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4.xml" ContentType="application/vnd.openxmlformats-officedocument.theme+xml"/>
  <Override PartName="/ppt/slideLayouts/slideLayout106.xml" ContentType="application/vnd.openxmlformats-officedocument.presentationml.slideLayout+xml"/>
  <Override PartName="/ppt/theme/theme1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8.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0.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2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2.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7B2_0.xml" ContentType="application/vnd.ms-powerpoint.comments+xml"/>
  <Override PartName="/ppt/comments/modernComment_7B3_0.xml" ContentType="application/vnd.ms-powerpoint.comments+xml"/>
  <Override PartName="/ppt/comments/modernComment_7B6_0.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modernComment_74F_A3D2C9B8.xml" ContentType="application/vnd.ms-powerpoint.comments+xml"/>
  <Override PartName="/ppt/comments/modernComment_751_3813C167.xml" ContentType="application/vnd.ms-powerpoint.comments+xml"/>
  <Override PartName="/ppt/notesSlides/notesSlide6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8" r:id="rId1"/>
    <p:sldMasterId id="2147483995" r:id="rId2"/>
    <p:sldMasterId id="2147484000" r:id="rId3"/>
    <p:sldMasterId id="2147484010" r:id="rId4"/>
    <p:sldMasterId id="2147484030" r:id="rId5"/>
    <p:sldMasterId id="2147484059" r:id="rId6"/>
    <p:sldMasterId id="2147484076" r:id="rId7"/>
    <p:sldMasterId id="2147484104" r:id="rId8"/>
    <p:sldMasterId id="2147484116" r:id="rId9"/>
    <p:sldMasterId id="2147484118" r:id="rId10"/>
    <p:sldMasterId id="2147484130" r:id="rId11"/>
    <p:sldMasterId id="2147484142" r:id="rId12"/>
    <p:sldMasterId id="2147484154" r:id="rId13"/>
    <p:sldMasterId id="2147484166" r:id="rId14"/>
    <p:sldMasterId id="2147484178" r:id="rId15"/>
    <p:sldMasterId id="2147484180" r:id="rId16"/>
    <p:sldMasterId id="2147484192" r:id="rId17"/>
    <p:sldMasterId id="2147484206" r:id="rId18"/>
    <p:sldMasterId id="2147484218" r:id="rId19"/>
    <p:sldMasterId id="2147484228" r:id="rId20"/>
    <p:sldMasterId id="2147484240" r:id="rId21"/>
    <p:sldMasterId id="2147484253" r:id="rId22"/>
    <p:sldMasterId id="2147484271" r:id="rId23"/>
  </p:sldMasterIdLst>
  <p:notesMasterIdLst>
    <p:notesMasterId r:id="rId173"/>
  </p:notesMasterIdLst>
  <p:handoutMasterIdLst>
    <p:handoutMasterId r:id="rId174"/>
  </p:handoutMasterIdLst>
  <p:sldIdLst>
    <p:sldId id="316" r:id="rId24"/>
    <p:sldId id="1886" r:id="rId25"/>
    <p:sldId id="1887" r:id="rId26"/>
    <p:sldId id="256" r:id="rId27"/>
    <p:sldId id="257" r:id="rId28"/>
    <p:sldId id="258" r:id="rId29"/>
    <p:sldId id="259" r:id="rId30"/>
    <p:sldId id="260" r:id="rId31"/>
    <p:sldId id="261" r:id="rId32"/>
    <p:sldId id="262" r:id="rId33"/>
    <p:sldId id="263" r:id="rId34"/>
    <p:sldId id="264" r:id="rId35"/>
    <p:sldId id="265" r:id="rId36"/>
    <p:sldId id="266" r:id="rId37"/>
    <p:sldId id="267" r:id="rId38"/>
    <p:sldId id="1891" r:id="rId39"/>
    <p:sldId id="1892" r:id="rId40"/>
    <p:sldId id="1893" r:id="rId41"/>
    <p:sldId id="1894" r:id="rId42"/>
    <p:sldId id="1895" r:id="rId43"/>
    <p:sldId id="1896" r:id="rId44"/>
    <p:sldId id="1897" r:id="rId45"/>
    <p:sldId id="1898" r:id="rId46"/>
    <p:sldId id="1899" r:id="rId47"/>
    <p:sldId id="1900" r:id="rId48"/>
    <p:sldId id="1901" r:id="rId49"/>
    <p:sldId id="1902" r:id="rId50"/>
    <p:sldId id="1888" r:id="rId51"/>
    <p:sldId id="1904" r:id="rId52"/>
    <p:sldId id="1905" r:id="rId53"/>
    <p:sldId id="1906" r:id="rId54"/>
    <p:sldId id="1907" r:id="rId55"/>
    <p:sldId id="1908" r:id="rId56"/>
    <p:sldId id="1910" r:id="rId57"/>
    <p:sldId id="1911" r:id="rId58"/>
    <p:sldId id="1912" r:id="rId59"/>
    <p:sldId id="1913" r:id="rId60"/>
    <p:sldId id="1914" r:id="rId61"/>
    <p:sldId id="1915" r:id="rId62"/>
    <p:sldId id="1916" r:id="rId63"/>
    <p:sldId id="1917" r:id="rId64"/>
    <p:sldId id="1919" r:id="rId65"/>
    <p:sldId id="1920" r:id="rId66"/>
    <p:sldId id="273" r:id="rId67"/>
    <p:sldId id="1921" r:id="rId68"/>
    <p:sldId id="1922" r:id="rId69"/>
    <p:sldId id="1923" r:id="rId70"/>
    <p:sldId id="1924" r:id="rId71"/>
    <p:sldId id="276" r:id="rId72"/>
    <p:sldId id="1925" r:id="rId73"/>
    <p:sldId id="1926" r:id="rId74"/>
    <p:sldId id="274" r:id="rId75"/>
    <p:sldId id="1927" r:id="rId76"/>
    <p:sldId id="268" r:id="rId77"/>
    <p:sldId id="277" r:id="rId78"/>
    <p:sldId id="269" r:id="rId79"/>
    <p:sldId id="275" r:id="rId80"/>
    <p:sldId id="1928" r:id="rId81"/>
    <p:sldId id="278" r:id="rId82"/>
    <p:sldId id="270" r:id="rId83"/>
    <p:sldId id="1930" r:id="rId84"/>
    <p:sldId id="1931" r:id="rId85"/>
    <p:sldId id="1932" r:id="rId86"/>
    <p:sldId id="1933" r:id="rId87"/>
    <p:sldId id="1934" r:id="rId88"/>
    <p:sldId id="1935" r:id="rId89"/>
    <p:sldId id="1936" r:id="rId90"/>
    <p:sldId id="1938" r:id="rId91"/>
    <p:sldId id="1939" r:id="rId92"/>
    <p:sldId id="1940" r:id="rId93"/>
    <p:sldId id="1941" r:id="rId94"/>
    <p:sldId id="1942" r:id="rId95"/>
    <p:sldId id="1943" r:id="rId96"/>
    <p:sldId id="1944" r:id="rId97"/>
    <p:sldId id="1945" r:id="rId98"/>
    <p:sldId id="1946" r:id="rId99"/>
    <p:sldId id="1947" r:id="rId100"/>
    <p:sldId id="1948" r:id="rId101"/>
    <p:sldId id="1949" r:id="rId102"/>
    <p:sldId id="1951" r:id="rId103"/>
    <p:sldId id="1952" r:id="rId104"/>
    <p:sldId id="1953" r:id="rId105"/>
    <p:sldId id="1954" r:id="rId106"/>
    <p:sldId id="1955" r:id="rId107"/>
    <p:sldId id="1956" r:id="rId108"/>
    <p:sldId id="1889" r:id="rId109"/>
    <p:sldId id="1958" r:id="rId110"/>
    <p:sldId id="296" r:id="rId111"/>
    <p:sldId id="294" r:id="rId112"/>
    <p:sldId id="291" r:id="rId113"/>
    <p:sldId id="1959" r:id="rId114"/>
    <p:sldId id="1960" r:id="rId115"/>
    <p:sldId id="1961" r:id="rId116"/>
    <p:sldId id="1963" r:id="rId117"/>
    <p:sldId id="272" r:id="rId118"/>
    <p:sldId id="1964" r:id="rId119"/>
    <p:sldId id="1965" r:id="rId120"/>
    <p:sldId id="1966" r:id="rId121"/>
    <p:sldId id="1967" r:id="rId122"/>
    <p:sldId id="1969" r:id="rId123"/>
    <p:sldId id="1970" r:id="rId124"/>
    <p:sldId id="1971" r:id="rId125"/>
    <p:sldId id="1972" r:id="rId126"/>
    <p:sldId id="1973" r:id="rId127"/>
    <p:sldId id="1974" r:id="rId128"/>
    <p:sldId id="1975" r:id="rId129"/>
    <p:sldId id="1977" r:id="rId130"/>
    <p:sldId id="1978" r:id="rId131"/>
    <p:sldId id="1979" r:id="rId132"/>
    <p:sldId id="1980" r:id="rId133"/>
    <p:sldId id="1982" r:id="rId134"/>
    <p:sldId id="1983" r:id="rId135"/>
    <p:sldId id="1984" r:id="rId136"/>
    <p:sldId id="1985" r:id="rId137"/>
    <p:sldId id="1986" r:id="rId138"/>
    <p:sldId id="1987" r:id="rId139"/>
    <p:sldId id="1988" r:id="rId140"/>
    <p:sldId id="1989" r:id="rId141"/>
    <p:sldId id="1991" r:id="rId142"/>
    <p:sldId id="1992" r:id="rId143"/>
    <p:sldId id="1993" r:id="rId144"/>
    <p:sldId id="1994" r:id="rId145"/>
    <p:sldId id="1995" r:id="rId146"/>
    <p:sldId id="1996" r:id="rId147"/>
    <p:sldId id="1997" r:id="rId148"/>
    <p:sldId id="1998" r:id="rId149"/>
    <p:sldId id="1999" r:id="rId150"/>
    <p:sldId id="2000" r:id="rId151"/>
    <p:sldId id="2001" r:id="rId152"/>
    <p:sldId id="2002" r:id="rId153"/>
    <p:sldId id="2003" r:id="rId154"/>
    <p:sldId id="2004" r:id="rId155"/>
    <p:sldId id="2005" r:id="rId156"/>
    <p:sldId id="2006" r:id="rId157"/>
    <p:sldId id="2007" r:id="rId158"/>
    <p:sldId id="2008" r:id="rId159"/>
    <p:sldId id="2009" r:id="rId160"/>
    <p:sldId id="1864" r:id="rId161"/>
    <p:sldId id="1871" r:id="rId162"/>
    <p:sldId id="1872" r:id="rId163"/>
    <p:sldId id="1873" r:id="rId164"/>
    <p:sldId id="1859" r:id="rId165"/>
    <p:sldId id="2011" r:id="rId166"/>
    <p:sldId id="2012" r:id="rId167"/>
    <p:sldId id="2013" r:id="rId168"/>
    <p:sldId id="2014" r:id="rId169"/>
    <p:sldId id="2015" r:id="rId170"/>
    <p:sldId id="2016" r:id="rId171"/>
    <p:sldId id="1868" r:id="rId1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2" userDrawn="1">
          <p15:clr>
            <a:srgbClr val="A4A3A4"/>
          </p15:clr>
        </p15:guide>
        <p15:guide id="2" pos="536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05EA08-4B7A-AF8D-A121-AC79D182C4D9}" name="Abby Molloy" initials="AM" userId="S::Abby.Molloy@clark.wa.gov::b9a4d512-f9e1-43e9-81b2-aa2d912e4877" providerId="AD"/>
  <p188:author id="{0310750E-6C4A-2EE5-7142-2BF7EF1B3236}" name="Kayla-Renee Williams" initials="KW" userId="S::Kayla-Renee.Williams@clark.wa.gov::d89cefee-7791-45d3-acd1-fd4fdf10b8f9" providerId="AD"/>
  <p188:author id="{E8DF9284-AF21-9E88-6E4B-FFCB91867928}" name="Nate  Powers" initials="NP" userId="S::natepowers@communitymediationservic326.onmicrosoft.com::75949101-457e-4b5d-aa8b-4d918dddc37e" providerId="AD"/>
  <p188:author id="{0ED067A2-39E4-9658-F23E-B8B087D68BDA}" name="Gina Van Dyken" initials="GV" userId="S::gvandyken@lifelineconnections.org::68cb4e29-ea3d-49d7-bb28-e1ef53b53879" providerId="AD"/>
  <p188:author id="{D2CB09C2-B785-74BB-3ACB-2A45F67071D2}" name="Emma Frieberg" initials="EF" userId="3139e5befcc538b5"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mma Frieberg" initials="EF" lastIdx="2" clrIdx="0">
    <p:extLst>
      <p:ext uri="{19B8F6BF-5375-455C-9EA6-DF929625EA0E}">
        <p15:presenceInfo xmlns:p15="http://schemas.microsoft.com/office/powerpoint/2012/main" userId="S-1-5-21-898845237-770591578-1520766640-58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005A5B"/>
    <a:srgbClr val="D8872A"/>
    <a:srgbClr val="FFFFFF"/>
    <a:srgbClr val="BCC135"/>
    <a:srgbClr val="DFA333"/>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18" autoAdjust="0"/>
    <p:restoredTop sz="85546" autoAdjust="0"/>
  </p:normalViewPr>
  <p:slideViewPr>
    <p:cSldViewPr snapToGrid="0" snapToObjects="1">
      <p:cViewPr varScale="1">
        <p:scale>
          <a:sx n="71" d="100"/>
          <a:sy n="71" d="100"/>
        </p:scale>
        <p:origin x="1714" y="62"/>
      </p:cViewPr>
      <p:guideLst>
        <p:guide orient="horz" pos="4152"/>
        <p:guide pos="5364"/>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42" d="100"/>
          <a:sy n="142" d="100"/>
        </p:scale>
        <p:origin x="5864" y="17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70" Type="http://schemas.openxmlformats.org/officeDocument/2006/relationships/slide" Target="slides/slide147.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160" Type="http://schemas.openxmlformats.org/officeDocument/2006/relationships/slide" Target="slides/slide137.xml"/><Relationship Id="rId22" Type="http://schemas.openxmlformats.org/officeDocument/2006/relationships/slideMaster" Target="slideMasters/slideMaster22.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5" Type="http://schemas.openxmlformats.org/officeDocument/2006/relationships/slide" Target="slides/slide62.xml"/><Relationship Id="rId150" Type="http://schemas.openxmlformats.org/officeDocument/2006/relationships/slide" Target="slides/slide127.xml"/><Relationship Id="rId171" Type="http://schemas.openxmlformats.org/officeDocument/2006/relationships/slide" Target="slides/slide148.xml"/><Relationship Id="rId12" Type="http://schemas.openxmlformats.org/officeDocument/2006/relationships/slideMaster" Target="slideMasters/slideMaster12.xml"/><Relationship Id="rId33" Type="http://schemas.openxmlformats.org/officeDocument/2006/relationships/slide" Target="slides/slide10.xml"/><Relationship Id="rId108" Type="http://schemas.openxmlformats.org/officeDocument/2006/relationships/slide" Target="slides/slide85.xml"/><Relationship Id="rId129" Type="http://schemas.openxmlformats.org/officeDocument/2006/relationships/slide" Target="slides/slide106.xml"/><Relationship Id="rId54" Type="http://schemas.openxmlformats.org/officeDocument/2006/relationships/slide" Target="slides/slide31.xml"/><Relationship Id="rId75" Type="http://schemas.openxmlformats.org/officeDocument/2006/relationships/slide" Target="slides/slide52.xml"/><Relationship Id="rId96" Type="http://schemas.openxmlformats.org/officeDocument/2006/relationships/slide" Target="slides/slide73.xml"/><Relationship Id="rId140" Type="http://schemas.openxmlformats.org/officeDocument/2006/relationships/slide" Target="slides/slide117.xml"/><Relationship Id="rId161" Type="http://schemas.openxmlformats.org/officeDocument/2006/relationships/slide" Target="slides/slide13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slide" Target="slides/slide96.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130" Type="http://schemas.openxmlformats.org/officeDocument/2006/relationships/slide" Target="slides/slide107.xml"/><Relationship Id="rId135" Type="http://schemas.openxmlformats.org/officeDocument/2006/relationships/slide" Target="slides/slide112.xml"/><Relationship Id="rId151" Type="http://schemas.openxmlformats.org/officeDocument/2006/relationships/slide" Target="slides/slide128.xml"/><Relationship Id="rId156" Type="http://schemas.openxmlformats.org/officeDocument/2006/relationships/slide" Target="slides/slide133.xml"/><Relationship Id="rId177" Type="http://schemas.openxmlformats.org/officeDocument/2006/relationships/viewProps" Target="viewProps.xml"/><Relationship Id="rId172" Type="http://schemas.openxmlformats.org/officeDocument/2006/relationships/slide" Target="slides/slide14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167" Type="http://schemas.openxmlformats.org/officeDocument/2006/relationships/slide" Target="slides/slide144.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162" Type="http://schemas.openxmlformats.org/officeDocument/2006/relationships/slide" Target="slides/slide13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theme" Target="theme/theme1.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73"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handoutMaster" Target="handoutMasters/handoutMaster1.xml"/><Relationship Id="rId179"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slide" Target="slides/slide141.xml"/><Relationship Id="rId169" Type="http://schemas.openxmlformats.org/officeDocument/2006/relationships/slide" Target="slides/slide1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microsoft.com/office/2018/10/relationships/authors" Target="authors.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75" Type="http://schemas.openxmlformats.org/officeDocument/2006/relationships/commentAuthors" Target="commentAuthors.xml"/><Relationship Id="rId16" Type="http://schemas.openxmlformats.org/officeDocument/2006/relationships/slideMaster" Target="slideMasters/slideMaster16.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slide" Target="slides/slide142.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 Id="rId80" Type="http://schemas.openxmlformats.org/officeDocument/2006/relationships/slide" Target="slides/slide57.xml"/><Relationship Id="rId155" Type="http://schemas.openxmlformats.org/officeDocument/2006/relationships/slide" Target="slides/slide132.xml"/><Relationship Id="rId176"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24" Type="http://schemas.openxmlformats.org/officeDocument/2006/relationships/slide" Target="slides/slide101.xml"/><Relationship Id="rId70" Type="http://schemas.openxmlformats.org/officeDocument/2006/relationships/slide" Target="slides/slide47.xml"/><Relationship Id="rId91" Type="http://schemas.openxmlformats.org/officeDocument/2006/relationships/slide" Target="slides/slide68.xml"/><Relationship Id="rId145" Type="http://schemas.openxmlformats.org/officeDocument/2006/relationships/slide" Target="slides/slide122.xml"/><Relationship Id="rId166" Type="http://schemas.openxmlformats.org/officeDocument/2006/relationships/slide" Target="slides/slide143.xml"/><Relationship Id="rId1" Type="http://schemas.openxmlformats.org/officeDocument/2006/relationships/slideMaster" Target="slideMasters/slideMaster1.xml"/></Relationships>
</file>

<file path=ppt/comments/modernComment_74F_A3D2C9B8.xml><?xml version="1.0" encoding="utf-8"?>
<p188:cmLst xmlns:a="http://schemas.openxmlformats.org/drawingml/2006/main" xmlns:r="http://schemas.openxmlformats.org/officeDocument/2006/relationships" xmlns:p188="http://schemas.microsoft.com/office/powerpoint/2018/8/main">
  <p188:cm id="{DA8A0C5E-4D31-4753-8687-5D0B422CE770}" authorId="{0310750E-6C4A-2EE5-7142-2BF7EF1B3236}" created="2025-02-27T16:56:21.594">
    <ac:deMkLst xmlns:ac="http://schemas.microsoft.com/office/drawing/2013/main/command">
      <pc:docMk xmlns:pc="http://schemas.microsoft.com/office/powerpoint/2013/main/command"/>
      <pc:sldMk xmlns:pc="http://schemas.microsoft.com/office/powerpoint/2013/main/command" cId="2748500408" sldId="1871"/>
      <ac:spMk id="2" creationId="{3F36812B-2065-4A2B-B59B-8957022687BC}"/>
    </ac:deMkLst>
    <p188:txBody>
      <a:bodyPr/>
      <a:lstStyle/>
      <a:p>
        <a:r>
          <a:rPr lang="en-US"/>
          <a:t>Recommend removing items that are already outlines in your grant applications. Instead highlight what this specific program looks like, what partnerships have been most impactful, and any specific approaches case managers may use (for example PSH may be more focused on supporting areas to meet physical and mental wellbeing vs RRH which may focus on placement vs EPRAP which may focus on stability through mediations. </a:t>
        </a:r>
      </a:p>
    </p188:txBody>
  </p188:cm>
</p188:cmLst>
</file>

<file path=ppt/comments/modernComment_751_3813C167.xml><?xml version="1.0" encoding="utf-8"?>
<p188:cmLst xmlns:a="http://schemas.openxmlformats.org/drawingml/2006/main" xmlns:r="http://schemas.openxmlformats.org/officeDocument/2006/relationships" xmlns:p188="http://schemas.microsoft.com/office/powerpoint/2018/8/main">
  <p188:cm id="{1997B7E8-B6FA-44C6-99A9-8860B3919D4C}" authorId="{0310750E-6C4A-2EE5-7142-2BF7EF1B3236}" created="2025-02-27T16:58:56.557">
    <ac:deMkLst xmlns:ac="http://schemas.microsoft.com/office/drawing/2013/main/command">
      <pc:docMk xmlns:pc="http://schemas.microsoft.com/office/powerpoint/2013/main/command"/>
      <pc:sldMk xmlns:pc="http://schemas.microsoft.com/office/powerpoint/2013/main/command" cId="940818791" sldId="1873"/>
      <ac:spMk id="3" creationId="{89B14370-C6B5-1870-A741-B8BED8DDBA13}"/>
    </ac:deMkLst>
    <p188:txBody>
      <a:bodyPr/>
      <a:lstStyle/>
      <a:p>
        <a:r>
          <a:rPr lang="en-US"/>
          <a:t>We are looking to shift away from outcome proposals and encourage agencies to include data they have on the existing programs. How many households were serve/funds expended in the current contract life/specified time frame? 
What impact did this have to our system at large? Individual household anecdotes? </a:t>
        </a:r>
      </a:p>
    </p188:txBody>
  </p188:cm>
</p188:cmLst>
</file>

<file path=ppt/comments/modernComment_7B2_0.xml><?xml version="1.0" encoding="utf-8"?>
<p188:cmLst xmlns:a="http://schemas.openxmlformats.org/drawingml/2006/main" xmlns:r="http://schemas.openxmlformats.org/officeDocument/2006/relationships" xmlns:p188="http://schemas.microsoft.com/office/powerpoint/2018/8/main">
  <p188:cm id="{54ABB36A-E56E-4F85-B2F1-F174F4333F2C}" authorId="{0310750E-6C4A-2EE5-7142-2BF7EF1B3236}" created="2025-02-27T01:11:33.026">
    <ac:deMkLst xmlns:ac="http://schemas.microsoft.com/office/drawing/2013/main/command">
      <pc:docMk xmlns:pc="http://schemas.microsoft.com/office/powerpoint/2013/main/command"/>
      <pc:sldMk xmlns:pc="http://schemas.microsoft.com/office/powerpoint/2013/main/command" cId="0" sldId="1970"/>
      <ac:spMk id="98" creationId="{00000000-0000-0000-0000-000000000000}"/>
    </ac:deMkLst>
    <p188:txBody>
      <a:bodyPr/>
      <a:lstStyle/>
      <a:p>
        <a:r>
          <a:rPr lang="en-US"/>
          <a:t>Recommend removing system information and spending all 5 minutes on program specifics. Noting the need is appropriate however information presented should clarify program design for the CAAB.</a:t>
        </a:r>
      </a:p>
    </p188:txBody>
  </p188:cm>
</p188:cmLst>
</file>

<file path=ppt/comments/modernComment_7B3_0.xml><?xml version="1.0" encoding="utf-8"?>
<p188:cmLst xmlns:a="http://schemas.openxmlformats.org/drawingml/2006/main" xmlns:r="http://schemas.openxmlformats.org/officeDocument/2006/relationships" xmlns:p188="http://schemas.microsoft.com/office/powerpoint/2018/8/main">
  <p188:cm id="{50B41D69-0F96-4B93-8E97-0DB4A2DD559F}" authorId="{0310750E-6C4A-2EE5-7142-2BF7EF1B3236}" created="2025-02-27T01:13:36.073">
    <pc:sldMkLst xmlns:pc="http://schemas.microsoft.com/office/powerpoint/2013/main/command">
      <pc:docMk/>
      <pc:sldMk cId="0" sldId="258"/>
    </pc:sldMkLst>
    <p188:txBody>
      <a:bodyPr/>
      <a:lstStyle/>
      <a:p>
        <a:r>
          <a:rPr lang="en-US"/>
          <a:t>Remove any specific goals as these are outlines in your full application. Recommend presenting on existing outcomes and expenditures. Did CMS provide prevention services previous? How many households maintained housing and what were the expenditures? If new program- what gap was identified and how will expanding prevention services through CMS meet community needs? </a:t>
        </a:r>
      </a:p>
    </p188:txBody>
  </p188:cm>
</p188:cmLst>
</file>

<file path=ppt/comments/modernComment_7B6_0.xml><?xml version="1.0" encoding="utf-8"?>
<p188:cmLst xmlns:a="http://schemas.openxmlformats.org/drawingml/2006/main" xmlns:r="http://schemas.openxmlformats.org/officeDocument/2006/relationships" xmlns:p188="http://schemas.microsoft.com/office/powerpoint/2018/8/main">
  <p188:cm id="{CF341ECC-827A-4CFA-AB7D-62A22AEEA28F}" authorId="{0310750E-6C4A-2EE5-7142-2BF7EF1B3236}" created="2025-02-27T01:15:55.322">
    <ac:deMkLst xmlns:ac="http://schemas.microsoft.com/office/drawing/2013/main/command">
      <pc:docMk xmlns:pc="http://schemas.microsoft.com/office/powerpoint/2013/main/command"/>
      <pc:sldMk xmlns:pc="http://schemas.microsoft.com/office/powerpoint/2013/main/command" cId="0" sldId="260"/>
      <ac:spMk id="125" creationId="{00000000-0000-0000-0000-000000000000}"/>
    </ac:deMkLst>
    <p188:txBody>
      <a:bodyPr/>
      <a:lstStyle/>
      <a:p>
        <a:r>
          <a:rPr lang="en-US"/>
          <a:t>Moving should be rare under EPRAP as the main goal is assisting households to maintain their housing and prevent them falling into the homeless system. EPRAP programs will be expected to provide rental subsidies with length of service determined through progressive engagement and individual households resources. </a:t>
        </a:r>
      </a:p>
    </p188:txBody>
    <p188:extLst>
      <p:ext xmlns:p="http://schemas.openxmlformats.org/presentationml/2006/main" uri="{57CB4572-C831-44C2-8A1C-0ADB6CCDFE69}">
        <p223:reactions xmlns:p223="http://schemas.microsoft.com/office/powerpoint/2022/03/main">
          <p223:rxn type="👍">
            <p223:instance time="2025-02-28T20:10:30.765" authorId="{E8DF9284-AF21-9E88-6E4B-FFCB91867928}"/>
          </p223:rxn>
        </p223:reactions>
      </p:ext>
    </p188:extLst>
  </p188:cm>
  <p188:cm id="{D316BA14-A1AB-4A93-B395-992C516A84EA}" authorId="{0310750E-6C4A-2EE5-7142-2BF7EF1B3236}" created="2025-02-27T01:22:08.112">
    <ac:txMkLst xmlns:ac="http://schemas.microsoft.com/office/drawing/2013/main/command">
      <pc:docMk xmlns:pc="http://schemas.microsoft.com/office/powerpoint/2013/main/command"/>
      <pc:sldMk xmlns:pc="http://schemas.microsoft.com/office/powerpoint/2013/main/command" cId="0" sldId="1974"/>
      <ac:spMk id="127" creationId="{00000000-0000-0000-0000-000000000000}"/>
      <ac:txMk cp="0">
        <ac:context len="257" hash="2992488898"/>
      </ac:txMk>
    </ac:txMkLst>
    <p188:pos x="5643770" y="334854"/>
    <p188:txBody>
      <a:bodyPr/>
      <a:lstStyle/>
      <a:p>
        <a:r>
          <a:rPr lang="en-US"/>
          <a:t>How will households be identified, what is the priority population, what assistance will be received, the goal of that assistance, and how CMS will assess stability. EPRAP is not set up to utilize a diversion approach specifically, but is meant to be an ongoing program with service level determined based on individual need and supports in place. Ongoing rental subsidies are expected. Its possible households you serve may only need one-time diversion-like assistance, this is OK. However, should a household come through that needs ongoing rental subsidies we would expect them to remain in program until stability is achieved.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19D85E-939B-F44F-A06B-8ADEE0F99366}" type="datetimeFigureOut">
              <a:rPr lang="en-US" smtClean="0"/>
              <a:t>4/2/2025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0D8527-D853-AA43-922D-46269FE724BE}" type="slidenum">
              <a:rPr lang="en-US" smtClean="0"/>
              <a:t>‹#›</a:t>
            </a:fld>
            <a:endParaRPr lang="en-US" dirty="0"/>
          </a:p>
        </p:txBody>
      </p:sp>
    </p:spTree>
    <p:extLst>
      <p:ext uri="{BB962C8B-B14F-4D97-AF65-F5344CB8AC3E}">
        <p14:creationId xmlns:p14="http://schemas.microsoft.com/office/powerpoint/2010/main" val="1207463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D7CEB-8877-C748-AC58-FC405D8BA0F4}" type="datetimeFigureOut">
              <a:rPr lang="en-US" smtClean="0"/>
              <a:t>4/2/2025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BD1CD-C9A7-3343-AB3F-0F32B4D81F28}" type="slidenum">
              <a:rPr lang="en-US" smtClean="0"/>
              <a:t>‹#›</a:t>
            </a:fld>
            <a:endParaRPr lang="en-US" dirty="0"/>
          </a:p>
        </p:txBody>
      </p:sp>
    </p:spTree>
    <p:extLst>
      <p:ext uri="{BB962C8B-B14F-4D97-AF65-F5344CB8AC3E}">
        <p14:creationId xmlns:p14="http://schemas.microsoft.com/office/powerpoint/2010/main" val="148235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BD1CD-C9A7-3343-AB3F-0F32B4D81F28}" type="slidenum">
              <a:rPr lang="en-US" smtClean="0"/>
              <a:t>1</a:t>
            </a:fld>
            <a:endParaRPr lang="en-US" dirty="0"/>
          </a:p>
        </p:txBody>
      </p:sp>
    </p:spTree>
    <p:extLst>
      <p:ext uri="{BB962C8B-B14F-4D97-AF65-F5344CB8AC3E}">
        <p14:creationId xmlns:p14="http://schemas.microsoft.com/office/powerpoint/2010/main" val="4026050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32263c336b_0_25:notes"/>
          <p:cNvSpPr>
            <a:spLocks noGrp="1" noRot="1" noChangeAspect="1"/>
          </p:cNvSpPr>
          <p:nvPr>
            <p:ph type="sldImg" idx="2"/>
          </p:nvPr>
        </p:nvSpPr>
        <p:spPr>
          <a:xfrm>
            <a:off x="3068638" y="874713"/>
            <a:ext cx="3152775"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332263c336b_0_25:notes"/>
          <p:cNvSpPr txBox="1">
            <a:spLocks noGrp="1"/>
          </p:cNvSpPr>
          <p:nvPr>
            <p:ph type="body" idx="1"/>
          </p:nvPr>
        </p:nvSpPr>
        <p:spPr>
          <a:xfrm>
            <a:off x="929409" y="3371163"/>
            <a:ext cx="7431300" cy="2757300"/>
          </a:xfrm>
          <a:prstGeom prst="rect">
            <a:avLst/>
          </a:prstGeom>
          <a:noFill/>
          <a:ln>
            <a:noFill/>
          </a:ln>
        </p:spPr>
        <p:txBody>
          <a:bodyPr spcFirstLastPara="1" wrap="square" lIns="88075" tIns="44025" rIns="88075" bIns="44025" anchor="t" anchorCtr="0">
            <a:noAutofit/>
          </a:bodyPr>
          <a:lstStyle/>
          <a:p>
            <a:pPr marL="914400" lvl="1" indent="-323850" algn="l" rtl="0">
              <a:spcBef>
                <a:spcPts val="0"/>
              </a:spcBef>
              <a:spcAft>
                <a:spcPts val="0"/>
              </a:spcAft>
              <a:buClr>
                <a:schemeClr val="dk1"/>
              </a:buClr>
              <a:buSzPts val="1500"/>
              <a:buChar char="○"/>
            </a:pPr>
            <a:endParaRPr sz="1500"/>
          </a:p>
          <a:p>
            <a:pPr marL="914400" lvl="1" indent="-323850" algn="l" rtl="0">
              <a:spcBef>
                <a:spcPts val="0"/>
              </a:spcBef>
              <a:spcAft>
                <a:spcPts val="0"/>
              </a:spcAft>
              <a:buClr>
                <a:schemeClr val="dk1"/>
              </a:buClr>
              <a:buSzPts val="1500"/>
              <a:buChar char="○"/>
            </a:pPr>
            <a:r>
              <a:rPr lang="en-US" sz="1500"/>
              <a:t>The American Rescue Plan Funds  helped us improve the bathrooms going from 2 single bathrooms with only 1 shower to a shared bathroom with 3 toilets, 2 urinals, 2 sinks, and 2 showers.  Its amazing to be able to keep people moving through the space in a supported way.</a:t>
            </a:r>
            <a:endParaRPr sz="1500"/>
          </a:p>
          <a:p>
            <a:pPr marL="914400" lvl="1" indent="-323850" algn="l" rtl="0">
              <a:spcBef>
                <a:spcPts val="0"/>
              </a:spcBef>
              <a:spcAft>
                <a:spcPts val="0"/>
              </a:spcAft>
              <a:buClr>
                <a:schemeClr val="dk1"/>
              </a:buClr>
              <a:buSzPts val="1500"/>
              <a:buChar char="○"/>
            </a:pPr>
            <a:r>
              <a:rPr lang="en-US" sz="1500"/>
              <a:t>Lynch Foundation also has supported structural improvements needed in regards to the outside lighting and roofing connected to the overhanging eaves.  </a:t>
            </a:r>
            <a:endParaRPr sz="1500"/>
          </a:p>
          <a:p>
            <a:pPr marL="914400" lvl="1" indent="-323850" algn="l" rtl="0">
              <a:spcBef>
                <a:spcPts val="0"/>
              </a:spcBef>
              <a:spcAft>
                <a:spcPts val="0"/>
              </a:spcAft>
              <a:buClr>
                <a:schemeClr val="dk1"/>
              </a:buClr>
              <a:buSzPts val="1500"/>
              <a:buChar char="○"/>
            </a:pPr>
            <a:r>
              <a:rPr lang="en-US" sz="1500"/>
              <a:t>Groups like Oddyssey World and NW CAVE rally their communities to provide Christmas gift bags and other holiday special touches.</a:t>
            </a:r>
            <a:endParaRPr sz="1500"/>
          </a:p>
          <a:p>
            <a:pPr marL="342900" lvl="0" indent="-190500" algn="l" rtl="0">
              <a:spcBef>
                <a:spcPts val="0"/>
              </a:spcBef>
              <a:spcAft>
                <a:spcPts val="0"/>
              </a:spcAft>
              <a:buSzPts val="2400"/>
              <a:buNone/>
            </a:pPr>
            <a:endParaRPr sz="1700">
              <a:latin typeface="Gill Sans"/>
              <a:ea typeface="Gill Sans"/>
              <a:cs typeface="Gill Sans"/>
              <a:sym typeface="Gill Sans"/>
            </a:endParaRPr>
          </a:p>
          <a:p>
            <a:pPr marL="342900" lvl="0" indent="-228600" algn="l" rtl="0">
              <a:spcBef>
                <a:spcPts val="0"/>
              </a:spcBef>
              <a:spcAft>
                <a:spcPts val="0"/>
              </a:spcAft>
              <a:buSzPts val="1800"/>
              <a:buNone/>
            </a:pPr>
            <a:endParaRPr sz="1100">
              <a:latin typeface="Gill Sans"/>
              <a:ea typeface="Gill Sans"/>
              <a:cs typeface="Gill Sans"/>
              <a:sym typeface="Gill Sans"/>
            </a:endParaRPr>
          </a:p>
          <a:p>
            <a:pPr marL="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200" name="Google Shape;200;g332263c336b_0_25:notes"/>
          <p:cNvSpPr txBox="1">
            <a:spLocks noGrp="1"/>
          </p:cNvSpPr>
          <p:nvPr>
            <p:ph type="sldNum" idx="12"/>
          </p:nvPr>
        </p:nvSpPr>
        <p:spPr>
          <a:xfrm>
            <a:off x="5261944" y="6653153"/>
            <a:ext cx="4026000" cy="351000"/>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g332263c336b_0_25:notes"/>
          <p:cNvSpPr txBox="1">
            <a:spLocks noGrp="1"/>
          </p:cNvSpPr>
          <p:nvPr>
            <p:ph type="dt" idx="10"/>
          </p:nvPr>
        </p:nvSpPr>
        <p:spPr>
          <a:xfrm>
            <a:off x="5261944" y="0"/>
            <a:ext cx="4026000" cy="351000"/>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202" name="Google Shape;202;g332263c336b_0_25:notes"/>
          <p:cNvSpPr txBox="1">
            <a:spLocks noGrp="1"/>
          </p:cNvSpPr>
          <p:nvPr>
            <p:ph type="ftr" idx="11"/>
          </p:nvPr>
        </p:nvSpPr>
        <p:spPr>
          <a:xfrm>
            <a:off x="1" y="6653153"/>
            <a:ext cx="4026000" cy="351000"/>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32263c336b_0_13:notes"/>
          <p:cNvSpPr>
            <a:spLocks noGrp="1" noRot="1" noChangeAspect="1"/>
          </p:cNvSpPr>
          <p:nvPr>
            <p:ph type="sldImg" idx="2"/>
          </p:nvPr>
        </p:nvSpPr>
        <p:spPr>
          <a:xfrm>
            <a:off x="3068638" y="874713"/>
            <a:ext cx="3152775"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332263c336b_0_13:notes"/>
          <p:cNvSpPr txBox="1">
            <a:spLocks noGrp="1"/>
          </p:cNvSpPr>
          <p:nvPr>
            <p:ph type="body" idx="1"/>
          </p:nvPr>
        </p:nvSpPr>
        <p:spPr>
          <a:xfrm>
            <a:off x="929409" y="3371163"/>
            <a:ext cx="7431300" cy="2757300"/>
          </a:xfrm>
          <a:prstGeom prst="rect">
            <a:avLst/>
          </a:prstGeom>
          <a:noFill/>
          <a:ln>
            <a:noFill/>
          </a:ln>
        </p:spPr>
        <p:txBody>
          <a:bodyPr spcFirstLastPara="1" wrap="square" lIns="88075" tIns="44025" rIns="88075" bIns="44025" anchor="t" anchorCtr="0">
            <a:noAutofit/>
          </a:bodyPr>
          <a:lstStyle/>
          <a:p>
            <a:pPr marL="0" lvl="0" indent="0" algn="l" rtl="0">
              <a:spcBef>
                <a:spcPts val="0"/>
              </a:spcBef>
              <a:spcAft>
                <a:spcPts val="0"/>
              </a:spcAft>
              <a:buNone/>
            </a:pPr>
            <a:r>
              <a:rPr lang="en-US" sz="2200">
                <a:latin typeface="Gill Sans"/>
                <a:ea typeface="Gill Sans"/>
                <a:cs typeface="Gill Sans"/>
                <a:sym typeface="Gill Sans"/>
              </a:rPr>
              <a:t>We are proud that all of that support leads us to documented successes. </a:t>
            </a:r>
            <a:endParaRPr sz="2200">
              <a:latin typeface="Gill Sans"/>
              <a:ea typeface="Gill Sans"/>
              <a:cs typeface="Gill Sans"/>
              <a:sym typeface="Gill Sans"/>
            </a:endParaRPr>
          </a:p>
          <a:p>
            <a:pPr marL="342900" lvl="0" indent="-304800" algn="l" rtl="0">
              <a:spcBef>
                <a:spcPts val="0"/>
              </a:spcBef>
              <a:spcAft>
                <a:spcPts val="0"/>
              </a:spcAft>
              <a:buClr>
                <a:schemeClr val="dk1"/>
              </a:buClr>
              <a:buSzPts val="2200"/>
              <a:buChar char="•"/>
            </a:pPr>
            <a:r>
              <a:rPr lang="en-US" sz="2200">
                <a:latin typeface="Gill Sans"/>
                <a:ea typeface="Gill Sans"/>
                <a:cs typeface="Gill Sans"/>
                <a:sym typeface="Gill Sans"/>
              </a:rPr>
              <a:t>We have 27   sheltered nightly (average)</a:t>
            </a:r>
            <a:endParaRPr sz="2200">
              <a:latin typeface="Gill Sans"/>
              <a:ea typeface="Gill Sans"/>
              <a:cs typeface="Gill Sans"/>
              <a:sym typeface="Gill Sans"/>
            </a:endParaRPr>
          </a:p>
          <a:p>
            <a:pPr marL="342900" lvl="0" indent="-304800" algn="l" rtl="0">
              <a:spcBef>
                <a:spcPts val="0"/>
              </a:spcBef>
              <a:spcAft>
                <a:spcPts val="0"/>
              </a:spcAft>
              <a:buClr>
                <a:schemeClr val="dk1"/>
              </a:buClr>
              <a:buSzPts val="2200"/>
              <a:buChar char="•"/>
            </a:pPr>
            <a:r>
              <a:rPr lang="en-US" sz="2200">
                <a:latin typeface="Gill Sans"/>
                <a:ea typeface="Gill Sans"/>
                <a:cs typeface="Gill Sans"/>
                <a:sym typeface="Gill Sans"/>
              </a:rPr>
              <a:t>88   men was served in 2024</a:t>
            </a:r>
            <a:endParaRPr sz="2200">
              <a:latin typeface="Gill Sans"/>
              <a:ea typeface="Gill Sans"/>
              <a:cs typeface="Gill Sans"/>
              <a:sym typeface="Gill Sans"/>
            </a:endParaRPr>
          </a:p>
          <a:p>
            <a:pPr marL="342900" lvl="0" indent="-304800" algn="l" rtl="0">
              <a:spcBef>
                <a:spcPts val="0"/>
              </a:spcBef>
              <a:spcAft>
                <a:spcPts val="0"/>
              </a:spcAft>
              <a:buClr>
                <a:schemeClr val="dk1"/>
              </a:buClr>
              <a:buSzPts val="2200"/>
              <a:buChar char="•"/>
            </a:pPr>
            <a:r>
              <a:rPr lang="en-US" sz="2200">
                <a:latin typeface="Gill Sans"/>
                <a:ea typeface="Gill Sans"/>
                <a:cs typeface="Gill Sans"/>
                <a:sym typeface="Gill Sans"/>
              </a:rPr>
              <a:t>15   exited to permanent situations</a:t>
            </a:r>
            <a:endParaRPr sz="800">
              <a:latin typeface="Arial"/>
              <a:ea typeface="Arial"/>
              <a:cs typeface="Arial"/>
              <a:sym typeface="Arial"/>
            </a:endParaRPr>
          </a:p>
          <a:p>
            <a:pPr marL="342900" lvl="0" indent="-304800" algn="l" rtl="0">
              <a:spcBef>
                <a:spcPts val="0"/>
              </a:spcBef>
              <a:spcAft>
                <a:spcPts val="0"/>
              </a:spcAft>
              <a:buClr>
                <a:schemeClr val="dk1"/>
              </a:buClr>
              <a:buSzPts val="2200"/>
              <a:buChar char="•"/>
            </a:pPr>
            <a:r>
              <a:rPr lang="en-US" sz="2200">
                <a:latin typeface="Gill Sans"/>
                <a:ea typeface="Gill Sans"/>
                <a:cs typeface="Gill Sans"/>
                <a:sym typeface="Gill Sans"/>
              </a:rPr>
              <a:t>9     exited into temporary situations</a:t>
            </a:r>
            <a:endParaRPr sz="2200">
              <a:latin typeface="Gill Sans"/>
              <a:ea typeface="Gill Sans"/>
              <a:cs typeface="Gill Sans"/>
              <a:sym typeface="Gill Sans"/>
            </a:endParaRPr>
          </a:p>
          <a:p>
            <a:pPr marL="457200" lvl="0" indent="0" algn="l" rtl="0">
              <a:spcBef>
                <a:spcPts val="0"/>
              </a:spcBef>
              <a:spcAft>
                <a:spcPts val="0"/>
              </a:spcAft>
              <a:buNone/>
            </a:pPr>
            <a:r>
              <a:rPr lang="en-US" sz="2200">
                <a:latin typeface="Gill Sans"/>
                <a:ea typeface="Gill Sans"/>
                <a:cs typeface="Gill Sans"/>
                <a:sym typeface="Gill Sans"/>
              </a:rPr>
              <a:t>and a LOT of steps were made towards goals made.</a:t>
            </a:r>
            <a:endParaRPr sz="2200">
              <a:latin typeface="Gill Sans"/>
              <a:ea typeface="Gill Sans"/>
              <a:cs typeface="Gill Sans"/>
              <a:sym typeface="Gill Sans"/>
            </a:endParaRPr>
          </a:p>
          <a:p>
            <a:pPr marL="342900" lvl="0" indent="-190500" algn="l" rtl="0">
              <a:spcBef>
                <a:spcPts val="0"/>
              </a:spcBef>
              <a:spcAft>
                <a:spcPts val="0"/>
              </a:spcAft>
              <a:buSzPts val="2400"/>
              <a:buNone/>
            </a:pPr>
            <a:endParaRPr sz="1700">
              <a:latin typeface="Gill Sans"/>
              <a:ea typeface="Gill Sans"/>
              <a:cs typeface="Gill Sans"/>
              <a:sym typeface="Gill Sans"/>
            </a:endParaRPr>
          </a:p>
          <a:p>
            <a:pPr marL="342900" lvl="0" indent="-228600" algn="l" rtl="0">
              <a:spcBef>
                <a:spcPts val="0"/>
              </a:spcBef>
              <a:spcAft>
                <a:spcPts val="0"/>
              </a:spcAft>
              <a:buSzPts val="1800"/>
              <a:buNone/>
            </a:pPr>
            <a:endParaRPr sz="1100">
              <a:latin typeface="Gill Sans"/>
              <a:ea typeface="Gill Sans"/>
              <a:cs typeface="Gill Sans"/>
              <a:sym typeface="Gill Sans"/>
            </a:endParaRPr>
          </a:p>
          <a:p>
            <a:pPr marL="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212" name="Google Shape;212;g332263c336b_0_13:notes"/>
          <p:cNvSpPr txBox="1">
            <a:spLocks noGrp="1"/>
          </p:cNvSpPr>
          <p:nvPr>
            <p:ph type="sldNum" idx="12"/>
          </p:nvPr>
        </p:nvSpPr>
        <p:spPr>
          <a:xfrm>
            <a:off x="5261944" y="6653153"/>
            <a:ext cx="4026000" cy="351000"/>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g332263c336b_0_13:notes"/>
          <p:cNvSpPr txBox="1">
            <a:spLocks noGrp="1"/>
          </p:cNvSpPr>
          <p:nvPr>
            <p:ph type="dt" idx="10"/>
          </p:nvPr>
        </p:nvSpPr>
        <p:spPr>
          <a:xfrm>
            <a:off x="5261944" y="0"/>
            <a:ext cx="4026000" cy="351000"/>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214" name="Google Shape;214;g332263c336b_0_13:notes"/>
          <p:cNvSpPr txBox="1">
            <a:spLocks noGrp="1"/>
          </p:cNvSpPr>
          <p:nvPr>
            <p:ph type="ftr" idx="11"/>
          </p:nvPr>
        </p:nvSpPr>
        <p:spPr>
          <a:xfrm>
            <a:off x="1" y="6653153"/>
            <a:ext cx="4026000" cy="351000"/>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a:spLocks noGrp="1" noRot="1" noChangeAspect="1"/>
          </p:cNvSpPr>
          <p:nvPr>
            <p:ph type="sldImg" idx="2"/>
          </p:nvPr>
        </p:nvSpPr>
        <p:spPr>
          <a:xfrm>
            <a:off x="3068638" y="874713"/>
            <a:ext cx="3152775"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5: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0" algn="l" rtl="0">
              <a:spcBef>
                <a:spcPts val="0"/>
              </a:spcBef>
              <a:spcAft>
                <a:spcPts val="0"/>
              </a:spcAft>
              <a:buNone/>
            </a:pPr>
            <a:r>
              <a:rPr lang="en-US" sz="1600">
                <a:solidFill>
                  <a:srgbClr val="000000"/>
                </a:solidFill>
                <a:latin typeface="Arial"/>
                <a:ea typeface="Arial"/>
                <a:cs typeface="Arial"/>
                <a:sym typeface="Arial"/>
              </a:rPr>
              <a:t>So what we ask is important. With</a:t>
            </a:r>
            <a:r>
              <a:rPr lang="en-US" sz="1600" b="0" i="0" u="none" strike="noStrike">
                <a:solidFill>
                  <a:srgbClr val="000000"/>
                </a:solidFill>
                <a:latin typeface="Arial"/>
                <a:ea typeface="Arial"/>
                <a:cs typeface="Arial"/>
                <a:sym typeface="Arial"/>
              </a:rPr>
              <a:t> this funding we can maintain &amp; support 25+ bed spots </a:t>
            </a:r>
            <a:r>
              <a:rPr lang="en-US" sz="1600">
                <a:solidFill>
                  <a:srgbClr val="000000"/>
                </a:solidFill>
                <a:latin typeface="Arial"/>
                <a:ea typeface="Arial"/>
                <a:cs typeface="Arial"/>
                <a:sym typeface="Arial"/>
              </a:rPr>
              <a:t>for men downtown in a space that has been maintained and has recently renovated bathrooms and showers.  It will be </a:t>
            </a:r>
            <a:r>
              <a:rPr lang="en-US" sz="1600" b="0" i="0" u="none" strike="noStrike">
                <a:solidFill>
                  <a:srgbClr val="000000"/>
                </a:solidFill>
                <a:latin typeface="Arial"/>
                <a:ea typeface="Arial"/>
                <a:cs typeface="Arial"/>
                <a:sym typeface="Arial"/>
              </a:rPr>
              <a:t>staffed by a workforce of people who </a:t>
            </a:r>
            <a:r>
              <a:rPr lang="en-US" sz="1600">
                <a:solidFill>
                  <a:srgbClr val="000000"/>
                </a:solidFill>
                <a:latin typeface="Arial"/>
                <a:ea typeface="Arial"/>
                <a:cs typeface="Arial"/>
                <a:sym typeface="Arial"/>
              </a:rPr>
              <a:t>are earning a living to maintain their housing stability and recovery journeys, too.</a:t>
            </a:r>
            <a:endParaRPr sz="1600"/>
          </a:p>
        </p:txBody>
      </p:sp>
      <p:sp>
        <p:nvSpPr>
          <p:cNvPr id="224" name="Google Shape;224;p15: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5: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226" name="Google Shape;226;p15: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6:notes"/>
          <p:cNvSpPr>
            <a:spLocks noGrp="1" noRot="1" noChangeAspect="1"/>
          </p:cNvSpPr>
          <p:nvPr>
            <p:ph type="sldImg" idx="2"/>
          </p:nvPr>
        </p:nvSpPr>
        <p:spPr>
          <a:xfrm>
            <a:off x="3068638" y="874713"/>
            <a:ext cx="3152775"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6: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0" algn="l" rtl="0">
              <a:spcBef>
                <a:spcPts val="0"/>
              </a:spcBef>
              <a:spcAft>
                <a:spcPts val="0"/>
              </a:spcAft>
              <a:buNone/>
            </a:pPr>
            <a:r>
              <a:rPr lang="en-US" sz="1400" b="0" i="0" u="none" strike="noStrike">
                <a:solidFill>
                  <a:srgbClr val="000000"/>
                </a:solidFill>
                <a:latin typeface="Arial"/>
                <a:ea typeface="Arial"/>
                <a:cs typeface="Arial"/>
                <a:sym typeface="Arial"/>
              </a:rPr>
              <a:t>WE WELCOME QUESTIONS NOW AND ANYTIME IN THE FUTURE TO CONTACT US AND LEARN MORE ABOUT OUR ORGANIZATION AND SHELTER’S PEER LIVED EXPERIENCE APPROACH AND MODEL.</a:t>
            </a:r>
            <a:endParaRPr sz="1400"/>
          </a:p>
          <a:p>
            <a:pPr marL="0" lvl="0" indent="0" algn="l" rtl="0">
              <a:spcBef>
                <a:spcPts val="0"/>
              </a:spcBef>
              <a:spcAft>
                <a:spcPts val="0"/>
              </a:spcAft>
              <a:buNone/>
            </a:pPr>
            <a:br>
              <a:rPr lang="en-US" sz="1400"/>
            </a:br>
            <a:r>
              <a:rPr lang="en-US" sz="1400" b="0" i="0" u="none" strike="noStrike">
                <a:solidFill>
                  <a:srgbClr val="000000"/>
                </a:solidFill>
                <a:latin typeface="Arial"/>
                <a:ea typeface="Arial"/>
                <a:cs typeface="Arial"/>
                <a:sym typeface="Arial"/>
              </a:rPr>
              <a:t>THANK YOU FOR YOU TIME AND CONSIDERATION.</a:t>
            </a:r>
            <a:endParaRPr sz="1400"/>
          </a:p>
          <a:p>
            <a:pPr marL="0" lvl="0" indent="0" algn="l" rtl="0">
              <a:spcBef>
                <a:spcPts val="0"/>
              </a:spcBef>
              <a:spcAft>
                <a:spcPts val="0"/>
              </a:spcAft>
              <a:buNone/>
            </a:pPr>
            <a:endParaRPr/>
          </a:p>
        </p:txBody>
      </p:sp>
      <p:sp>
        <p:nvSpPr>
          <p:cNvPr id="235" name="Google Shape;235;p16: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6: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237" name="Google Shape;237;p16: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CAD07-5D49-4FDF-8FC4-8C796D8B60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7783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63FD6-B407-69E2-BA1C-51AF2E4CB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BD4D8-E1C6-1944-EEDD-EB501F1828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A4983A-85AE-5B6C-FF90-E036EB5E14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2D89DA-2E1E-C0F7-A5F0-B1A6EA6ABF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CAD07-5D49-4FDF-8FC4-8C796D8B60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7839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0C554-06FC-9E7F-2EA0-25313E6EE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1A539-37A9-FCAC-99FB-F818B4AB75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47042-9240-2D80-F71C-32EA2864E0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1C4C89-A7F1-E501-827C-8645BB69A3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CAD07-5D49-4FDF-8FC4-8C796D8B60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9143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39598-3102-3EE2-E60C-27FDF11F4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6BE92-F24A-8E93-4725-ED9150B71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948AB-C2DD-6923-8B07-924A8B9B1D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D59E76-3A9C-02DA-3C2E-0BEF3318A1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CAD07-5D49-4FDF-8FC4-8C796D8B60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2815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6E748-95CA-0569-17F3-290B6F5F5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FE9E8F-0AE8-E2F5-1A3D-15CEEEFD2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CA5BF-0CE2-4925-6D82-CAE0E8D081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1D9095-748E-A4E9-B5A8-8F48EE6E63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CAD07-5D49-4FDF-8FC4-8C796D8B60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1271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16E44-D4C5-D343-3C4E-F78AE5C06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FD7DFE-6C8A-A7BA-75AB-EA6858EFF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5F7FF-B94B-3E09-3112-134467F421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CB4FB7-0372-81E8-8DF4-2919944DBA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CAD07-5D49-4FDF-8FC4-8C796D8B60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1985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3068638" y="874713"/>
            <a:ext cx="3152775"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0" algn="l" rtl="0">
              <a:spcBef>
                <a:spcPts val="0"/>
              </a:spcBef>
              <a:spcAft>
                <a:spcPts val="0"/>
              </a:spcAft>
              <a:buNone/>
            </a:pPr>
            <a:r>
              <a:rPr lang="en-US" sz="1800" b="0" i="0" u="none" strike="noStrike">
                <a:solidFill>
                  <a:srgbClr val="000000"/>
                </a:solidFill>
                <a:latin typeface="Arial"/>
                <a:ea typeface="Arial"/>
                <a:cs typeface="Arial"/>
                <a:sym typeface="Arial"/>
              </a:rPr>
              <a:t>Good morning, it’s a pleasure to be presenting here this morning. I am Adam Kravitz and I am one of the Directors for Outsiders Inn.  I am here to speak on behalf of</a:t>
            </a:r>
            <a:r>
              <a:rPr lang="en-US" sz="1800" b="0" i="0" u="none" strike="noStrike">
                <a:latin typeface="Arial"/>
                <a:ea typeface="Arial"/>
                <a:cs typeface="Arial"/>
                <a:sym typeface="Arial"/>
              </a:rPr>
              <a:t> the funding for the men's shelter at St. Paul Lutheran Church where we are honored to provide shelter to 25+ men each night.</a:t>
            </a:r>
            <a:endParaRPr/>
          </a:p>
          <a:p>
            <a:pPr marL="0" lvl="0" indent="0" algn="l" rtl="0">
              <a:spcBef>
                <a:spcPts val="0"/>
              </a:spcBef>
              <a:spcAft>
                <a:spcPts val="0"/>
              </a:spcAft>
              <a:buNone/>
            </a:pPr>
            <a:endParaRPr/>
          </a:p>
        </p:txBody>
      </p:sp>
      <p:sp>
        <p:nvSpPr>
          <p:cNvPr id="101" name="Google Shape;101;p1: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1: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03" name="Google Shape;103;p1: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Carl Robinson director of New Life Recovery Services. I am presenting the MAPS program, which is a homeless outreach program.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F5641-2EC7-40F8-A635-F1BF05DC30EB}"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612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F5641-2EC7-40F8-A635-F1BF05DC30EB}"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745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126B1-F3AD-628B-1E66-FBD72B317B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4D079-597D-6443-B693-83F642876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7EB43C-4AA1-7A2E-C4FA-9108DD8BB0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4C2AD7F-DBB5-6E57-D37A-DE9E24CEA7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F5641-2EC7-40F8-A635-F1BF05DC30EB}"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928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2543175" y="874713"/>
            <a:ext cx="4203700"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0" algn="l" rtl="0">
              <a:lnSpc>
                <a:spcPct val="100000"/>
              </a:lnSpc>
              <a:spcBef>
                <a:spcPts val="0"/>
              </a:spcBef>
              <a:spcAft>
                <a:spcPts val="0"/>
              </a:spcAft>
              <a:buSzPts val="1400"/>
              <a:buNone/>
            </a:pPr>
            <a:r>
              <a:rPr lang="en-US" sz="1800" b="0" i="0" u="none" strike="noStrike">
                <a:solidFill>
                  <a:srgbClr val="000000"/>
                </a:solidFill>
                <a:latin typeface="Arial"/>
                <a:ea typeface="Arial"/>
                <a:cs typeface="Arial"/>
                <a:sym typeface="Arial"/>
              </a:rPr>
              <a:t>Good morning, it’s a pleasure to be presenting here this morning. I am Adam Kravitz and I am one of the Directors for Outsiders Inn.  I am here to speak on behalf of</a:t>
            </a:r>
            <a:r>
              <a:rPr lang="en-US" sz="1800" b="0" i="0" u="none" strike="noStrike">
                <a:latin typeface="Arial"/>
                <a:ea typeface="Arial"/>
                <a:cs typeface="Arial"/>
                <a:sym typeface="Arial"/>
              </a:rPr>
              <a:t> the funding for the </a:t>
            </a:r>
            <a:r>
              <a:rPr lang="en-US" sz="1800">
                <a:latin typeface="Arial"/>
                <a:ea typeface="Arial"/>
                <a:cs typeface="Arial"/>
                <a:sym typeface="Arial"/>
              </a:rPr>
              <a:t>Project HOPE Street Outreach Team.</a:t>
            </a:r>
            <a:endParaRPr/>
          </a:p>
          <a:p>
            <a:pPr marL="0" lvl="0" indent="0" algn="l" rtl="0">
              <a:lnSpc>
                <a:spcPct val="100000"/>
              </a:lnSpc>
              <a:spcBef>
                <a:spcPts val="0"/>
              </a:spcBef>
              <a:spcAft>
                <a:spcPts val="0"/>
              </a:spcAft>
              <a:buSzPts val="1400"/>
              <a:buNone/>
            </a:pPr>
            <a:endParaRPr/>
          </a:p>
        </p:txBody>
      </p:sp>
      <p:sp>
        <p:nvSpPr>
          <p:cNvPr id="101" name="Google Shape;101;p1: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1: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03" name="Google Shape;103;p1: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2543175" y="874713"/>
            <a:ext cx="4203700"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0" algn="l" rtl="0">
              <a:lnSpc>
                <a:spcPct val="100000"/>
              </a:lnSpc>
              <a:spcBef>
                <a:spcPts val="0"/>
              </a:spcBef>
              <a:spcAft>
                <a:spcPts val="0"/>
              </a:spcAft>
              <a:buSzPts val="1400"/>
              <a:buNone/>
            </a:pPr>
            <a:r>
              <a:rPr lang="en-US" sz="1600">
                <a:solidFill>
                  <a:srgbClr val="000000"/>
                </a:solidFill>
                <a:latin typeface="Arial"/>
                <a:ea typeface="Arial"/>
                <a:cs typeface="Arial"/>
                <a:sym typeface="Arial"/>
              </a:rPr>
              <a:t>Project HOPE Street Outreach is Outsiders Inn’s team of Peers and Recovery Coaches with lived experiences of homelessness and substance use now in new chapters of their life helping others in our community. They have been connecting unsheltered residents with hope, resources, and pathways to housing since 2021, and </a:t>
            </a:r>
            <a:r>
              <a:rPr lang="en-US" sz="1600" b="0" i="0" u="none" strike="noStrike">
                <a:solidFill>
                  <a:srgbClr val="000000"/>
                </a:solidFill>
                <a:latin typeface="Arial"/>
                <a:ea typeface="Arial"/>
                <a:cs typeface="Arial"/>
                <a:sym typeface="Arial"/>
              </a:rPr>
              <a:t>today we are here to ask to continue that work with your support. </a:t>
            </a:r>
            <a:endParaRPr sz="1600"/>
          </a:p>
        </p:txBody>
      </p:sp>
      <p:sp>
        <p:nvSpPr>
          <p:cNvPr id="112" name="Google Shape;112;p2: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14" name="Google Shape;114;p2: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2543175" y="874713"/>
            <a:ext cx="4203700"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0" algn="l" rtl="0">
              <a:lnSpc>
                <a:spcPct val="100000"/>
              </a:lnSpc>
              <a:spcBef>
                <a:spcPts val="0"/>
              </a:spcBef>
              <a:spcAft>
                <a:spcPts val="0"/>
              </a:spcAft>
              <a:buSzPts val="1400"/>
              <a:buNone/>
            </a:pPr>
            <a:r>
              <a:rPr lang="en-US" sz="1400">
                <a:latin typeface="Arial"/>
                <a:ea typeface="Arial"/>
                <a:cs typeface="Arial"/>
                <a:sym typeface="Arial"/>
              </a:rPr>
              <a:t>It is our </a:t>
            </a:r>
            <a:r>
              <a:rPr lang="en-US" sz="1400" b="0" i="0" u="none" strike="noStrike">
                <a:solidFill>
                  <a:srgbClr val="000000"/>
                </a:solidFill>
                <a:latin typeface="Arial"/>
                <a:ea typeface="Arial"/>
                <a:cs typeface="Arial"/>
                <a:sym typeface="Arial"/>
              </a:rPr>
              <a:t>mission “to lift people out of homelessness through advocacy, support and resources, while serving the community with integrity, transparency and respect.  </a:t>
            </a:r>
            <a:r>
              <a:rPr lang="en-US" sz="1600">
                <a:latin typeface="Arial"/>
                <a:ea typeface="Arial"/>
                <a:cs typeface="Arial"/>
                <a:sym typeface="Arial"/>
              </a:rPr>
              <a:t>WE OPERATE ON THE PREMISE OF RECOVERY, THAT EVERY PERSON IS NEEDING TO HAVE HOPE THAT RECOVERY FROM HOMELESSNESS, TRAUMA, ADDICTION AND MENTAL HEALTH IS POSSIBLE NO MATTER WHERE THEY LIVE.</a:t>
            </a:r>
            <a:endParaRPr sz="1400">
              <a:latin typeface="Arial"/>
              <a:ea typeface="Arial"/>
              <a:cs typeface="Arial"/>
              <a:sym typeface="Arial"/>
            </a:endParaRPr>
          </a:p>
          <a:p>
            <a:pPr marL="0" lvl="0" indent="0" algn="l" rtl="0">
              <a:lnSpc>
                <a:spcPct val="100000"/>
              </a:lnSpc>
              <a:spcBef>
                <a:spcPts val="0"/>
              </a:spcBef>
              <a:spcAft>
                <a:spcPts val="0"/>
              </a:spcAft>
              <a:buSzPts val="1400"/>
              <a:buNone/>
            </a:pPr>
            <a:endParaRPr sz="1400"/>
          </a:p>
        </p:txBody>
      </p:sp>
      <p:sp>
        <p:nvSpPr>
          <p:cNvPr id="121" name="Google Shape;121;p4: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4: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23" name="Google Shape;123;p4: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3068638" y="874713"/>
            <a:ext cx="3152775"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0" algn="l" rtl="0">
              <a:lnSpc>
                <a:spcPct val="100000"/>
              </a:lnSpc>
              <a:spcBef>
                <a:spcPts val="0"/>
              </a:spcBef>
              <a:spcAft>
                <a:spcPts val="0"/>
              </a:spcAft>
              <a:buClr>
                <a:srgbClr val="000000"/>
              </a:buClr>
              <a:buSzPts val="1600"/>
              <a:buFont typeface="Arial"/>
              <a:buNone/>
            </a:pPr>
            <a:r>
              <a:rPr lang="en-US" sz="1600" b="0" i="0" u="none" strike="noStrike">
                <a:solidFill>
                  <a:srgbClr val="000000"/>
                </a:solidFill>
                <a:latin typeface="Arial"/>
                <a:ea typeface="Arial"/>
                <a:cs typeface="Arial"/>
                <a:sym typeface="Arial"/>
              </a:rPr>
              <a:t>BY OUR VERY PRESENCE IN THIS WORK - </a:t>
            </a:r>
            <a:r>
              <a:rPr lang="en-US" sz="1600">
                <a:solidFill>
                  <a:srgbClr val="000000"/>
                </a:solidFill>
                <a:latin typeface="Arial"/>
                <a:ea typeface="Arial"/>
                <a:cs typeface="Arial"/>
                <a:sym typeface="Arial"/>
              </a:rPr>
              <a:t>OUR TEAM</a:t>
            </a:r>
            <a:r>
              <a:rPr lang="en-US" sz="1600" b="0" i="0" u="none" strike="noStrike">
                <a:solidFill>
                  <a:srgbClr val="000000"/>
                </a:solidFill>
                <a:latin typeface="Arial"/>
                <a:ea typeface="Arial"/>
                <a:cs typeface="Arial"/>
                <a:sym typeface="Arial"/>
              </a:rPr>
              <a:t> EMBOD</a:t>
            </a:r>
            <a:r>
              <a:rPr lang="en-US" sz="1600">
                <a:solidFill>
                  <a:srgbClr val="000000"/>
                </a:solidFill>
                <a:latin typeface="Arial"/>
                <a:ea typeface="Arial"/>
                <a:cs typeface="Arial"/>
                <a:sym typeface="Arial"/>
              </a:rPr>
              <a:t>IES</a:t>
            </a:r>
            <a:r>
              <a:rPr lang="en-US" sz="1600" b="0" i="0" u="none" strike="noStrike">
                <a:solidFill>
                  <a:srgbClr val="000000"/>
                </a:solidFill>
                <a:latin typeface="Arial"/>
                <a:ea typeface="Arial"/>
                <a:cs typeface="Arial"/>
                <a:sym typeface="Arial"/>
              </a:rPr>
              <a:t> THAT HOPE.  </a:t>
            </a:r>
            <a:br>
              <a:rPr lang="en-US" sz="1600" b="0" i="0" u="none" strike="noStrike">
                <a:solidFill>
                  <a:srgbClr val="000000"/>
                </a:solidFill>
                <a:latin typeface="Arial"/>
                <a:ea typeface="Arial"/>
                <a:cs typeface="Arial"/>
                <a:sym typeface="Arial"/>
              </a:rPr>
            </a:br>
            <a:r>
              <a:rPr lang="en-US" sz="1600" b="0" i="0" u="none" strike="noStrike">
                <a:solidFill>
                  <a:srgbClr val="000000"/>
                </a:solidFill>
                <a:latin typeface="Arial"/>
                <a:ea typeface="Arial"/>
                <a:cs typeface="Arial"/>
                <a:sym typeface="Arial"/>
              </a:rPr>
              <a:t>We </a:t>
            </a:r>
            <a:r>
              <a:rPr lang="en-US" sz="1600" b="1" i="0" u="none" strike="noStrike">
                <a:solidFill>
                  <a:srgbClr val="000000"/>
                </a:solidFill>
                <a:latin typeface="Arial"/>
                <a:ea typeface="Arial"/>
                <a:cs typeface="Arial"/>
                <a:sym typeface="Arial"/>
              </a:rPr>
              <a:t>believe in the value of the lived experience of peers</a:t>
            </a:r>
            <a:r>
              <a:rPr lang="en-US" sz="1600" b="0" i="0" u="none" strike="noStrike">
                <a:solidFill>
                  <a:srgbClr val="000000"/>
                </a:solidFill>
                <a:latin typeface="Arial"/>
                <a:ea typeface="Arial"/>
                <a:cs typeface="Arial"/>
                <a:sym typeface="Arial"/>
              </a:rPr>
              <a:t> working alongside people as they create self-directed goals towards housing. </a:t>
            </a:r>
            <a:r>
              <a:rPr lang="en-US" sz="1600">
                <a:solidFill>
                  <a:srgbClr val="000000"/>
                </a:solidFill>
                <a:latin typeface="Arial"/>
                <a:ea typeface="Arial"/>
                <a:cs typeface="Arial"/>
                <a:sym typeface="Arial"/>
              </a:rPr>
              <a:t>We</a:t>
            </a:r>
            <a:r>
              <a:rPr lang="en-US" sz="1600" b="0" i="0" u="none" strike="noStrike">
                <a:solidFill>
                  <a:srgbClr val="000000"/>
                </a:solidFill>
                <a:latin typeface="Arial"/>
                <a:ea typeface="Arial"/>
                <a:cs typeface="Arial"/>
                <a:sym typeface="Arial"/>
              </a:rPr>
              <a:t> have no problems </a:t>
            </a:r>
            <a:r>
              <a:rPr lang="en-US" sz="1600">
                <a:solidFill>
                  <a:srgbClr val="000000"/>
                </a:solidFill>
                <a:latin typeface="Arial"/>
                <a:ea typeface="Arial"/>
                <a:cs typeface="Arial"/>
                <a:sym typeface="Arial"/>
              </a:rPr>
              <a:t>meeting</a:t>
            </a:r>
            <a:r>
              <a:rPr lang="en-US" sz="1600" b="0" i="0" u="none" strike="noStrike">
                <a:solidFill>
                  <a:srgbClr val="000000"/>
                </a:solidFill>
                <a:latin typeface="Arial"/>
                <a:ea typeface="Arial"/>
                <a:cs typeface="Arial"/>
                <a:sym typeface="Arial"/>
              </a:rPr>
              <a:t> people where they are at </a:t>
            </a:r>
            <a:r>
              <a:rPr lang="en-US" sz="1600">
                <a:solidFill>
                  <a:srgbClr val="000000"/>
                </a:solidFill>
                <a:latin typeface="Arial"/>
                <a:ea typeface="Arial"/>
                <a:cs typeface="Arial"/>
                <a:sym typeface="Arial"/>
              </a:rPr>
              <a:t>whether</a:t>
            </a:r>
            <a:r>
              <a:rPr lang="en-US" sz="1600" b="0" i="0" u="none" strike="noStrike">
                <a:solidFill>
                  <a:srgbClr val="000000"/>
                </a:solidFill>
                <a:latin typeface="Arial"/>
                <a:ea typeface="Arial"/>
                <a:cs typeface="Arial"/>
                <a:sym typeface="Arial"/>
              </a:rPr>
              <a:t> its deep in the woods</a:t>
            </a:r>
            <a:r>
              <a:rPr lang="en-US" sz="1600">
                <a:solidFill>
                  <a:srgbClr val="000000"/>
                </a:solidFill>
                <a:latin typeface="Arial"/>
                <a:ea typeface="Arial"/>
                <a:cs typeface="Arial"/>
                <a:sym typeface="Arial"/>
              </a:rPr>
              <a:t> or </a:t>
            </a:r>
            <a:r>
              <a:rPr lang="en-US" sz="1600" b="0" i="0" u="none" strike="noStrike">
                <a:solidFill>
                  <a:srgbClr val="000000"/>
                </a:solidFill>
                <a:latin typeface="Arial"/>
                <a:ea typeface="Arial"/>
                <a:cs typeface="Arial"/>
                <a:sym typeface="Arial"/>
              </a:rPr>
              <a:t>a doorway downtown.</a:t>
            </a:r>
            <a:endParaRPr sz="1600"/>
          </a:p>
        </p:txBody>
      </p:sp>
      <p:sp>
        <p:nvSpPr>
          <p:cNvPr id="130" name="Google Shape;130;p7: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7: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32" name="Google Shape;132;p7: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0:notes"/>
          <p:cNvSpPr>
            <a:spLocks noGrp="1" noRot="1" noChangeAspect="1"/>
          </p:cNvSpPr>
          <p:nvPr>
            <p:ph type="sldImg" idx="2"/>
          </p:nvPr>
        </p:nvSpPr>
        <p:spPr>
          <a:xfrm>
            <a:off x="3068638" y="874713"/>
            <a:ext cx="3152775"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10: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0" algn="l" rtl="0">
              <a:lnSpc>
                <a:spcPct val="100000"/>
              </a:lnSpc>
              <a:spcBef>
                <a:spcPts val="0"/>
              </a:spcBef>
              <a:spcAft>
                <a:spcPts val="0"/>
              </a:spcAft>
              <a:buNone/>
            </a:pPr>
            <a:endParaRPr sz="1200">
              <a:solidFill>
                <a:schemeClr val="dk1"/>
              </a:solidFill>
            </a:endParaRPr>
          </a:p>
          <a:p>
            <a:pPr marL="342900" lvl="0" indent="-342900" algn="l" rtl="0">
              <a:lnSpc>
                <a:spcPct val="100000"/>
              </a:lnSpc>
              <a:spcBef>
                <a:spcPts val="0"/>
              </a:spcBef>
              <a:spcAft>
                <a:spcPts val="0"/>
              </a:spcAft>
              <a:buClr>
                <a:schemeClr val="dk1"/>
              </a:buClr>
              <a:buSzPts val="1200"/>
              <a:buFont typeface="Arial"/>
              <a:buChar char="•"/>
            </a:pPr>
            <a:r>
              <a:rPr lang="en-US" sz="1200">
                <a:solidFill>
                  <a:schemeClr val="dk1"/>
                </a:solidFill>
              </a:rPr>
              <a:t>We have c</a:t>
            </a:r>
            <a:r>
              <a:rPr lang="en-US" sz="1200"/>
              <a:t>lose communication with </a:t>
            </a:r>
            <a:r>
              <a:rPr lang="en-US"/>
              <a:t>other </a:t>
            </a:r>
            <a:r>
              <a:rPr lang="en-US" sz="1200"/>
              <a:t>outreach teams</a:t>
            </a:r>
            <a:r>
              <a:rPr lang="en-US"/>
              <a:t> and healthcare system partners to bridge gaps and reduce barriers. We attend the required by name groups and coordinated outreach meetings</a:t>
            </a:r>
            <a:endParaRPr/>
          </a:p>
          <a:p>
            <a:pPr marL="342900" lvl="0" indent="-342900" algn="l" rtl="0">
              <a:lnSpc>
                <a:spcPct val="100000"/>
              </a:lnSpc>
              <a:spcBef>
                <a:spcPts val="0"/>
              </a:spcBef>
              <a:spcAft>
                <a:spcPts val="0"/>
              </a:spcAft>
              <a:buClr>
                <a:schemeClr val="dk1"/>
              </a:buClr>
              <a:buSzPts val="1200"/>
              <a:buFont typeface="Arial"/>
              <a:buChar char="•"/>
            </a:pPr>
            <a:r>
              <a:rPr lang="en-US"/>
              <a:t>Our work in the HMIS system is current and updated, and it is just one of the places we document, </a:t>
            </a:r>
            <a:endParaRPr/>
          </a:p>
          <a:p>
            <a:pPr marL="342900" lvl="0" indent="-342900" algn="l" rtl="0">
              <a:lnSpc>
                <a:spcPct val="100000"/>
              </a:lnSpc>
              <a:spcBef>
                <a:spcPts val="0"/>
              </a:spcBef>
              <a:spcAft>
                <a:spcPts val="0"/>
              </a:spcAft>
              <a:buClr>
                <a:schemeClr val="dk1"/>
              </a:buClr>
              <a:buSzPts val="1200"/>
              <a:buFont typeface="Arial"/>
              <a:buChar char="•"/>
            </a:pPr>
            <a:r>
              <a:rPr lang="en-US"/>
              <a:t>We also use HealthConnect Care Coordination System to securely document</a:t>
            </a:r>
            <a:r>
              <a:rPr lang="en-US" sz="1200"/>
              <a:t> referrals into treatment programs, </a:t>
            </a:r>
            <a:r>
              <a:rPr lang="en-US"/>
              <a:t>or other health or social service referrals</a:t>
            </a:r>
            <a:r>
              <a:rPr lang="en-US" sz="1200"/>
              <a:t> </a:t>
            </a:r>
            <a:r>
              <a:rPr lang="en-US"/>
              <a:t>which </a:t>
            </a:r>
            <a:r>
              <a:rPr lang="en-US" sz="1200"/>
              <a:t>adds to our community</a:t>
            </a:r>
            <a:r>
              <a:rPr lang="en-US"/>
              <a:t>’s regional knowledge on emerging needs, trends, and our responses.</a:t>
            </a:r>
            <a:endParaRPr/>
          </a:p>
        </p:txBody>
      </p:sp>
      <p:sp>
        <p:nvSpPr>
          <p:cNvPr id="141" name="Google Shape;141;p10: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0: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43" name="Google Shape;143;p10: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a:spLocks noGrp="1" noRot="1" noChangeAspect="1"/>
          </p:cNvSpPr>
          <p:nvPr>
            <p:ph type="sldImg" idx="2"/>
          </p:nvPr>
        </p:nvSpPr>
        <p:spPr>
          <a:xfrm>
            <a:off x="3068638" y="874713"/>
            <a:ext cx="3152775"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9: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0" algn="l" rtl="0">
              <a:lnSpc>
                <a:spcPct val="100000"/>
              </a:lnSpc>
              <a:spcBef>
                <a:spcPts val="0"/>
              </a:spcBef>
              <a:spcAft>
                <a:spcPts val="0"/>
              </a:spcAft>
              <a:buSzPts val="1400"/>
              <a:buNone/>
            </a:pPr>
            <a:r>
              <a:rPr lang="en-US" sz="1500">
                <a:solidFill>
                  <a:srgbClr val="000000"/>
                </a:solidFill>
                <a:latin typeface="Arial"/>
                <a:ea typeface="Arial"/>
                <a:cs typeface="Arial"/>
                <a:sym typeface="Arial"/>
              </a:rPr>
              <a:t>The addition of</a:t>
            </a:r>
            <a:r>
              <a:rPr lang="en-US" sz="1500" b="1">
                <a:solidFill>
                  <a:srgbClr val="000000"/>
                </a:solidFill>
                <a:latin typeface="Arial"/>
                <a:ea typeface="Arial"/>
                <a:cs typeface="Arial"/>
                <a:sym typeface="Arial"/>
              </a:rPr>
              <a:t> HealthConnect Pathways into our Outreach program was </a:t>
            </a:r>
            <a:r>
              <a:rPr lang="en-US" sz="1500">
                <a:solidFill>
                  <a:srgbClr val="000000"/>
                </a:solidFill>
                <a:latin typeface="Arial"/>
                <a:ea typeface="Arial"/>
                <a:cs typeface="Arial"/>
                <a:sym typeface="Arial"/>
              </a:rPr>
              <a:t>to more clearly capture the continued progress of social and health referrals.  Our team intends to </a:t>
            </a:r>
            <a:r>
              <a:rPr lang="en-US" sz="1500" b="0" i="0" u="none" strike="noStrike">
                <a:solidFill>
                  <a:srgbClr val="000000"/>
                </a:solidFill>
                <a:latin typeface="Arial"/>
                <a:ea typeface="Arial"/>
                <a:cs typeface="Arial"/>
                <a:sym typeface="Arial"/>
              </a:rPr>
              <a:t>support people stabilizing by providing a </a:t>
            </a:r>
            <a:r>
              <a:rPr lang="en-US" sz="1500">
                <a:solidFill>
                  <a:srgbClr val="000000"/>
                </a:solidFill>
                <a:latin typeface="Arial"/>
                <a:ea typeface="Arial"/>
                <a:cs typeface="Arial"/>
                <a:sym typeface="Arial"/>
              </a:rPr>
              <a:t>process, and routine then </a:t>
            </a:r>
            <a:r>
              <a:rPr lang="en-US" sz="1500" b="0" i="0" u="none" strike="noStrike">
                <a:solidFill>
                  <a:srgbClr val="000000"/>
                </a:solidFill>
                <a:latin typeface="Arial"/>
                <a:ea typeface="Arial"/>
                <a:cs typeface="Arial"/>
                <a:sym typeface="Arial"/>
              </a:rPr>
              <a:t>documenting the work</a:t>
            </a:r>
            <a:r>
              <a:rPr lang="en-US" sz="1500">
                <a:solidFill>
                  <a:srgbClr val="000000"/>
                </a:solidFill>
                <a:latin typeface="Arial"/>
                <a:ea typeface="Arial"/>
                <a:cs typeface="Arial"/>
                <a:sym typeface="Arial"/>
              </a:rPr>
              <a:t> that’s happening. Each persons housing stability plan includes things </a:t>
            </a:r>
            <a:r>
              <a:rPr lang="en-US" sz="1500" b="0" i="0" u="none" strike="noStrike">
                <a:solidFill>
                  <a:srgbClr val="000000"/>
                </a:solidFill>
                <a:latin typeface="Arial"/>
                <a:ea typeface="Arial"/>
                <a:cs typeface="Arial"/>
                <a:sym typeface="Arial"/>
              </a:rPr>
              <a:t>like life skills, </a:t>
            </a:r>
            <a:r>
              <a:rPr lang="en-US" sz="1500">
                <a:solidFill>
                  <a:srgbClr val="000000"/>
                </a:solidFill>
                <a:latin typeface="Arial"/>
                <a:ea typeface="Arial"/>
                <a:cs typeface="Arial"/>
                <a:sym typeface="Arial"/>
              </a:rPr>
              <a:t>health appointments</a:t>
            </a:r>
            <a:r>
              <a:rPr lang="en-US" sz="1500" b="0" i="0" u="none" strike="noStrike">
                <a:solidFill>
                  <a:srgbClr val="000000"/>
                </a:solidFill>
                <a:latin typeface="Arial"/>
                <a:ea typeface="Arial"/>
                <a:cs typeface="Arial"/>
                <a:sym typeface="Arial"/>
              </a:rPr>
              <a:t> and daily routine</a:t>
            </a:r>
            <a:r>
              <a:rPr lang="en-US" sz="1500">
                <a:solidFill>
                  <a:srgbClr val="000000"/>
                </a:solidFill>
                <a:latin typeface="Arial"/>
                <a:ea typeface="Arial"/>
                <a:cs typeface="Arial"/>
                <a:sym typeface="Arial"/>
              </a:rPr>
              <a:t> improvements.</a:t>
            </a:r>
            <a:endParaRPr sz="1500" i="1"/>
          </a:p>
          <a:p>
            <a:pPr marL="0" lvl="0" indent="0" algn="l" rtl="0">
              <a:lnSpc>
                <a:spcPct val="100000"/>
              </a:lnSpc>
              <a:spcBef>
                <a:spcPts val="0"/>
              </a:spcBef>
              <a:spcAft>
                <a:spcPts val="0"/>
              </a:spcAft>
              <a:buSzPts val="1400"/>
              <a:buNone/>
            </a:pPr>
            <a:endParaRPr sz="1600"/>
          </a:p>
        </p:txBody>
      </p:sp>
      <p:sp>
        <p:nvSpPr>
          <p:cNvPr id="151" name="Google Shape;151;p9: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52" name="Google Shape;152;p9: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53" name="Google Shape;153;p9: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a:spLocks noGrp="1" noRot="1" noChangeAspect="1"/>
          </p:cNvSpPr>
          <p:nvPr>
            <p:ph type="sldImg" idx="2"/>
          </p:nvPr>
        </p:nvSpPr>
        <p:spPr>
          <a:xfrm>
            <a:off x="2543175" y="874713"/>
            <a:ext cx="4203700"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8: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285750" lvl="0" indent="-273050" algn="l" rtl="0">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So how does this play out in real time outside of the documentation? - It start with basic needs. </a:t>
            </a:r>
            <a:endParaRPr sz="1400">
              <a:solidFill>
                <a:srgbClr val="000000"/>
              </a:solidFill>
              <a:latin typeface="Arial"/>
              <a:ea typeface="Arial"/>
              <a:cs typeface="Arial"/>
              <a:sym typeface="Arial"/>
            </a:endParaRPr>
          </a:p>
          <a:p>
            <a:pPr marL="285750" lvl="0" indent="-273050" algn="l" rtl="0">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Hygiene products and supplies, Food, water, and other emergency supplies</a:t>
            </a:r>
            <a:endParaRPr sz="1400">
              <a:solidFill>
                <a:srgbClr val="000000"/>
              </a:solidFill>
              <a:latin typeface="Arial"/>
              <a:ea typeface="Arial"/>
              <a:cs typeface="Arial"/>
              <a:sym typeface="Arial"/>
            </a:endParaRPr>
          </a:p>
          <a:p>
            <a:pPr marL="285750" lvl="0" indent="-273050" algn="l" rtl="0">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Shelter items (tents, sleeping bags,tarps ,garbage bags), and other Seasonal supplies like hand warmers, sunglasses, bandanas for covering head or face in wildfire seasons.</a:t>
            </a:r>
            <a:endParaRPr sz="1400">
              <a:solidFill>
                <a:srgbClr val="000000"/>
              </a:solidFill>
              <a:latin typeface="Arial"/>
              <a:ea typeface="Arial"/>
              <a:cs typeface="Arial"/>
              <a:sym typeface="Arial"/>
            </a:endParaRPr>
          </a:p>
          <a:p>
            <a:pPr marL="285750" lvl="0" indent="-273050" algn="l" rtl="0">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Then with consistent and regular visits </a:t>
            </a:r>
            <a:r>
              <a:rPr lang="en-US" sz="1400">
                <a:latin typeface="Arial"/>
                <a:ea typeface="Arial"/>
                <a:cs typeface="Arial"/>
                <a:sym typeface="Arial"/>
              </a:rPr>
              <a:t>We try to establish strong relationships with the individuals in our community — listen to their concerns, provide information and resources, helping to create natural support networks, and advocating for long-term housing focused solutions.</a:t>
            </a:r>
            <a:endParaRPr sz="1400">
              <a:solidFill>
                <a:srgbClr val="000000"/>
              </a:solidFill>
              <a:latin typeface="Arial"/>
              <a:ea typeface="Arial"/>
              <a:cs typeface="Arial"/>
              <a:sym typeface="Arial"/>
            </a:endParaRPr>
          </a:p>
        </p:txBody>
      </p:sp>
      <p:sp>
        <p:nvSpPr>
          <p:cNvPr id="164" name="Google Shape;164;p8: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66" name="Google Shape;166;p8: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3068638" y="874713"/>
            <a:ext cx="3152775"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0" algn="l" rtl="0">
              <a:spcBef>
                <a:spcPts val="0"/>
              </a:spcBef>
              <a:spcAft>
                <a:spcPts val="0"/>
              </a:spcAft>
              <a:buNone/>
            </a:pPr>
            <a:r>
              <a:rPr lang="en-US" sz="1600" b="0" i="0" u="none" strike="noStrike">
                <a:solidFill>
                  <a:srgbClr val="000000"/>
                </a:solidFill>
                <a:latin typeface="Arial"/>
                <a:ea typeface="Arial"/>
                <a:cs typeface="Arial"/>
                <a:sym typeface="Arial"/>
              </a:rPr>
              <a:t>In 2020 St Paul’s Church asked if we could support the continued the operations of the winter-time men’s shelter (the Who) through all of the other seasons to keep it open year round…and we did. And today we are here to ask to continue that work with your support. </a:t>
            </a:r>
            <a:endParaRPr sz="1600"/>
          </a:p>
        </p:txBody>
      </p:sp>
      <p:sp>
        <p:nvSpPr>
          <p:cNvPr id="110" name="Google Shape;110;p2: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2: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12" name="Google Shape;112;p2: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1:notes"/>
          <p:cNvSpPr>
            <a:spLocks noGrp="1" noRot="1" noChangeAspect="1"/>
          </p:cNvSpPr>
          <p:nvPr>
            <p:ph type="sldImg" idx="2"/>
          </p:nvPr>
        </p:nvSpPr>
        <p:spPr>
          <a:xfrm>
            <a:off x="2543175" y="874713"/>
            <a:ext cx="4203700"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1: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 this progressive engagement, trust is built so they can successfully connect to internal Outsiders Inn and external community partner programs that are embedded in the community to be responsive to the individuals emerging and changing needs.</a:t>
            </a:r>
            <a:br>
              <a:rPr lang="en-US" sz="1100">
                <a:latin typeface="Arial"/>
                <a:ea typeface="Arial"/>
                <a:cs typeface="Arial"/>
                <a:sym typeface="Arial"/>
              </a:rPr>
            </a:br>
            <a:r>
              <a:rPr lang="en-US" sz="1100" b="1">
                <a:latin typeface="Arial"/>
                <a:ea typeface="Arial"/>
                <a:cs typeface="Arial"/>
                <a:sym typeface="Arial"/>
              </a:rPr>
              <a:t>These services might be</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Support for shelter access or Safe Stay applications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Knowledge on safe locations to be.</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Mail Services for those without an address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ID/birth certificate assistance</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Health and treatment referrals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Employment referrals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Legal system navigation support</a:t>
            </a:r>
            <a:endParaRPr sz="1800">
              <a:latin typeface="Arial"/>
              <a:ea typeface="Arial"/>
              <a:cs typeface="Arial"/>
              <a:sym typeface="Arial"/>
            </a:endParaRPr>
          </a:p>
          <a:p>
            <a:pPr marL="0" lvl="0" indent="0" algn="l" rtl="0">
              <a:lnSpc>
                <a:spcPct val="115000"/>
              </a:lnSpc>
              <a:spcBef>
                <a:spcPts val="1200"/>
              </a:spcBef>
              <a:spcAft>
                <a:spcPts val="0"/>
              </a:spcAft>
              <a:buNone/>
            </a:pPr>
            <a:r>
              <a:rPr lang="en-US">
                <a:latin typeface="Arial"/>
                <a:ea typeface="Arial"/>
                <a:cs typeface="Arial"/>
                <a:sym typeface="Arial"/>
              </a:rPr>
              <a:t>What makes our approach unique and effective</a:t>
            </a:r>
            <a:endParaRPr sz="1100" b="1">
              <a:latin typeface="Arial"/>
              <a:ea typeface="Arial"/>
              <a:cs typeface="Arial"/>
              <a:sym typeface="Arial"/>
            </a:endParaRPr>
          </a:p>
          <a:p>
            <a:pPr marL="914400" lvl="1" indent="-298450" algn="l" rtl="0">
              <a:lnSpc>
                <a:spcPct val="115000"/>
              </a:lnSpc>
              <a:spcBef>
                <a:spcPts val="1200"/>
              </a:spcBef>
              <a:spcAft>
                <a:spcPts val="0"/>
              </a:spcAft>
              <a:buClr>
                <a:schemeClr val="dk1"/>
              </a:buClr>
              <a:buSzPts val="1100"/>
              <a:buChar char="○"/>
            </a:pPr>
            <a:r>
              <a:rPr lang="en-US" sz="1100" b="1">
                <a:latin typeface="Arial"/>
                <a:ea typeface="Arial"/>
                <a:cs typeface="Arial"/>
                <a:sym typeface="Arial"/>
              </a:rPr>
              <a:t>Peer Support Model:</a:t>
            </a:r>
            <a:r>
              <a:rPr lang="en-US" sz="1100">
                <a:latin typeface="Arial"/>
                <a:ea typeface="Arial"/>
                <a:cs typeface="Arial"/>
                <a:sym typeface="Arial"/>
              </a:rPr>
              <a:t> Using lived experience to connect authentically and build trust</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Housing Focus:</a:t>
            </a:r>
            <a:r>
              <a:rPr lang="en-US" sz="1100">
                <a:latin typeface="Arial"/>
                <a:ea typeface="Arial"/>
                <a:cs typeface="Arial"/>
                <a:sym typeface="Arial"/>
              </a:rPr>
              <a:t> Prioritizing housing outcomes while meeting immediate needs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Integrated Partnerships:</a:t>
            </a:r>
            <a:r>
              <a:rPr lang="en-US" sz="1100">
                <a:latin typeface="Arial"/>
                <a:ea typeface="Arial"/>
                <a:cs typeface="Arial"/>
                <a:sym typeface="Arial"/>
              </a:rPr>
              <a:t> Working collaboratively within the broader system of care</a:t>
            </a:r>
            <a:endParaRPr sz="1600">
              <a:solidFill>
                <a:srgbClr val="000000"/>
              </a:solidFill>
              <a:latin typeface="Arial"/>
              <a:ea typeface="Arial"/>
              <a:cs typeface="Arial"/>
              <a:sym typeface="Arial"/>
            </a:endParaRPr>
          </a:p>
        </p:txBody>
      </p:sp>
      <p:sp>
        <p:nvSpPr>
          <p:cNvPr id="174" name="Google Shape;174;p11: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76" name="Google Shape;176;p11: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3:notes"/>
          <p:cNvSpPr>
            <a:spLocks noGrp="1" noRot="1" noChangeAspect="1"/>
          </p:cNvSpPr>
          <p:nvPr>
            <p:ph type="sldImg" idx="2"/>
          </p:nvPr>
        </p:nvSpPr>
        <p:spPr>
          <a:xfrm>
            <a:off x="2543175" y="874713"/>
            <a:ext cx="4203700"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3: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0" algn="l" rtl="0">
              <a:lnSpc>
                <a:spcPct val="100000"/>
              </a:lnSpc>
              <a:spcBef>
                <a:spcPts val="0"/>
              </a:spcBef>
              <a:spcAft>
                <a:spcPts val="0"/>
              </a:spcAft>
              <a:buNone/>
            </a:pPr>
            <a:r>
              <a:rPr lang="en-US" b="1"/>
              <a:t>Our team has helped clients overcome complex barriers including:</a:t>
            </a:r>
            <a:endParaRPr/>
          </a:p>
          <a:p>
            <a:pPr marL="457200" lvl="0" indent="-317500" algn="l" rtl="0">
              <a:lnSpc>
                <a:spcPct val="100000"/>
              </a:lnSpc>
              <a:spcBef>
                <a:spcPts val="0"/>
              </a:spcBef>
              <a:spcAft>
                <a:spcPts val="0"/>
              </a:spcAft>
              <a:buSzPts val="1400"/>
              <a:buChar char="●"/>
            </a:pPr>
            <a:r>
              <a:rPr lang="en-US"/>
              <a:t>Supporting clients with trauma histories</a:t>
            </a:r>
            <a:endParaRPr/>
          </a:p>
          <a:p>
            <a:pPr marL="457200" lvl="0" indent="-317500" algn="l" rtl="0">
              <a:lnSpc>
                <a:spcPct val="100000"/>
              </a:lnSpc>
              <a:spcBef>
                <a:spcPts val="0"/>
              </a:spcBef>
              <a:spcAft>
                <a:spcPts val="0"/>
              </a:spcAft>
              <a:buSzPts val="1400"/>
              <a:buChar char="●"/>
            </a:pPr>
            <a:r>
              <a:rPr lang="en-US"/>
              <a:t>Coordinating care for those with cognitive impairments</a:t>
            </a:r>
            <a:endParaRPr/>
          </a:p>
          <a:p>
            <a:pPr marL="457200" lvl="0" indent="-317500" algn="l" rtl="0">
              <a:lnSpc>
                <a:spcPct val="100000"/>
              </a:lnSpc>
              <a:spcBef>
                <a:spcPts val="0"/>
              </a:spcBef>
              <a:spcAft>
                <a:spcPts val="0"/>
              </a:spcAft>
              <a:buSzPts val="1400"/>
              <a:buChar char="●"/>
            </a:pPr>
            <a:r>
              <a:rPr lang="en-US"/>
              <a:t>Helping clients navigate substance use disorders</a:t>
            </a:r>
            <a:endParaRPr/>
          </a:p>
          <a:p>
            <a:pPr marL="457200" lvl="0" indent="-317500" algn="l" rtl="0">
              <a:lnSpc>
                <a:spcPct val="100000"/>
              </a:lnSpc>
              <a:spcBef>
                <a:spcPts val="0"/>
              </a:spcBef>
              <a:spcAft>
                <a:spcPts val="0"/>
              </a:spcAft>
              <a:buSzPts val="1400"/>
              <a:buChar char="●"/>
            </a:pPr>
            <a:r>
              <a:rPr lang="en-US"/>
              <a:t>Supporting mental health needs</a:t>
            </a:r>
            <a:endParaRPr/>
          </a:p>
          <a:p>
            <a:pPr marL="0" lvl="0" indent="0" algn="l" rtl="0">
              <a:lnSpc>
                <a:spcPct val="100000"/>
              </a:lnSpc>
              <a:spcBef>
                <a:spcPts val="0"/>
              </a:spcBef>
              <a:spcAft>
                <a:spcPts val="0"/>
              </a:spcAft>
              <a:buSzPts val="1400"/>
              <a:buNone/>
            </a:pPr>
            <a:endParaRPr/>
          </a:p>
        </p:txBody>
      </p:sp>
      <p:sp>
        <p:nvSpPr>
          <p:cNvPr id="195" name="Google Shape;195;p13: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3: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97" name="Google Shape;197;p13: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322760a01d_0_9:notes"/>
          <p:cNvSpPr>
            <a:spLocks noGrp="1" noRot="1" noChangeAspect="1"/>
          </p:cNvSpPr>
          <p:nvPr>
            <p:ph type="sldImg" idx="2"/>
          </p:nvPr>
        </p:nvSpPr>
        <p:spPr>
          <a:xfrm>
            <a:off x="2543175" y="874713"/>
            <a:ext cx="4203600" cy="2363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3322760a01d_0_9:notes"/>
          <p:cNvSpPr txBox="1">
            <a:spLocks noGrp="1"/>
          </p:cNvSpPr>
          <p:nvPr>
            <p:ph type="body" idx="1"/>
          </p:nvPr>
        </p:nvSpPr>
        <p:spPr>
          <a:xfrm>
            <a:off x="929409" y="3371163"/>
            <a:ext cx="7431300" cy="2757300"/>
          </a:xfrm>
          <a:prstGeom prst="rect">
            <a:avLst/>
          </a:prstGeom>
          <a:noFill/>
          <a:ln>
            <a:noFill/>
          </a:ln>
        </p:spPr>
        <p:txBody>
          <a:bodyPr spcFirstLastPara="1" wrap="square" lIns="88075" tIns="44025" rIns="88075" bIns="44025" anchor="t" anchorCtr="0">
            <a:noAutofit/>
          </a:bodyPr>
          <a:lstStyle/>
          <a:p>
            <a:pPr marL="457200" lvl="0" indent="-330200" algn="l" rtl="0">
              <a:lnSpc>
                <a:spcPct val="115000"/>
              </a:lnSpc>
              <a:spcBef>
                <a:spcPts val="0"/>
              </a:spcBef>
              <a:spcAft>
                <a:spcPts val="0"/>
              </a:spcAft>
              <a:buClr>
                <a:schemeClr val="dk1"/>
              </a:buClr>
              <a:buSzPts val="1600"/>
              <a:buChar char="•"/>
            </a:pPr>
            <a:r>
              <a:rPr lang="en-US" sz="1600" b="1">
                <a:latin typeface="Arial"/>
                <a:ea typeface="Arial"/>
                <a:cs typeface="Arial"/>
                <a:sym typeface="Arial"/>
              </a:rPr>
              <a:t>Program Outcomes (2023-2024):</a:t>
            </a:r>
            <a:endParaRPr sz="1600" b="1">
              <a:latin typeface="Arial"/>
              <a:ea typeface="Arial"/>
              <a:cs typeface="Arial"/>
              <a:sym typeface="Arial"/>
            </a:endParaRPr>
          </a:p>
          <a:p>
            <a:pPr marL="914400" lvl="1" indent="-330200" algn="l" rtl="0">
              <a:lnSpc>
                <a:spcPct val="115000"/>
              </a:lnSpc>
              <a:spcBef>
                <a:spcPts val="0"/>
              </a:spcBef>
              <a:spcAft>
                <a:spcPts val="0"/>
              </a:spcAft>
              <a:buClr>
                <a:schemeClr val="dk1"/>
              </a:buClr>
              <a:buSzPts val="1600"/>
              <a:buChar char="○"/>
            </a:pPr>
            <a:r>
              <a:rPr lang="en-US" sz="1600">
                <a:latin typeface="Arial"/>
                <a:ea typeface="Arial"/>
                <a:cs typeface="Arial"/>
                <a:sym typeface="Arial"/>
              </a:rPr>
              <a:t>Exceeded annual service goal with 140 clients served</a:t>
            </a:r>
            <a:endParaRPr sz="1600">
              <a:latin typeface="Arial"/>
              <a:ea typeface="Arial"/>
              <a:cs typeface="Arial"/>
              <a:sym typeface="Arial"/>
            </a:endParaRPr>
          </a:p>
          <a:p>
            <a:pPr marL="914400" lvl="1" indent="-330200" algn="l" rtl="0">
              <a:lnSpc>
                <a:spcPct val="115000"/>
              </a:lnSpc>
              <a:spcBef>
                <a:spcPts val="0"/>
              </a:spcBef>
              <a:spcAft>
                <a:spcPts val="0"/>
              </a:spcAft>
              <a:buClr>
                <a:schemeClr val="dk1"/>
              </a:buClr>
              <a:buSzPts val="1600"/>
              <a:buChar char="○"/>
            </a:pPr>
            <a:r>
              <a:rPr lang="en-US" sz="1600">
                <a:latin typeface="Arial"/>
                <a:ea typeface="Arial"/>
                <a:cs typeface="Arial"/>
                <a:sym typeface="Arial"/>
              </a:rPr>
              <a:t>100% of clients connected to mainstream services</a:t>
            </a:r>
            <a:endParaRPr sz="1600">
              <a:latin typeface="Arial"/>
              <a:ea typeface="Arial"/>
              <a:cs typeface="Arial"/>
              <a:sym typeface="Arial"/>
            </a:endParaRPr>
          </a:p>
          <a:p>
            <a:pPr marL="914400" lvl="1" indent="-330200" algn="l" rtl="0">
              <a:lnSpc>
                <a:spcPct val="115000"/>
              </a:lnSpc>
              <a:spcBef>
                <a:spcPts val="0"/>
              </a:spcBef>
              <a:spcAft>
                <a:spcPts val="0"/>
              </a:spcAft>
              <a:buClr>
                <a:schemeClr val="dk1"/>
              </a:buClr>
              <a:buSzPts val="1600"/>
              <a:buChar char="○"/>
            </a:pPr>
            <a:r>
              <a:rPr lang="en-US" sz="1600">
                <a:latin typeface="Arial"/>
                <a:ea typeface="Arial"/>
                <a:cs typeface="Arial"/>
                <a:sym typeface="Arial"/>
              </a:rPr>
              <a:t>Clients maintained or increased income when applicable</a:t>
            </a:r>
            <a:endParaRPr sz="1600">
              <a:latin typeface="Arial"/>
              <a:ea typeface="Arial"/>
              <a:cs typeface="Arial"/>
              <a:sym typeface="Arial"/>
            </a:endParaRPr>
          </a:p>
          <a:p>
            <a:pPr marL="914400" lvl="1" indent="-330200" algn="l" rtl="0">
              <a:lnSpc>
                <a:spcPct val="115000"/>
              </a:lnSpc>
              <a:spcBef>
                <a:spcPts val="0"/>
              </a:spcBef>
              <a:spcAft>
                <a:spcPts val="0"/>
              </a:spcAft>
              <a:buClr>
                <a:schemeClr val="dk1"/>
              </a:buClr>
              <a:buSzPts val="1600"/>
              <a:buChar char="○"/>
            </a:pPr>
            <a:r>
              <a:rPr lang="en-US" sz="1600">
                <a:latin typeface="Arial"/>
                <a:ea typeface="Arial"/>
                <a:cs typeface="Arial"/>
                <a:sym typeface="Arial"/>
              </a:rPr>
              <a:t>Increased positive exits from 50% to 56%</a:t>
            </a:r>
            <a:endParaRPr sz="1600">
              <a:latin typeface="Arial"/>
              <a:ea typeface="Arial"/>
              <a:cs typeface="Arial"/>
              <a:sym typeface="Arial"/>
            </a:endParaRPr>
          </a:p>
          <a:p>
            <a:pPr marL="914400" lvl="1" indent="-273050" algn="l" rtl="0">
              <a:lnSpc>
                <a:spcPct val="115000"/>
              </a:lnSpc>
              <a:spcBef>
                <a:spcPts val="0"/>
              </a:spcBef>
              <a:spcAft>
                <a:spcPts val="0"/>
              </a:spcAft>
              <a:buClr>
                <a:schemeClr val="dk1"/>
              </a:buClr>
              <a:buSzPts val="700"/>
              <a:buChar char="○"/>
            </a:pPr>
            <a:r>
              <a:rPr lang="en-US" sz="1600">
                <a:latin typeface="Arial"/>
                <a:ea typeface="Arial"/>
                <a:cs typeface="Arial"/>
                <a:sym typeface="Arial"/>
              </a:rPr>
              <a:t>Strengthened support for those connecting with homeless Community Court</a:t>
            </a:r>
            <a:endParaRPr sz="1400">
              <a:solidFill>
                <a:srgbClr val="000000"/>
              </a:solidFill>
              <a:latin typeface="Arial"/>
              <a:ea typeface="Arial"/>
              <a:cs typeface="Arial"/>
              <a:sym typeface="Arial"/>
            </a:endParaRPr>
          </a:p>
        </p:txBody>
      </p:sp>
      <p:sp>
        <p:nvSpPr>
          <p:cNvPr id="206" name="Google Shape;206;g3322760a01d_0_9:notes"/>
          <p:cNvSpPr txBox="1">
            <a:spLocks noGrp="1"/>
          </p:cNvSpPr>
          <p:nvPr>
            <p:ph type="sldNum" idx="12"/>
          </p:nvPr>
        </p:nvSpPr>
        <p:spPr>
          <a:xfrm>
            <a:off x="5261944" y="6653153"/>
            <a:ext cx="4026000" cy="351000"/>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g3322760a01d_0_9:notes"/>
          <p:cNvSpPr txBox="1">
            <a:spLocks noGrp="1"/>
          </p:cNvSpPr>
          <p:nvPr>
            <p:ph type="dt" idx="10"/>
          </p:nvPr>
        </p:nvSpPr>
        <p:spPr>
          <a:xfrm>
            <a:off x="5261944" y="0"/>
            <a:ext cx="4026000" cy="351000"/>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208" name="Google Shape;208;g3322760a01d_0_9:notes"/>
          <p:cNvSpPr txBox="1">
            <a:spLocks noGrp="1"/>
          </p:cNvSpPr>
          <p:nvPr>
            <p:ph type="ftr" idx="11"/>
          </p:nvPr>
        </p:nvSpPr>
        <p:spPr>
          <a:xfrm>
            <a:off x="1" y="6653153"/>
            <a:ext cx="4026000" cy="351000"/>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5:notes"/>
          <p:cNvSpPr>
            <a:spLocks noGrp="1" noRot="1" noChangeAspect="1"/>
          </p:cNvSpPr>
          <p:nvPr>
            <p:ph type="sldImg" idx="2"/>
          </p:nvPr>
        </p:nvSpPr>
        <p:spPr>
          <a:xfrm>
            <a:off x="3068638" y="874713"/>
            <a:ext cx="3152775"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5: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0" algn="l" rtl="0">
              <a:lnSpc>
                <a:spcPct val="100000"/>
              </a:lnSpc>
              <a:spcBef>
                <a:spcPts val="0"/>
              </a:spcBef>
              <a:spcAft>
                <a:spcPts val="0"/>
              </a:spcAft>
              <a:buSzPts val="1400"/>
              <a:buNone/>
            </a:pPr>
            <a:r>
              <a:rPr lang="en-US" sz="1600">
                <a:solidFill>
                  <a:srgbClr val="000000"/>
                </a:solidFill>
                <a:latin typeface="Arial"/>
                <a:ea typeface="Arial"/>
                <a:cs typeface="Arial"/>
                <a:sym typeface="Arial"/>
              </a:rPr>
              <a:t>So you see this is important.  With this funding we will be able to connect people in encampments and on the streets to next steps in their journey. We will be able to compassionately continue our county outreach efforts, especially as ordinances and laws evolve around unsheltered homelessness, while providing employment opportunity to our other program graduates to continue to be able to offer quality lived-experience modeled services.</a:t>
            </a:r>
            <a:endParaRPr sz="16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sz="16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sz="16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600">
                <a:solidFill>
                  <a:srgbClr val="000000"/>
                </a:solidFill>
                <a:latin typeface="Arial"/>
                <a:ea typeface="Arial"/>
                <a:cs typeface="Arial"/>
                <a:sym typeface="Arial"/>
              </a:rPr>
              <a:t> </a:t>
            </a:r>
            <a:endParaRPr sz="1600"/>
          </a:p>
        </p:txBody>
      </p:sp>
      <p:sp>
        <p:nvSpPr>
          <p:cNvPr id="216" name="Google Shape;216;p15: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5: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218" name="Google Shape;218;p15: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6:notes"/>
          <p:cNvSpPr>
            <a:spLocks noGrp="1" noRot="1" noChangeAspect="1"/>
          </p:cNvSpPr>
          <p:nvPr>
            <p:ph type="sldImg" idx="2"/>
          </p:nvPr>
        </p:nvSpPr>
        <p:spPr>
          <a:xfrm>
            <a:off x="2543175" y="874713"/>
            <a:ext cx="4203700"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6: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0" algn="l" rtl="0">
              <a:lnSpc>
                <a:spcPct val="100000"/>
              </a:lnSpc>
              <a:spcBef>
                <a:spcPts val="0"/>
              </a:spcBef>
              <a:spcAft>
                <a:spcPts val="0"/>
              </a:spcAft>
              <a:buSzPts val="1400"/>
              <a:buNone/>
            </a:pPr>
            <a:r>
              <a:rPr lang="en-US" sz="1400" b="0" i="0" u="none" strike="noStrike">
                <a:solidFill>
                  <a:srgbClr val="000000"/>
                </a:solidFill>
                <a:latin typeface="Arial"/>
                <a:ea typeface="Arial"/>
                <a:cs typeface="Arial"/>
                <a:sym typeface="Arial"/>
              </a:rPr>
              <a:t>WE WELCOME QUESTIONS NOW AND ANYTIME IN THE FUTURE TO CONTACT US AND LEARN MORE ABOUT OUR ORGANIZATION</a:t>
            </a:r>
            <a:r>
              <a:rPr lang="en-US" sz="1400">
                <a:solidFill>
                  <a:srgbClr val="000000"/>
                </a:solidFill>
                <a:latin typeface="Arial"/>
                <a:ea typeface="Arial"/>
                <a:cs typeface="Arial"/>
                <a:sym typeface="Arial"/>
              </a:rPr>
              <a:t>, AND</a:t>
            </a:r>
            <a:r>
              <a:rPr lang="en-US" sz="1400" b="0" i="0" u="none" strike="noStrike">
                <a:solidFill>
                  <a:srgbClr val="000000"/>
                </a:solidFill>
                <a:latin typeface="Arial"/>
                <a:ea typeface="Arial"/>
                <a:cs typeface="Arial"/>
                <a:sym typeface="Arial"/>
              </a:rPr>
              <a:t> </a:t>
            </a:r>
            <a:r>
              <a:rPr lang="en-US" sz="1400">
                <a:solidFill>
                  <a:srgbClr val="000000"/>
                </a:solidFill>
                <a:latin typeface="Arial"/>
                <a:ea typeface="Arial"/>
                <a:cs typeface="Arial"/>
                <a:sym typeface="Arial"/>
              </a:rPr>
              <a:t>OUTREACH TEAM</a:t>
            </a:r>
            <a:endParaRPr sz="1400"/>
          </a:p>
          <a:p>
            <a:pPr marL="0" lvl="0" indent="0" algn="l" rtl="0">
              <a:lnSpc>
                <a:spcPct val="100000"/>
              </a:lnSpc>
              <a:spcBef>
                <a:spcPts val="0"/>
              </a:spcBef>
              <a:spcAft>
                <a:spcPts val="0"/>
              </a:spcAft>
              <a:buSzPts val="1400"/>
              <a:buNone/>
            </a:pPr>
            <a:br>
              <a:rPr lang="en-US" sz="1400"/>
            </a:br>
            <a:r>
              <a:rPr lang="en-US" sz="1400" b="0" i="0" u="none" strike="noStrike">
                <a:solidFill>
                  <a:srgbClr val="000000"/>
                </a:solidFill>
                <a:latin typeface="Arial"/>
                <a:ea typeface="Arial"/>
                <a:cs typeface="Arial"/>
                <a:sym typeface="Arial"/>
              </a:rPr>
              <a:t>THANK YOU FOR YOU TIME AND CONSIDERATION.</a:t>
            </a:r>
            <a:endParaRPr sz="1400"/>
          </a:p>
          <a:p>
            <a:pPr marL="0" lvl="0" indent="0" algn="l" rtl="0">
              <a:lnSpc>
                <a:spcPct val="100000"/>
              </a:lnSpc>
              <a:spcBef>
                <a:spcPts val="0"/>
              </a:spcBef>
              <a:spcAft>
                <a:spcPts val="0"/>
              </a:spcAft>
              <a:buSzPts val="1400"/>
              <a:buNone/>
            </a:pPr>
            <a:endParaRPr/>
          </a:p>
        </p:txBody>
      </p:sp>
      <p:sp>
        <p:nvSpPr>
          <p:cNvPr id="226" name="Google Shape;226;p16: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16: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228" name="Google Shape;228;p16: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864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376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034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716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560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068638" y="874713"/>
            <a:ext cx="3152775"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0" algn="l" rtl="0">
              <a:spcBef>
                <a:spcPts val="0"/>
              </a:spcBef>
              <a:spcAft>
                <a:spcPts val="0"/>
              </a:spcAft>
              <a:buNone/>
            </a:pPr>
            <a:r>
              <a:rPr lang="en-US" sz="1400" b="0" i="0" u="none" strike="noStrike">
                <a:solidFill>
                  <a:srgbClr val="000000"/>
                </a:solidFill>
                <a:latin typeface="Arial"/>
                <a:ea typeface="Arial"/>
                <a:cs typeface="Arial"/>
                <a:sym typeface="Arial"/>
              </a:rPr>
              <a:t>AS YOU CONSIDER ADOPTING THE FUNDING OPPORTUNITIES BEFORE YOU,  I WOULD LIKE TO SHARE WITH YOU WHAT MAKES OUTSIDERS INN</a:t>
            </a:r>
            <a:r>
              <a:rPr lang="en-US" sz="1400">
                <a:solidFill>
                  <a:srgbClr val="000000"/>
                </a:solidFill>
                <a:latin typeface="Arial"/>
                <a:ea typeface="Arial"/>
                <a:cs typeface="Arial"/>
                <a:sym typeface="Arial"/>
              </a:rPr>
              <a:t>’S MISSION ALIGNED WITH A PEER </a:t>
            </a:r>
            <a:r>
              <a:rPr lang="en-US" sz="1400" b="0" i="0" u="none" strike="noStrike">
                <a:solidFill>
                  <a:srgbClr val="000000"/>
                </a:solidFill>
                <a:latin typeface="Arial"/>
                <a:ea typeface="Arial"/>
                <a:cs typeface="Arial"/>
                <a:sym typeface="Arial"/>
              </a:rPr>
              <a:t>DIFFEREN</a:t>
            </a:r>
            <a:r>
              <a:rPr lang="en-US" sz="1400">
                <a:solidFill>
                  <a:srgbClr val="000000"/>
                </a:solidFill>
                <a:latin typeface="Arial"/>
                <a:ea typeface="Arial"/>
                <a:cs typeface="Arial"/>
                <a:sym typeface="Arial"/>
              </a:rPr>
              <a:t>CE</a:t>
            </a:r>
            <a:r>
              <a:rPr lang="en-US" sz="1400" b="0" i="0" u="none" strike="noStrike">
                <a:solidFill>
                  <a:srgbClr val="000000"/>
                </a:solidFill>
                <a:latin typeface="Arial"/>
                <a:ea typeface="Arial"/>
                <a:cs typeface="Arial"/>
                <a:sym typeface="Arial"/>
              </a:rPr>
              <a:t> AND SOME OF THE SUCCESS WE HAVE HAD.</a:t>
            </a:r>
            <a:endParaRPr sz="1400">
              <a:latin typeface="Arial"/>
              <a:ea typeface="Arial"/>
              <a:cs typeface="Arial"/>
              <a:sym typeface="Arial"/>
            </a:endParaRPr>
          </a:p>
          <a:p>
            <a:pPr marL="0" lvl="0" indent="0" algn="l" rtl="0">
              <a:spcBef>
                <a:spcPts val="0"/>
              </a:spcBef>
              <a:spcAft>
                <a:spcPts val="0"/>
              </a:spcAft>
              <a:buNone/>
            </a:pPr>
            <a:br>
              <a:rPr lang="en-US" sz="1400">
                <a:latin typeface="Arial"/>
                <a:ea typeface="Arial"/>
                <a:cs typeface="Arial"/>
                <a:sym typeface="Arial"/>
              </a:rPr>
            </a:br>
            <a:r>
              <a:rPr lang="en-US" sz="1400">
                <a:latin typeface="Arial"/>
                <a:ea typeface="Arial"/>
                <a:cs typeface="Arial"/>
                <a:sym typeface="Arial"/>
              </a:rPr>
              <a:t>Our lived experiences and grassroot collaborations lead us to our </a:t>
            </a:r>
            <a:r>
              <a:rPr lang="en-US" sz="1400" b="0" i="0" u="none" strike="noStrike">
                <a:solidFill>
                  <a:srgbClr val="000000"/>
                </a:solidFill>
                <a:latin typeface="Arial"/>
                <a:ea typeface="Arial"/>
                <a:cs typeface="Arial"/>
                <a:sym typeface="Arial"/>
              </a:rPr>
              <a:t>mission “to lift people out of homelessness through advocacy, support and resources, while serving the community with integrity, transparency and respect.</a:t>
            </a:r>
            <a:endParaRPr sz="1400">
              <a:latin typeface="Arial"/>
              <a:ea typeface="Arial"/>
              <a:cs typeface="Arial"/>
              <a:sym typeface="Arial"/>
            </a:endParaRPr>
          </a:p>
          <a:p>
            <a:pPr marL="0" lvl="0" indent="0" algn="l" rtl="0">
              <a:spcBef>
                <a:spcPts val="0"/>
              </a:spcBef>
              <a:spcAft>
                <a:spcPts val="0"/>
              </a:spcAft>
              <a:buNone/>
            </a:pPr>
            <a:endParaRPr sz="1400"/>
          </a:p>
        </p:txBody>
      </p:sp>
      <p:sp>
        <p:nvSpPr>
          <p:cNvPr id="119" name="Google Shape;119;p4: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4: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21" name="Google Shape;121;p4: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125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3A013-973A-4C12-9080-28D73AB0A4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229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here today to talk about Dynamic Diversion. </a:t>
            </a:r>
          </a:p>
          <a:p>
            <a:pPr defTabSz="941993">
              <a:defRPr/>
            </a:pPr>
            <a:r>
              <a:rPr lang="en-US" dirty="0"/>
              <a:t>SHORT-TERM SERVICES        ONE-TIME FINANCIAL ASSISTANCE Direct services from Diversion-trained staff Housing search • Creative problem solving Mediation or conflict resolution (with landlords,  relatives, friends) Connections to community resources Job search and referral • Credit repair • Legal aid Housing-related costs Rent • Landlord fees • Moving expenses Security deposits • Utility bills • Background check Non-housing-related costs Employment certifications and licenses  Interpreter services • Transportation • Work supplies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D0A3E2-BB5E-4E08-BBFA-E70A3F680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519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D0A3E2-BB5E-4E08-BBFA-E70A3F680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552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D0A3E2-BB5E-4E08-BBFA-E70A3F680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2558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 name="Google Shape;5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9:notes"/>
          <p:cNvSpPr>
            <a:spLocks noGrp="1" noRot="1" noChangeAspect="1"/>
          </p:cNvSpPr>
          <p:nvPr>
            <p:ph type="sldImg" idx="2"/>
          </p:nvPr>
        </p:nvSpPr>
        <p:spPr>
          <a:xfrm>
            <a:off x="3068638" y="874713"/>
            <a:ext cx="3152775"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9: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0" algn="l" rtl="0">
              <a:spcBef>
                <a:spcPts val="0"/>
              </a:spcBef>
              <a:spcAft>
                <a:spcPts val="0"/>
              </a:spcAft>
              <a:buNone/>
            </a:pPr>
            <a:r>
              <a:rPr lang="en-US" sz="1600">
                <a:solidFill>
                  <a:srgbClr val="000000"/>
                </a:solidFill>
                <a:latin typeface="Arial"/>
                <a:ea typeface="Arial"/>
                <a:cs typeface="Arial"/>
                <a:sym typeface="Arial"/>
              </a:rPr>
              <a:t>Since going all day on weekends and holidays, the Shelter Staff have been able to gain even more time to individual Care Coordination support. In partnership with SWACH, we brought the HealthConnect Pathways care coordination into our shelter programs to document our social and health referrals and progress. It helps us </a:t>
            </a:r>
            <a:r>
              <a:rPr lang="en-US" sz="1600" b="0" i="0" u="none" strike="noStrike">
                <a:solidFill>
                  <a:srgbClr val="000000"/>
                </a:solidFill>
                <a:latin typeface="Arial"/>
                <a:ea typeface="Arial"/>
                <a:cs typeface="Arial"/>
                <a:sym typeface="Arial"/>
              </a:rPr>
              <a:t>support people stabilizing by working on longer term housing goals along with their plans of action, life skills, transportation, communal chores and daily routines</a:t>
            </a:r>
            <a:r>
              <a:rPr lang="en-US" sz="1600">
                <a:solidFill>
                  <a:srgbClr val="000000"/>
                </a:solidFill>
                <a:latin typeface="Arial"/>
                <a:ea typeface="Arial"/>
                <a:cs typeface="Arial"/>
                <a:sym typeface="Arial"/>
              </a:rPr>
              <a:t>.</a:t>
            </a:r>
            <a:endParaRPr sz="1600" i="1"/>
          </a:p>
          <a:p>
            <a:pPr marL="0" lvl="0" indent="0" algn="l" rtl="0">
              <a:spcBef>
                <a:spcPts val="0"/>
              </a:spcBef>
              <a:spcAft>
                <a:spcPts val="0"/>
              </a:spcAft>
              <a:buNone/>
            </a:pPr>
            <a:endParaRPr sz="1600"/>
          </a:p>
        </p:txBody>
      </p:sp>
      <p:sp>
        <p:nvSpPr>
          <p:cNvPr id="128" name="Google Shape;128;p9: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29" name="Google Shape;129;p9: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30" name="Google Shape;130;p9: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3ab7b69822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0" name="Google Shape;70;g33ab7b69822_1_0:notes"/>
          <p:cNvSpPr txBox="1">
            <a:spLocks noGrp="1"/>
          </p:cNvSpPr>
          <p:nvPr>
            <p:ph type="body" idx="1"/>
          </p:nvPr>
        </p:nvSpPr>
        <p:spPr>
          <a:xfrm>
            <a:off x="686268" y="4344228"/>
            <a:ext cx="5485500" cy="41145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1" name="Google Shape;71;g33ab7b69822_1_0:notes"/>
          <p:cNvSpPr txBox="1"/>
          <p:nvPr/>
        </p:nvSpPr>
        <p:spPr>
          <a:xfrm>
            <a:off x="3883389" y="8684315"/>
            <a:ext cx="2973600" cy="4575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3a0e2aaff6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3a0e2aaff6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3a0e2aaff6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3a0e2aaff6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3c018d03e7_1_0:notes"/>
          <p:cNvSpPr>
            <a:spLocks noGrp="1" noRot="1" noChangeAspect="1"/>
          </p:cNvSpPr>
          <p:nvPr>
            <p:ph type="sldImg" idx="2"/>
          </p:nvPr>
        </p:nvSpPr>
        <p:spPr>
          <a:xfrm>
            <a:off x="1705131" y="685385"/>
            <a:ext cx="344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3c018d03e7_1_0:notes"/>
          <p:cNvSpPr txBox="1">
            <a:spLocks noGrp="1"/>
          </p:cNvSpPr>
          <p:nvPr>
            <p:ph type="body" idx="1"/>
          </p:nvPr>
        </p:nvSpPr>
        <p:spPr>
          <a:xfrm>
            <a:off x="686268" y="4344228"/>
            <a:ext cx="54855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g33c018d03e7_1_0:notes"/>
          <p:cNvSpPr txBox="1">
            <a:spLocks noGrp="1"/>
          </p:cNvSpPr>
          <p:nvPr>
            <p:ph type="sldNum" idx="12"/>
          </p:nvPr>
        </p:nvSpPr>
        <p:spPr>
          <a:xfrm>
            <a:off x="3883389" y="8684315"/>
            <a:ext cx="2973600" cy="4575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t>115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3a0e2aaff6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3a0e2aaff6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3a0e2aaff6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3a0e2aaff6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3ab7b69822_1_130:notes"/>
          <p:cNvSpPr txBox="1">
            <a:spLocks noGrp="1"/>
          </p:cNvSpPr>
          <p:nvPr>
            <p:ph type="body" idx="1"/>
          </p:nvPr>
        </p:nvSpPr>
        <p:spPr>
          <a:xfrm>
            <a:off x="686268" y="4344228"/>
            <a:ext cx="54855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g33ab7b69822_1_130:notes"/>
          <p:cNvSpPr>
            <a:spLocks noGrp="1" noRot="1" noChangeAspect="1"/>
          </p:cNvSpPr>
          <p:nvPr>
            <p:ph type="sldImg" idx="2"/>
          </p:nvPr>
        </p:nvSpPr>
        <p:spPr>
          <a:xfrm>
            <a:off x="1705131" y="685385"/>
            <a:ext cx="3447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a:spLocks noGrp="1" noRot="1" noChangeAspect="1"/>
          </p:cNvSpPr>
          <p:nvPr>
            <p:ph type="sldImg" idx="2"/>
          </p:nvPr>
        </p:nvSpPr>
        <p:spPr>
          <a:xfrm>
            <a:off x="-457200" y="3048000"/>
            <a:ext cx="146304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17755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a:spLocks noGrp="1" noRot="1" noChangeAspect="1"/>
          </p:cNvSpPr>
          <p:nvPr>
            <p:ph type="sldImg" idx="2"/>
          </p:nvPr>
        </p:nvSpPr>
        <p:spPr>
          <a:xfrm>
            <a:off x="1371600" y="3048000"/>
            <a:ext cx="109728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2: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97594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a:spLocks noGrp="1" noRot="1" noChangeAspect="1"/>
          </p:cNvSpPr>
          <p:nvPr>
            <p:ph type="sldImg" idx="2"/>
          </p:nvPr>
        </p:nvSpPr>
        <p:spPr>
          <a:xfrm>
            <a:off x="-457200" y="3048000"/>
            <a:ext cx="146304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3: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9943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0:notes"/>
          <p:cNvSpPr>
            <a:spLocks noGrp="1" noRot="1" noChangeAspect="1"/>
          </p:cNvSpPr>
          <p:nvPr>
            <p:ph type="sldImg" idx="2"/>
          </p:nvPr>
        </p:nvSpPr>
        <p:spPr>
          <a:xfrm>
            <a:off x="3068638" y="874713"/>
            <a:ext cx="3152775"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10: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342900" lvl="0" indent="-361950" algn="l" rtl="0">
              <a:spcBef>
                <a:spcPts val="0"/>
              </a:spcBef>
              <a:spcAft>
                <a:spcPts val="0"/>
              </a:spcAft>
              <a:buClr>
                <a:schemeClr val="dk1"/>
              </a:buClr>
              <a:buSzPts val="1500"/>
              <a:buFont typeface="Arial"/>
              <a:buChar char="•"/>
            </a:pPr>
            <a:r>
              <a:rPr lang="en-US" sz="1500"/>
              <a:t>And in those routines, we foster connections and community building.  We have weekly community meetings where we keep everyone in the loop about things happening and take deeper dives into topics to learn more about themselves and others in the room.</a:t>
            </a:r>
            <a:endParaRPr sz="1500"/>
          </a:p>
          <a:p>
            <a:pPr marL="342900" lvl="0" indent="-361950" algn="l" rtl="0">
              <a:spcBef>
                <a:spcPts val="0"/>
              </a:spcBef>
              <a:spcAft>
                <a:spcPts val="0"/>
              </a:spcAft>
              <a:buSzPts val="1500"/>
              <a:buChar char="•"/>
            </a:pPr>
            <a:r>
              <a:rPr lang="en-US" sz="1500"/>
              <a:t>We celebrate birthdays, achievements and each other on a regular basis!</a:t>
            </a:r>
            <a:endParaRPr sz="1500"/>
          </a:p>
        </p:txBody>
      </p:sp>
      <p:sp>
        <p:nvSpPr>
          <p:cNvPr id="141" name="Google Shape;141;p10: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0: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43" name="Google Shape;143;p10: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31e2b7f66f_1_8:notes"/>
          <p:cNvSpPr>
            <a:spLocks noGrp="1" noRot="1" noChangeAspect="1"/>
          </p:cNvSpPr>
          <p:nvPr>
            <p:ph type="sldImg" idx="2"/>
          </p:nvPr>
        </p:nvSpPr>
        <p:spPr>
          <a:xfrm>
            <a:off x="-1268413" y="1828800"/>
            <a:ext cx="16254413" cy="9144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31e2b7f66f_1_8:notes"/>
          <p:cNvSpPr txBox="1">
            <a:spLocks noGrp="1"/>
          </p:cNvSpPr>
          <p:nvPr>
            <p:ph type="body" idx="1"/>
          </p:nvPr>
        </p:nvSpPr>
        <p:spPr>
          <a:xfrm>
            <a:off x="1371600" y="11582400"/>
            <a:ext cx="10972800" cy="1097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31291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457200" y="3048000"/>
            <a:ext cx="146304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22174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a:spLocks noGrp="1" noRot="1" noChangeAspect="1"/>
          </p:cNvSpPr>
          <p:nvPr>
            <p:ph type="sldImg" idx="2"/>
          </p:nvPr>
        </p:nvSpPr>
        <p:spPr>
          <a:xfrm>
            <a:off x="1371600" y="3048000"/>
            <a:ext cx="109728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5: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6878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1371600" y="3048000"/>
            <a:ext cx="109728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92221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7:notes"/>
          <p:cNvSpPr>
            <a:spLocks noGrp="1" noRot="1" noChangeAspect="1"/>
          </p:cNvSpPr>
          <p:nvPr>
            <p:ph type="sldImg" idx="2"/>
          </p:nvPr>
        </p:nvSpPr>
        <p:spPr>
          <a:xfrm>
            <a:off x="1371600" y="3048000"/>
            <a:ext cx="109728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7: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2749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7842D7-C728-4EBD-982B-B8BE79E4DBB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508148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93667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528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a:spLocks noGrp="1" noRot="1" noChangeAspect="1"/>
          </p:cNvSpPr>
          <p:nvPr>
            <p:ph type="sldImg" idx="2"/>
          </p:nvPr>
        </p:nvSpPr>
        <p:spPr>
          <a:xfrm>
            <a:off x="3068638" y="874713"/>
            <a:ext cx="3152775"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11: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698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Through this connection, trust is built so guests can successfully connect to internal Outsiders Inn and external community partner programs that are embedded in the community to be responsive to the individuals emerging and changing needs.</a:t>
            </a:r>
            <a:br>
              <a:rPr lang="en-US" sz="1100">
                <a:latin typeface="Arial"/>
                <a:ea typeface="Arial"/>
                <a:cs typeface="Arial"/>
                <a:sym typeface="Arial"/>
              </a:rPr>
            </a:br>
            <a:r>
              <a:rPr lang="en-US" sz="1100" b="1">
                <a:latin typeface="Arial"/>
                <a:ea typeface="Arial"/>
                <a:cs typeface="Arial"/>
                <a:sym typeface="Arial"/>
              </a:rPr>
              <a:t>These services are person-lead and might be</a:t>
            </a:r>
            <a:endParaRPr sz="1100" b="1">
              <a:latin typeface="Arial"/>
              <a:ea typeface="Arial"/>
              <a:cs typeface="Arial"/>
              <a:sym typeface="Arial"/>
            </a:endParaRPr>
          </a:p>
          <a:p>
            <a:pPr marL="0" lvl="0" indent="-69850" algn="l" rtl="0">
              <a:lnSpc>
                <a:spcPct val="115000"/>
              </a:lnSpc>
              <a:spcBef>
                <a:spcPts val="0"/>
              </a:spcBef>
              <a:spcAft>
                <a:spcPts val="0"/>
              </a:spcAft>
              <a:buClr>
                <a:schemeClr val="dk1"/>
              </a:buClr>
              <a:buSzPts val="1100"/>
              <a:buChar char="•"/>
            </a:pPr>
            <a:r>
              <a:rPr lang="en-US" sz="1100">
                <a:latin typeface="Arial"/>
                <a:ea typeface="Arial"/>
                <a:cs typeface="Arial"/>
                <a:sym typeface="Arial"/>
              </a:rPr>
              <a:t>Mail Services for those without and address</a:t>
            </a:r>
            <a:endParaRPr sz="1100">
              <a:latin typeface="Arial"/>
              <a:ea typeface="Arial"/>
              <a:cs typeface="Arial"/>
              <a:sym typeface="Arial"/>
            </a:endParaRPr>
          </a:p>
          <a:p>
            <a:pPr marL="0" lvl="0" indent="-69850" algn="l" rtl="0">
              <a:lnSpc>
                <a:spcPct val="115000"/>
              </a:lnSpc>
              <a:spcBef>
                <a:spcPts val="0"/>
              </a:spcBef>
              <a:spcAft>
                <a:spcPts val="0"/>
              </a:spcAft>
              <a:buClr>
                <a:schemeClr val="dk1"/>
              </a:buClr>
              <a:buSzPts val="1100"/>
              <a:buChar char="•"/>
            </a:pPr>
            <a:r>
              <a:rPr lang="en-US" sz="1100">
                <a:latin typeface="Arial"/>
                <a:ea typeface="Arial"/>
                <a:cs typeface="Arial"/>
                <a:sym typeface="Arial"/>
              </a:rPr>
              <a:t>ID/birth certificate assistance</a:t>
            </a:r>
            <a:endParaRPr sz="1100">
              <a:latin typeface="Arial"/>
              <a:ea typeface="Arial"/>
              <a:cs typeface="Arial"/>
              <a:sym typeface="Arial"/>
            </a:endParaRPr>
          </a:p>
          <a:p>
            <a:pPr marL="0" lvl="0" indent="-69850" algn="l" rtl="0">
              <a:lnSpc>
                <a:spcPct val="115000"/>
              </a:lnSpc>
              <a:spcBef>
                <a:spcPts val="0"/>
              </a:spcBef>
              <a:spcAft>
                <a:spcPts val="0"/>
              </a:spcAft>
              <a:buClr>
                <a:schemeClr val="dk1"/>
              </a:buClr>
              <a:buSzPts val="1100"/>
              <a:buChar char="•"/>
            </a:pPr>
            <a:r>
              <a:rPr lang="en-US" sz="1100">
                <a:latin typeface="Arial"/>
                <a:ea typeface="Arial"/>
                <a:cs typeface="Arial"/>
                <a:sym typeface="Arial"/>
              </a:rPr>
              <a:t>Health and treatment referrals</a:t>
            </a:r>
            <a:endParaRPr sz="1100">
              <a:latin typeface="Arial"/>
              <a:ea typeface="Arial"/>
              <a:cs typeface="Arial"/>
              <a:sym typeface="Arial"/>
            </a:endParaRPr>
          </a:p>
          <a:p>
            <a:pPr marL="0" lvl="0" indent="-69850" algn="l" rtl="0">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Narcan Trainings</a:t>
            </a:r>
            <a:endParaRPr sz="1100">
              <a:latin typeface="Arial"/>
              <a:ea typeface="Arial"/>
              <a:cs typeface="Arial"/>
              <a:sym typeface="Arial"/>
            </a:endParaRPr>
          </a:p>
          <a:p>
            <a:pPr marL="0" lvl="0" indent="-69850" algn="l" rtl="0">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Transportation programs </a:t>
            </a:r>
            <a:endParaRPr sz="1100">
              <a:latin typeface="Arial"/>
              <a:ea typeface="Arial"/>
              <a:cs typeface="Arial"/>
              <a:sym typeface="Arial"/>
            </a:endParaRPr>
          </a:p>
          <a:p>
            <a:pPr marL="0" lvl="0" indent="-69850" algn="l" rtl="0">
              <a:lnSpc>
                <a:spcPct val="115000"/>
              </a:lnSpc>
              <a:spcBef>
                <a:spcPts val="0"/>
              </a:spcBef>
              <a:spcAft>
                <a:spcPts val="0"/>
              </a:spcAft>
              <a:buClr>
                <a:schemeClr val="dk1"/>
              </a:buClr>
              <a:buSzPts val="1100"/>
              <a:buChar char="•"/>
            </a:pPr>
            <a:r>
              <a:rPr lang="en-US" sz="1100">
                <a:latin typeface="Arial"/>
                <a:ea typeface="Arial"/>
                <a:cs typeface="Arial"/>
                <a:sym typeface="Arial"/>
              </a:rPr>
              <a:t>Employment program referrals</a:t>
            </a:r>
            <a:endParaRPr sz="1100">
              <a:latin typeface="Arial"/>
              <a:ea typeface="Arial"/>
              <a:cs typeface="Arial"/>
              <a:sym typeface="Arial"/>
            </a:endParaRPr>
          </a:p>
          <a:p>
            <a:pPr marL="0" lvl="0" indent="-69850" algn="l" rtl="0">
              <a:lnSpc>
                <a:spcPct val="115000"/>
              </a:lnSpc>
              <a:spcBef>
                <a:spcPts val="0"/>
              </a:spcBef>
              <a:spcAft>
                <a:spcPts val="0"/>
              </a:spcAft>
              <a:buClr>
                <a:schemeClr val="dk1"/>
              </a:buClr>
              <a:buSzPts val="1100"/>
              <a:buChar char="•"/>
            </a:pPr>
            <a:r>
              <a:rPr lang="en-US" sz="1100">
                <a:latin typeface="Arial"/>
                <a:ea typeface="Arial"/>
                <a:cs typeface="Arial"/>
                <a:sym typeface="Arial"/>
              </a:rPr>
              <a:t>Legal system navigation support</a:t>
            </a:r>
            <a:endParaRPr sz="1600">
              <a:solidFill>
                <a:srgbClr val="000000"/>
              </a:solidFill>
              <a:latin typeface="Arial"/>
              <a:ea typeface="Arial"/>
              <a:cs typeface="Arial"/>
              <a:sym typeface="Arial"/>
            </a:endParaRPr>
          </a:p>
        </p:txBody>
      </p:sp>
      <p:sp>
        <p:nvSpPr>
          <p:cNvPr id="152" name="Google Shape;152;p11: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1: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54" name="Google Shape;154;p11: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a:spLocks noGrp="1" noRot="1" noChangeAspect="1"/>
          </p:cNvSpPr>
          <p:nvPr>
            <p:ph type="sldImg" idx="2"/>
          </p:nvPr>
        </p:nvSpPr>
        <p:spPr>
          <a:xfrm>
            <a:off x="3068638" y="874713"/>
            <a:ext cx="3152775"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2: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0" lvl="0" indent="0" algn="l" rtl="0">
              <a:spcBef>
                <a:spcPts val="0"/>
              </a:spcBef>
              <a:spcAft>
                <a:spcPts val="0"/>
              </a:spcAft>
              <a:buNone/>
            </a:pPr>
            <a:r>
              <a:rPr lang="en-US">
                <a:solidFill>
                  <a:srgbClr val="000000"/>
                </a:solidFill>
                <a:latin typeface="Arial"/>
                <a:ea typeface="Arial"/>
                <a:cs typeface="Arial"/>
                <a:sym typeface="Arial"/>
              </a:rPr>
              <a:t>Organization wide - Outsiders Inn has a</a:t>
            </a:r>
            <a:r>
              <a:rPr lang="en-US" sz="1200" b="0" i="0" u="none" strike="noStrike">
                <a:solidFill>
                  <a:srgbClr val="000000"/>
                </a:solidFill>
                <a:latin typeface="Arial"/>
                <a:ea typeface="Arial"/>
                <a:cs typeface="Arial"/>
                <a:sym typeface="Arial"/>
              </a:rPr>
              <a:t> vibrant </a:t>
            </a:r>
            <a:r>
              <a:rPr lang="en-US">
                <a:solidFill>
                  <a:srgbClr val="000000"/>
                </a:solidFill>
                <a:latin typeface="Arial"/>
                <a:ea typeface="Arial"/>
                <a:cs typeface="Arial"/>
                <a:sym typeface="Arial"/>
              </a:rPr>
              <a:t>list</a:t>
            </a:r>
            <a:r>
              <a:rPr lang="en-US" sz="1200" b="0" i="0" u="none" strike="noStrike">
                <a:solidFill>
                  <a:srgbClr val="000000"/>
                </a:solidFill>
                <a:latin typeface="Arial"/>
                <a:ea typeface="Arial"/>
                <a:cs typeface="Arial"/>
                <a:sym typeface="Arial"/>
              </a:rPr>
              <a:t> of over </a:t>
            </a:r>
            <a:r>
              <a:rPr lang="en-US">
                <a:solidFill>
                  <a:srgbClr val="000000"/>
                </a:solidFill>
                <a:latin typeface="Arial"/>
                <a:ea typeface="Arial"/>
                <a:cs typeface="Arial"/>
                <a:sym typeface="Arial"/>
              </a:rPr>
              <a:t>287</a:t>
            </a:r>
            <a:r>
              <a:rPr lang="en-US" sz="1200" b="0" i="0" u="none" strike="noStrike">
                <a:solidFill>
                  <a:srgbClr val="000000"/>
                </a:solidFill>
                <a:latin typeface="Arial"/>
                <a:ea typeface="Arial"/>
                <a:cs typeface="Arial"/>
                <a:sym typeface="Arial"/>
              </a:rPr>
              <a:t>+ Meal Train volunteer cooks who HA</a:t>
            </a:r>
            <a:r>
              <a:rPr lang="en-US">
                <a:solidFill>
                  <a:srgbClr val="000000"/>
                </a:solidFill>
                <a:latin typeface="Arial"/>
                <a:ea typeface="Arial"/>
                <a:cs typeface="Arial"/>
                <a:sym typeface="Arial"/>
              </a:rPr>
              <a:t>VE</a:t>
            </a:r>
            <a:r>
              <a:rPr lang="en-US" sz="1200" b="0" i="0" u="none" strike="noStrike">
                <a:solidFill>
                  <a:srgbClr val="000000"/>
                </a:solidFill>
                <a:latin typeface="Arial"/>
                <a:ea typeface="Arial"/>
                <a:cs typeface="Arial"/>
                <a:sym typeface="Arial"/>
              </a:rPr>
              <a:t> HELPED US SERVE OVER 1</a:t>
            </a:r>
            <a:r>
              <a:rPr lang="en-US">
                <a:solidFill>
                  <a:srgbClr val="000000"/>
                </a:solidFill>
                <a:latin typeface="Arial"/>
                <a:ea typeface="Arial"/>
                <a:cs typeface="Arial"/>
                <a:sym typeface="Arial"/>
              </a:rPr>
              <a:t>6</a:t>
            </a:r>
            <a:r>
              <a:rPr lang="en-US" sz="1200" b="0" i="0" u="none" strike="noStrike">
                <a:solidFill>
                  <a:srgbClr val="000000"/>
                </a:solidFill>
                <a:latin typeface="Arial"/>
                <a:ea typeface="Arial"/>
                <a:cs typeface="Arial"/>
                <a:sym typeface="Arial"/>
              </a:rPr>
              <a:t>,000 MEALS IN 202</a:t>
            </a:r>
            <a:r>
              <a:rPr lang="en-US">
                <a:solidFill>
                  <a:srgbClr val="000000"/>
                </a:solidFill>
                <a:latin typeface="Arial"/>
                <a:ea typeface="Arial"/>
                <a:cs typeface="Arial"/>
                <a:sym typeface="Arial"/>
              </a:rPr>
              <a:t>4</a:t>
            </a:r>
            <a:r>
              <a:rPr lang="en-US" sz="1200" b="0" i="0" u="none" strike="noStrike">
                <a:solidFill>
                  <a:srgbClr val="000000"/>
                </a:solidFill>
                <a:latin typeface="Arial"/>
                <a:ea typeface="Arial"/>
                <a:cs typeface="Arial"/>
                <a:sym typeface="Arial"/>
              </a:rPr>
              <a:t> TO </a:t>
            </a:r>
            <a:r>
              <a:rPr lang="en-US">
                <a:solidFill>
                  <a:srgbClr val="000000"/>
                </a:solidFill>
                <a:latin typeface="Arial"/>
                <a:ea typeface="Arial"/>
                <a:cs typeface="Arial"/>
                <a:sym typeface="Arial"/>
              </a:rPr>
              <a:t>ALL OF OUR </a:t>
            </a:r>
            <a:r>
              <a:rPr lang="en-US" sz="1200" b="0" i="0" u="none" strike="noStrike">
                <a:solidFill>
                  <a:srgbClr val="000000"/>
                </a:solidFill>
                <a:latin typeface="Arial"/>
                <a:ea typeface="Arial"/>
                <a:cs typeface="Arial"/>
                <a:sym typeface="Arial"/>
              </a:rPr>
              <a:t>SHELTER GUESTS!!  T</a:t>
            </a:r>
            <a:r>
              <a:rPr lang="en-US">
                <a:solidFill>
                  <a:srgbClr val="000000"/>
                </a:solidFill>
                <a:latin typeface="Arial"/>
                <a:ea typeface="Arial"/>
                <a:cs typeface="Arial"/>
                <a:sym typeface="Arial"/>
              </a:rPr>
              <a:t>he </a:t>
            </a:r>
            <a:r>
              <a:rPr lang="en-US" sz="1200" b="0" i="0" u="none" strike="noStrike">
                <a:solidFill>
                  <a:srgbClr val="000000"/>
                </a:solidFill>
                <a:latin typeface="Arial"/>
                <a:ea typeface="Arial"/>
                <a:cs typeface="Arial"/>
                <a:sym typeface="Arial"/>
              </a:rPr>
              <a:t>St Paul</a:t>
            </a:r>
            <a:r>
              <a:rPr lang="en-US">
                <a:solidFill>
                  <a:srgbClr val="000000"/>
                </a:solidFill>
                <a:latin typeface="Arial"/>
                <a:ea typeface="Arial"/>
                <a:cs typeface="Arial"/>
                <a:sym typeface="Arial"/>
              </a:rPr>
              <a:t>’s program meals portion of that was 4,250. </a:t>
            </a:r>
            <a:endParaRPr>
              <a:solidFill>
                <a:srgbClr val="000000"/>
              </a:solidFill>
              <a:latin typeface="Arial"/>
              <a:ea typeface="Arial"/>
              <a:cs typeface="Arial"/>
              <a:sym typeface="Arial"/>
            </a:endParaRPr>
          </a:p>
          <a:p>
            <a:pPr marL="0" lvl="0" indent="0" algn="l" rtl="0">
              <a:spcBef>
                <a:spcPts val="0"/>
              </a:spcBef>
              <a:spcAft>
                <a:spcPts val="0"/>
              </a:spcAft>
              <a:buNone/>
            </a:pPr>
            <a:r>
              <a:rPr lang="en-US">
                <a:solidFill>
                  <a:srgbClr val="000000"/>
                </a:solidFill>
                <a:latin typeface="Arial"/>
                <a:ea typeface="Arial"/>
                <a:cs typeface="Arial"/>
                <a:sym typeface="Arial"/>
              </a:rPr>
              <a:t>We are grateful for these caring Individuals and church groups who come together to </a:t>
            </a:r>
            <a:r>
              <a:rPr lang="en-US" sz="1200" b="0" i="0" u="none" strike="noStrike">
                <a:solidFill>
                  <a:srgbClr val="000000"/>
                </a:solidFill>
                <a:latin typeface="Arial"/>
                <a:ea typeface="Arial"/>
                <a:cs typeface="Arial"/>
                <a:sym typeface="Arial"/>
              </a:rPr>
              <a:t>support the</a:t>
            </a:r>
            <a:r>
              <a:rPr lang="en-US">
                <a:solidFill>
                  <a:srgbClr val="000000"/>
                </a:solidFill>
                <a:latin typeface="Arial"/>
                <a:ea typeface="Arial"/>
                <a:cs typeface="Arial"/>
                <a:sym typeface="Arial"/>
              </a:rPr>
              <a:t>se </a:t>
            </a:r>
            <a:r>
              <a:rPr lang="en-US" sz="1200" b="0" i="0" u="none" strike="noStrike">
                <a:solidFill>
                  <a:srgbClr val="000000"/>
                </a:solidFill>
                <a:latin typeface="Arial"/>
                <a:ea typeface="Arial"/>
                <a:cs typeface="Arial"/>
                <a:sym typeface="Arial"/>
              </a:rPr>
              <a:t>programs – </a:t>
            </a:r>
            <a:endParaRPr sz="1200" b="0" i="0" u="none" strike="noStrike">
              <a:solidFill>
                <a:srgbClr val="000000"/>
              </a:solidFill>
              <a:latin typeface="Arial"/>
              <a:ea typeface="Arial"/>
              <a:cs typeface="Arial"/>
              <a:sym typeface="Arial"/>
            </a:endParaRPr>
          </a:p>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We help them </a:t>
            </a:r>
            <a:r>
              <a:rPr lang="en-US">
                <a:solidFill>
                  <a:srgbClr val="000000"/>
                </a:solidFill>
                <a:latin typeface="Arial"/>
                <a:ea typeface="Arial"/>
                <a:cs typeface="Arial"/>
                <a:sym typeface="Arial"/>
              </a:rPr>
              <a:t>connect with Foodworker cards and stay apprised of latest health information and we </a:t>
            </a:r>
            <a:r>
              <a:rPr lang="en-US" sz="1200" b="0" i="0" u="none" strike="noStrike">
                <a:solidFill>
                  <a:srgbClr val="000000"/>
                </a:solidFill>
                <a:latin typeface="Arial"/>
                <a:ea typeface="Arial"/>
                <a:cs typeface="Arial"/>
                <a:sym typeface="Arial"/>
              </a:rPr>
              <a:t>appreciate them with every meal that arrives warm and ready to eat.</a:t>
            </a:r>
            <a:endParaRPr/>
          </a:p>
        </p:txBody>
      </p:sp>
      <p:sp>
        <p:nvSpPr>
          <p:cNvPr id="176" name="Google Shape;176;p12: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77" name="Google Shape;177;p12: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78" name="Google Shape;178;p12: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a:spLocks noGrp="1" noRot="1" noChangeAspect="1"/>
          </p:cNvSpPr>
          <p:nvPr>
            <p:ph type="sldImg" idx="2"/>
          </p:nvPr>
        </p:nvSpPr>
        <p:spPr>
          <a:xfrm>
            <a:off x="3068638" y="874713"/>
            <a:ext cx="3152775" cy="2363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3:notes"/>
          <p:cNvSpPr txBox="1">
            <a:spLocks noGrp="1"/>
          </p:cNvSpPr>
          <p:nvPr>
            <p:ph type="body" idx="1"/>
          </p:nvPr>
        </p:nvSpPr>
        <p:spPr>
          <a:xfrm>
            <a:off x="929409" y="3371163"/>
            <a:ext cx="7431234" cy="2757381"/>
          </a:xfrm>
          <a:prstGeom prst="rect">
            <a:avLst/>
          </a:prstGeom>
          <a:noFill/>
          <a:ln>
            <a:noFill/>
          </a:ln>
        </p:spPr>
        <p:txBody>
          <a:bodyPr spcFirstLastPara="1" wrap="square" lIns="88075" tIns="44025" rIns="88075" bIns="44025" anchor="t" anchorCtr="0">
            <a:noAutofit/>
          </a:bodyPr>
          <a:lstStyle/>
          <a:p>
            <a:pPr marL="457200" lvl="0" indent="-381000" algn="l" rtl="0">
              <a:spcBef>
                <a:spcPts val="0"/>
              </a:spcBef>
              <a:spcAft>
                <a:spcPts val="0"/>
              </a:spcAft>
              <a:buClr>
                <a:schemeClr val="dk1"/>
              </a:buClr>
              <a:buSzPts val="2400"/>
              <a:buChar char="•"/>
            </a:pPr>
            <a:r>
              <a:rPr lang="en-US" sz="1500"/>
              <a:t>and there’s more beyond the meals! Our caring community of supporters continues to show up in BIG WAYS!</a:t>
            </a:r>
            <a:endParaRPr sz="1500"/>
          </a:p>
          <a:p>
            <a:pPr marL="457200" lvl="0" indent="-323850" algn="l" rtl="0">
              <a:spcBef>
                <a:spcPts val="0"/>
              </a:spcBef>
              <a:spcAft>
                <a:spcPts val="0"/>
              </a:spcAft>
              <a:buClr>
                <a:schemeClr val="dk1"/>
              </a:buClr>
              <a:buSzPts val="1500"/>
              <a:buChar char="•"/>
            </a:pPr>
            <a:r>
              <a:rPr lang="en-US" sz="1500"/>
              <a:t>Recently over the last contract period, we made significant improvements to the space with volunteer and community foundation supports.</a:t>
            </a:r>
            <a:endParaRPr sz="1500"/>
          </a:p>
          <a:p>
            <a:pPr marL="914400" lvl="1" indent="-323850" algn="l" rtl="0">
              <a:spcBef>
                <a:spcPts val="0"/>
              </a:spcBef>
              <a:spcAft>
                <a:spcPts val="0"/>
              </a:spcAft>
              <a:buClr>
                <a:schemeClr val="dk1"/>
              </a:buClr>
              <a:buSzPts val="1500"/>
              <a:buChar char="○"/>
            </a:pPr>
            <a:r>
              <a:rPr lang="en-US" sz="1500"/>
              <a:t>The LDS Westside Ward volunteers came out and helped us give the ALL THE DORMS and hospitality areas a fresh coat of paint, and while everything was in motion, they cleaned cabinets and power-washed the sidewalks!  It was an amazing month of service they generously provided for our community shelter.</a:t>
            </a:r>
            <a:endParaRPr sz="1500"/>
          </a:p>
          <a:p>
            <a:pPr marL="342900" lvl="0" indent="-190500" algn="l" rtl="0">
              <a:spcBef>
                <a:spcPts val="0"/>
              </a:spcBef>
              <a:spcAft>
                <a:spcPts val="0"/>
              </a:spcAft>
              <a:buClr>
                <a:schemeClr val="dk1"/>
              </a:buClr>
              <a:buSzPts val="2400"/>
              <a:buFont typeface="Arial"/>
              <a:buNone/>
            </a:pPr>
            <a:endParaRPr sz="1700">
              <a:latin typeface="Gill Sans"/>
              <a:ea typeface="Gill Sans"/>
              <a:cs typeface="Gill Sans"/>
              <a:sym typeface="Gill Sans"/>
            </a:endParaRPr>
          </a:p>
          <a:p>
            <a:pPr marL="342900" lvl="0" indent="-228600" algn="l" rtl="0">
              <a:spcBef>
                <a:spcPts val="0"/>
              </a:spcBef>
              <a:spcAft>
                <a:spcPts val="0"/>
              </a:spcAft>
              <a:buClr>
                <a:schemeClr val="dk1"/>
              </a:buClr>
              <a:buSzPts val="1800"/>
              <a:buFont typeface="Arial"/>
              <a:buNone/>
            </a:pPr>
            <a:endParaRPr sz="1100">
              <a:latin typeface="Gill Sans"/>
              <a:ea typeface="Gill Sans"/>
              <a:cs typeface="Gill Sans"/>
              <a:sym typeface="Gill Sans"/>
            </a:endParaRPr>
          </a:p>
          <a:p>
            <a:pPr marL="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188" name="Google Shape;188;p13:notes"/>
          <p:cNvSpPr txBox="1">
            <a:spLocks noGrp="1"/>
          </p:cNvSpPr>
          <p:nvPr>
            <p:ph type="sldNum" idx="12"/>
          </p:nvPr>
        </p:nvSpPr>
        <p:spPr>
          <a:xfrm>
            <a:off x="5261944" y="6653153"/>
            <a:ext cx="4026092" cy="350897"/>
          </a:xfrm>
          <a:prstGeom prst="rect">
            <a:avLst/>
          </a:prstGeom>
          <a:noFill/>
          <a:ln>
            <a:noFill/>
          </a:ln>
        </p:spPr>
        <p:txBody>
          <a:bodyPr spcFirstLastPara="1" wrap="square" lIns="88075" tIns="44025" rIns="88075" bIns="44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3:notes"/>
          <p:cNvSpPr txBox="1">
            <a:spLocks noGrp="1"/>
          </p:cNvSpPr>
          <p:nvPr>
            <p:ph type="dt" idx="10"/>
          </p:nvPr>
        </p:nvSpPr>
        <p:spPr>
          <a:xfrm>
            <a:off x="5261944" y="0"/>
            <a:ext cx="4026092" cy="350898"/>
          </a:xfrm>
          <a:prstGeom prst="rect">
            <a:avLst/>
          </a:prstGeom>
          <a:noFill/>
          <a:ln>
            <a:noFill/>
          </a:ln>
        </p:spPr>
        <p:txBody>
          <a:bodyPr spcFirstLastPara="1" wrap="square" lIns="88075" tIns="44025" rIns="88075" bIns="44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1/23/2022</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90" name="Google Shape;190;p13:notes"/>
          <p:cNvSpPr txBox="1">
            <a:spLocks noGrp="1"/>
          </p:cNvSpPr>
          <p:nvPr>
            <p:ph type="ftr" idx="11"/>
          </p:nvPr>
        </p:nvSpPr>
        <p:spPr>
          <a:xfrm>
            <a:off x="1" y="6653153"/>
            <a:ext cx="4026092" cy="350897"/>
          </a:xfrm>
          <a:prstGeom prst="rect">
            <a:avLst/>
          </a:prstGeom>
          <a:noFill/>
          <a:ln>
            <a:noFill/>
          </a:ln>
        </p:spPr>
        <p:txBody>
          <a:bodyPr spcFirstLastPara="1" wrap="square" lIns="88075" tIns="44025" rIns="88075" bIns="440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7.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7.xml"/><Relationship Id="rId4" Type="http://schemas.openxmlformats.org/officeDocument/2006/relationships/image" Target="../media/image16.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6.png"/></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Master" Target="../slideMasters/slideMaster17.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16.png"/><Relationship Id="rId4" Type="http://schemas.openxmlformats.org/officeDocument/2006/relationships/image" Target="../media/image25.png"/><Relationship Id="rId9" Type="http://schemas.openxmlformats.org/officeDocument/2006/relationships/image" Target="../media/image13.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5.svg"/><Relationship Id="rId2" Type="http://schemas.openxmlformats.org/officeDocument/2006/relationships/image" Target="../media/image27.png"/><Relationship Id="rId1" Type="http://schemas.openxmlformats.org/officeDocument/2006/relationships/slideMaster" Target="../slideMasters/slideMaster17.xml"/><Relationship Id="rId6" Type="http://schemas.openxmlformats.org/officeDocument/2006/relationships/image" Target="../media/image34.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17.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7.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7.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tandar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2157102"/>
          </a:xfrm>
          <a:prstGeom prst="rect">
            <a:avLst/>
          </a:prstGeom>
        </p:spPr>
        <p:txBody>
          <a:bodyPr anchor="b"/>
          <a:lstStyle>
            <a:lvl1pPr algn="l">
              <a:defRPr sz="4500"/>
            </a:lvl1pPr>
          </a:lstStyle>
          <a:p>
            <a:r>
              <a:rPr lang="en-US" dirty="0"/>
              <a:t>Presentation title</a:t>
            </a:r>
          </a:p>
        </p:txBody>
      </p:sp>
      <p:sp>
        <p:nvSpPr>
          <p:cNvPr id="3" name="Subtitle 2"/>
          <p:cNvSpPr>
            <a:spLocks noGrp="1"/>
          </p:cNvSpPr>
          <p:nvPr>
            <p:ph type="subTitle" idx="1" hasCustomPrompt="1"/>
          </p:nvPr>
        </p:nvSpPr>
        <p:spPr>
          <a:xfrm>
            <a:off x="1143000" y="3375157"/>
            <a:ext cx="6858000" cy="481824"/>
          </a:xfrm>
          <a:prstGeom prst="rect">
            <a:avLst/>
          </a:prstGeom>
        </p:spPr>
        <p:txBody>
          <a:bodyPr anchor="b">
            <a:norm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8" name="Text Placeholder 7"/>
          <p:cNvSpPr>
            <a:spLocks noGrp="1"/>
          </p:cNvSpPr>
          <p:nvPr>
            <p:ph type="body" sz="quarter" idx="13" hasCustomPrompt="1"/>
          </p:nvPr>
        </p:nvSpPr>
        <p:spPr>
          <a:xfrm>
            <a:off x="1143000" y="3946525"/>
            <a:ext cx="6858000" cy="384843"/>
          </a:xfrm>
        </p:spPr>
        <p:txBody>
          <a:bodyPr anchor="b">
            <a:normAutofit/>
          </a:bodyPr>
          <a:lstStyle>
            <a:lvl1pPr marL="0" indent="0">
              <a:buNone/>
              <a:defRPr sz="1500"/>
            </a:lvl1pPr>
          </a:lstStyle>
          <a:p>
            <a:pPr lvl="0"/>
            <a:r>
              <a:rPr lang="en-US" dirty="0"/>
              <a:t>Presenter</a:t>
            </a:r>
          </a:p>
        </p:txBody>
      </p:sp>
      <p:cxnSp>
        <p:nvCxnSpPr>
          <p:cNvPr id="9" name="Straight Connector 8"/>
          <p:cNvCxnSpPr/>
          <p:nvPr userDrawn="1"/>
        </p:nvCxnSpPr>
        <p:spPr>
          <a:xfrm>
            <a:off x="1143000" y="3279465"/>
            <a:ext cx="6858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 Placeholder 7"/>
          <p:cNvSpPr>
            <a:spLocks noGrp="1"/>
          </p:cNvSpPr>
          <p:nvPr>
            <p:ph type="body" sz="quarter" idx="14" hasCustomPrompt="1"/>
          </p:nvPr>
        </p:nvSpPr>
        <p:spPr>
          <a:xfrm>
            <a:off x="1143000" y="4420914"/>
            <a:ext cx="6858000" cy="384843"/>
          </a:xfrm>
        </p:spPr>
        <p:txBody>
          <a:bodyPr anchor="b">
            <a:normAutofit/>
          </a:bodyPr>
          <a:lstStyle>
            <a:lvl1pPr marL="0" indent="0">
              <a:buNone/>
              <a:defRPr sz="1500"/>
            </a:lvl1pPr>
          </a:lstStyle>
          <a:p>
            <a:pPr lvl="0"/>
            <a:r>
              <a:rPr lang="en-US" dirty="0"/>
              <a:t>Date</a:t>
            </a:r>
          </a:p>
        </p:txBody>
      </p:sp>
    </p:spTree>
    <p:extLst>
      <p:ext uri="{BB962C8B-B14F-4D97-AF65-F5344CB8AC3E}">
        <p14:creationId xmlns:p14="http://schemas.microsoft.com/office/powerpoint/2010/main" val="216792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Column with Chart/Graph">
    <p:spTree>
      <p:nvGrpSpPr>
        <p:cNvPr id="1" name=""/>
        <p:cNvGrpSpPr/>
        <p:nvPr/>
      </p:nvGrpSpPr>
      <p:grpSpPr>
        <a:xfrm>
          <a:off x="0" y="0"/>
          <a:ext cx="0" cy="0"/>
          <a:chOff x="0" y="0"/>
          <a:chExt cx="0" cy="0"/>
        </a:xfrm>
      </p:grpSpPr>
      <p:sp>
        <p:nvSpPr>
          <p:cNvPr id="20" name="Content Placeholder 19"/>
          <p:cNvSpPr>
            <a:spLocks noGrp="1"/>
          </p:cNvSpPr>
          <p:nvPr>
            <p:ph sz="quarter" idx="13" hasCustomPrompt="1"/>
          </p:nvPr>
        </p:nvSpPr>
        <p:spPr>
          <a:xfrm>
            <a:off x="721896" y="1100033"/>
            <a:ext cx="3516730" cy="4703600"/>
          </a:xfrm>
        </p:spPr>
        <p:txBody>
          <a:bodyPr/>
          <a:lstStyle>
            <a:lvl1pPr marL="0" indent="0">
              <a:buNone/>
              <a:defRPr/>
            </a:lvl1pPr>
          </a:lstStyle>
          <a:p>
            <a:pPr lvl="0"/>
            <a:r>
              <a:rPr lang="en-US" dirty="0"/>
              <a:t>Text</a:t>
            </a:r>
          </a:p>
        </p:txBody>
      </p:sp>
      <p:sp>
        <p:nvSpPr>
          <p:cNvPr id="8" name="Chart Placeholder 7"/>
          <p:cNvSpPr>
            <a:spLocks noGrp="1"/>
          </p:cNvSpPr>
          <p:nvPr>
            <p:ph type="chart" sz="quarter" idx="19"/>
          </p:nvPr>
        </p:nvSpPr>
        <p:spPr>
          <a:xfrm>
            <a:off x="4530749" y="1363802"/>
            <a:ext cx="3891357" cy="4025667"/>
          </a:xfrm>
        </p:spPr>
        <p:txBody>
          <a:bodyPr anchor="ctr"/>
          <a:lstStyle>
            <a:lvl1pPr marL="0" indent="0">
              <a:buNone/>
              <a:defRPr sz="1800" baseline="0">
                <a:sym typeface="Wingdings"/>
              </a:defRPr>
            </a:lvl1pPr>
          </a:lstStyle>
          <a:p>
            <a:endParaRPr lang="en-US" dirty="0"/>
          </a:p>
        </p:txBody>
      </p:sp>
      <p:sp>
        <p:nvSpPr>
          <p:cNvPr id="17" name="Title 16"/>
          <p:cNvSpPr>
            <a:spLocks noGrp="1"/>
          </p:cNvSpPr>
          <p:nvPr>
            <p:ph type="title" hasCustomPrompt="1"/>
          </p:nvPr>
        </p:nvSpPr>
        <p:spPr/>
        <p:txBody>
          <a:bodyPr/>
          <a:lstStyle/>
          <a:p>
            <a:r>
              <a:rPr lang="en-US" dirty="0"/>
              <a:t>Slide title</a:t>
            </a:r>
          </a:p>
        </p:txBody>
      </p:sp>
      <p:cxnSp>
        <p:nvCxnSpPr>
          <p:cNvPr id="19" name="Straight Connector 18"/>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8" name="Date Placeholder 17"/>
          <p:cNvSpPr>
            <a:spLocks noGrp="1"/>
          </p:cNvSpPr>
          <p:nvPr>
            <p:ph type="dt" sz="half" idx="21"/>
          </p:nvPr>
        </p:nvSpPr>
        <p:spPr/>
        <p:txBody>
          <a:bodyPr/>
          <a:lstStyle/>
          <a:p>
            <a:r>
              <a:rPr lang="en-US"/>
              <a:t>4/2/2025</a:t>
            </a:r>
            <a:endParaRPr lang="en-US" dirty="0"/>
          </a:p>
        </p:txBody>
      </p:sp>
      <p:sp>
        <p:nvSpPr>
          <p:cNvPr id="21" name="Footer Placeholder 20"/>
          <p:cNvSpPr>
            <a:spLocks noGrp="1"/>
          </p:cNvSpPr>
          <p:nvPr>
            <p:ph type="ftr" sz="quarter" idx="22"/>
          </p:nvPr>
        </p:nvSpPr>
        <p:spPr/>
        <p:txBody>
          <a:bodyPr/>
          <a:lstStyle/>
          <a:p>
            <a:r>
              <a:rPr lang="en-US"/>
              <a:t>Community Action Advisory Board</a:t>
            </a:r>
            <a:endParaRPr lang="en-US" dirty="0"/>
          </a:p>
        </p:txBody>
      </p:sp>
      <p:sp>
        <p:nvSpPr>
          <p:cNvPr id="22" name="Slide Number Placeholder 21"/>
          <p:cNvSpPr>
            <a:spLocks noGrp="1"/>
          </p:cNvSpPr>
          <p:nvPr>
            <p:ph type="sldNum" sz="quarter" idx="23"/>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0292860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26EFE-D86C-B076-D4D1-FAD1883E0813}"/>
              </a:ext>
            </a:extLst>
          </p:cNvPr>
          <p:cNvSpPr>
            <a:spLocks noGrp="1"/>
          </p:cNvSpPr>
          <p:nvPr>
            <p:ph type="title"/>
          </p:nvPr>
        </p:nvSpPr>
        <p:spPr>
          <a:xfrm>
            <a:off x="231291" y="757766"/>
            <a:ext cx="5430220" cy="3547534"/>
          </a:xfrm>
        </p:spPr>
        <p:txBody>
          <a:bodyPr anchor="t"/>
          <a:lstStyle/>
          <a:p>
            <a:r>
              <a:rPr lang="en-US" dirty="0"/>
              <a:t>Click to edit Master title style</a:t>
            </a:r>
          </a:p>
        </p:txBody>
      </p:sp>
      <p:sp>
        <p:nvSpPr>
          <p:cNvPr id="3" name="Date Placeholder 2">
            <a:extLst>
              <a:ext uri="{FF2B5EF4-FFF2-40B4-BE49-F238E27FC236}">
                <a16:creationId xmlns:a16="http://schemas.microsoft.com/office/drawing/2014/main" id="{C23F3B23-C631-4B62-3211-30222ABE1C33}"/>
              </a:ext>
            </a:extLst>
          </p:cNvPr>
          <p:cNvSpPr>
            <a:spLocks noGrp="1"/>
          </p:cNvSpPr>
          <p:nvPr>
            <p:ph type="dt" sz="half" idx="10"/>
          </p:nvPr>
        </p:nvSpPr>
        <p:spPr/>
        <p:txBody>
          <a:bodyPr/>
          <a:lstStyle/>
          <a:p>
            <a:fld id="{AF59146A-335D-4B7F-86AE-5D483B1F631C}" type="datetimeFigureOut">
              <a:rPr lang="en-US" dirty="0"/>
              <a:t>4/2/2025</a:t>
            </a:fld>
            <a:endParaRPr lang="en-US" dirty="0"/>
          </a:p>
        </p:txBody>
      </p:sp>
      <p:sp>
        <p:nvSpPr>
          <p:cNvPr id="4" name="Footer Placeholder 3">
            <a:extLst>
              <a:ext uri="{FF2B5EF4-FFF2-40B4-BE49-F238E27FC236}">
                <a16:creationId xmlns:a16="http://schemas.microsoft.com/office/drawing/2014/main" id="{7789A1FB-EA0D-F6A3-A4EB-001AA082AAFF}"/>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C6D671B7-A902-587D-89D0-ECFB738FD702}"/>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35531200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A27D49-E5B4-0E67-FCFC-62A04E705682}"/>
              </a:ext>
            </a:extLst>
          </p:cNvPr>
          <p:cNvSpPr>
            <a:spLocks noGrp="1"/>
          </p:cNvSpPr>
          <p:nvPr>
            <p:ph type="dt" sz="half" idx="10"/>
          </p:nvPr>
        </p:nvSpPr>
        <p:spPr/>
        <p:txBody>
          <a:bodyPr/>
          <a:lstStyle/>
          <a:p>
            <a:fld id="{DD71D8EC-8E17-4CE6-99C2-C22488572868}" type="datetimeFigureOut">
              <a:rPr lang="en-US" dirty="0"/>
              <a:t>4/2/2025</a:t>
            </a:fld>
            <a:endParaRPr lang="en-US" dirty="0"/>
          </a:p>
        </p:txBody>
      </p:sp>
      <p:sp>
        <p:nvSpPr>
          <p:cNvPr id="3" name="Footer Placeholder 2">
            <a:extLst>
              <a:ext uri="{FF2B5EF4-FFF2-40B4-BE49-F238E27FC236}">
                <a16:creationId xmlns:a16="http://schemas.microsoft.com/office/drawing/2014/main" id="{6B0E4B02-DD32-C63F-6FEE-BC36E2EFD012}"/>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CF25FA8B-18F7-7DDC-74E0-B1C7139E7B05}"/>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35752631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D42A-8FC3-F6BE-4CF7-1490DE4FD462}"/>
              </a:ext>
            </a:extLst>
          </p:cNvPr>
          <p:cNvSpPr>
            <a:spLocks noGrp="1"/>
          </p:cNvSpPr>
          <p:nvPr>
            <p:ph type="title"/>
          </p:nvPr>
        </p:nvSpPr>
        <p:spPr>
          <a:xfrm>
            <a:off x="238047" y="766636"/>
            <a:ext cx="2963809" cy="1510628"/>
          </a:xfrm>
        </p:spPr>
        <p:txBody>
          <a:bodyPr anchor="t"/>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0CAA2BAA-1CCB-696D-D506-5E1747080119}"/>
              </a:ext>
            </a:extLst>
          </p:cNvPr>
          <p:cNvSpPr>
            <a:spLocks noGrp="1"/>
          </p:cNvSpPr>
          <p:nvPr>
            <p:ph idx="1"/>
          </p:nvPr>
        </p:nvSpPr>
        <p:spPr>
          <a:xfrm>
            <a:off x="3829050" y="702453"/>
            <a:ext cx="4687491" cy="5317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0B3C3E7-B970-EF6C-A6D3-6CB81C948775}"/>
              </a:ext>
            </a:extLst>
          </p:cNvPr>
          <p:cNvSpPr>
            <a:spLocks noGrp="1"/>
          </p:cNvSpPr>
          <p:nvPr>
            <p:ph type="body" sz="half" idx="2"/>
          </p:nvPr>
        </p:nvSpPr>
        <p:spPr>
          <a:xfrm>
            <a:off x="242965" y="2277264"/>
            <a:ext cx="2814560" cy="374253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C6F32464-D130-7DA0-050D-B444566B1A2F}"/>
              </a:ext>
            </a:extLst>
          </p:cNvPr>
          <p:cNvSpPr>
            <a:spLocks noGrp="1"/>
          </p:cNvSpPr>
          <p:nvPr>
            <p:ph type="dt" sz="half" idx="10"/>
          </p:nvPr>
        </p:nvSpPr>
        <p:spPr/>
        <p:txBody>
          <a:bodyPr/>
          <a:lstStyle/>
          <a:p>
            <a:fld id="{9A750ABA-DFFA-4B13-BB77-624D9164A38B}" type="datetimeFigureOut">
              <a:rPr lang="en-US" dirty="0"/>
              <a:t>4/2/2025</a:t>
            </a:fld>
            <a:endParaRPr lang="en-US" dirty="0"/>
          </a:p>
        </p:txBody>
      </p:sp>
      <p:sp>
        <p:nvSpPr>
          <p:cNvPr id="6" name="Footer Placeholder 5">
            <a:extLst>
              <a:ext uri="{FF2B5EF4-FFF2-40B4-BE49-F238E27FC236}">
                <a16:creationId xmlns:a16="http://schemas.microsoft.com/office/drawing/2014/main" id="{3FC2B3B4-209E-187A-6F86-2F2EAD9F7476}"/>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036A2A86-6CB1-F027-66AC-8EBFA9D0647A}"/>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42133841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8F49-A418-C21F-25DC-E4C2E1716387}"/>
              </a:ext>
            </a:extLst>
          </p:cNvPr>
          <p:cNvSpPr>
            <a:spLocks noGrp="1"/>
          </p:cNvSpPr>
          <p:nvPr>
            <p:ph type="title"/>
          </p:nvPr>
        </p:nvSpPr>
        <p:spPr>
          <a:xfrm>
            <a:off x="239229" y="765850"/>
            <a:ext cx="2996770" cy="1774778"/>
          </a:xfrm>
        </p:spPr>
        <p:txBody>
          <a:bodyPr anchor="t"/>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3378CDE2-0C1B-D3BE-F399-98D983EF4534}"/>
              </a:ext>
            </a:extLst>
          </p:cNvPr>
          <p:cNvSpPr>
            <a:spLocks noGrp="1" noChangeAspect="1"/>
          </p:cNvSpPr>
          <p:nvPr>
            <p:ph type="pic" idx="1"/>
          </p:nvPr>
        </p:nvSpPr>
        <p:spPr>
          <a:xfrm>
            <a:off x="3829050" y="838201"/>
            <a:ext cx="4687491" cy="51815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dirty="0"/>
          </a:p>
        </p:txBody>
      </p:sp>
      <p:sp>
        <p:nvSpPr>
          <p:cNvPr id="4" name="Text Placeholder 3">
            <a:extLst>
              <a:ext uri="{FF2B5EF4-FFF2-40B4-BE49-F238E27FC236}">
                <a16:creationId xmlns:a16="http://schemas.microsoft.com/office/drawing/2014/main" id="{38786322-CA2D-A634-C10E-4F22BCE48B7F}"/>
              </a:ext>
            </a:extLst>
          </p:cNvPr>
          <p:cNvSpPr>
            <a:spLocks noGrp="1"/>
          </p:cNvSpPr>
          <p:nvPr>
            <p:ph type="body" sz="half" idx="2"/>
          </p:nvPr>
        </p:nvSpPr>
        <p:spPr>
          <a:xfrm>
            <a:off x="255103" y="2552700"/>
            <a:ext cx="2802422" cy="3467099"/>
          </a:xfrm>
        </p:spPr>
        <p:txBody>
          <a:bodyPr anchor="b"/>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9DAD0DD6-F55F-4437-DEC5-FA6028509A2D}"/>
              </a:ext>
            </a:extLst>
          </p:cNvPr>
          <p:cNvSpPr>
            <a:spLocks noGrp="1"/>
          </p:cNvSpPr>
          <p:nvPr>
            <p:ph type="dt" sz="half" idx="10"/>
          </p:nvPr>
        </p:nvSpPr>
        <p:spPr>
          <a:xfrm>
            <a:off x="255103" y="63203"/>
            <a:ext cx="2057400" cy="318221"/>
          </a:xfrm>
        </p:spPr>
        <p:txBody>
          <a:bodyPr/>
          <a:lstStyle/>
          <a:p>
            <a:fld id="{3220A08F-2B1D-4498-A043-7C299B1C2561}" type="datetimeFigureOut">
              <a:rPr lang="en-US" dirty="0"/>
              <a:t>4/2/2025</a:t>
            </a:fld>
            <a:endParaRPr lang="en-US" dirty="0"/>
          </a:p>
        </p:txBody>
      </p:sp>
      <p:sp>
        <p:nvSpPr>
          <p:cNvPr id="6" name="Footer Placeholder 5">
            <a:extLst>
              <a:ext uri="{FF2B5EF4-FFF2-40B4-BE49-F238E27FC236}">
                <a16:creationId xmlns:a16="http://schemas.microsoft.com/office/drawing/2014/main" id="{595B46D7-EE7C-E399-6A6B-18237228F6BA}"/>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F211B808-3207-D755-3B0B-E1D8814B2FA1}"/>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9057338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DEBC-9F49-FA9D-D13C-DB380A6281E2}"/>
              </a:ext>
            </a:extLst>
          </p:cNvPr>
          <p:cNvSpPr>
            <a:spLocks noGrp="1"/>
          </p:cNvSpPr>
          <p:nvPr>
            <p:ph type="title"/>
          </p:nvPr>
        </p:nvSpPr>
        <p:spPr>
          <a:xfrm>
            <a:off x="231291" y="757451"/>
            <a:ext cx="8156965" cy="1214650"/>
          </a:xfrm>
        </p:spPr>
        <p:txBody>
          <a:bodyPr anchor="t"/>
          <a:lstStyle/>
          <a:p>
            <a:r>
              <a:rPr lang="en-US" dirty="0"/>
              <a:t>Click to edit Master title style</a:t>
            </a:r>
          </a:p>
        </p:txBody>
      </p:sp>
      <p:sp>
        <p:nvSpPr>
          <p:cNvPr id="3" name="Vertical Text Placeholder 2">
            <a:extLst>
              <a:ext uri="{FF2B5EF4-FFF2-40B4-BE49-F238E27FC236}">
                <a16:creationId xmlns:a16="http://schemas.microsoft.com/office/drawing/2014/main" id="{BA00CB13-23E6-D711-450C-A85A0CB99576}"/>
              </a:ext>
            </a:extLst>
          </p:cNvPr>
          <p:cNvSpPr>
            <a:spLocks noGrp="1"/>
          </p:cNvSpPr>
          <p:nvPr>
            <p:ph type="body" orient="vert" idx="1"/>
          </p:nvPr>
        </p:nvSpPr>
        <p:spPr>
          <a:xfrm>
            <a:off x="251601" y="1972101"/>
            <a:ext cx="8136655" cy="404769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089BB7B-5C14-76DB-FEA8-3DBC09A96516}"/>
              </a:ext>
            </a:extLst>
          </p:cNvPr>
          <p:cNvSpPr>
            <a:spLocks noGrp="1"/>
          </p:cNvSpPr>
          <p:nvPr>
            <p:ph type="dt" sz="half" idx="10"/>
          </p:nvPr>
        </p:nvSpPr>
        <p:spPr/>
        <p:txBody>
          <a:bodyPr/>
          <a:lstStyle/>
          <a:p>
            <a:fld id="{6BAD9902-F134-45BD-ABD2-80C28059B090}" type="datetimeFigureOut">
              <a:rPr lang="en-US" dirty="0"/>
              <a:t>4/2/2025</a:t>
            </a:fld>
            <a:endParaRPr lang="en-US" dirty="0"/>
          </a:p>
        </p:txBody>
      </p:sp>
      <p:sp>
        <p:nvSpPr>
          <p:cNvPr id="5" name="Footer Placeholder 4">
            <a:extLst>
              <a:ext uri="{FF2B5EF4-FFF2-40B4-BE49-F238E27FC236}">
                <a16:creationId xmlns:a16="http://schemas.microsoft.com/office/drawing/2014/main" id="{48BC13CC-29B3-9FDC-C746-D5D65CC2A5D3}"/>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9AB52A12-895F-E9BE-5289-4E0411BD3F4B}"/>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41746763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17614-2270-537D-8B09-6CB65016AD8F}"/>
              </a:ext>
            </a:extLst>
          </p:cNvPr>
          <p:cNvSpPr>
            <a:spLocks noGrp="1"/>
          </p:cNvSpPr>
          <p:nvPr>
            <p:ph type="title" orient="vert"/>
          </p:nvPr>
        </p:nvSpPr>
        <p:spPr>
          <a:xfrm>
            <a:off x="7019622" y="755982"/>
            <a:ext cx="1708164" cy="533836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80BC98B5-885C-CBB1-A858-76F65F7D28BD}"/>
              </a:ext>
            </a:extLst>
          </p:cNvPr>
          <p:cNvSpPr>
            <a:spLocks noGrp="1"/>
          </p:cNvSpPr>
          <p:nvPr>
            <p:ph type="body" orient="vert" idx="1"/>
          </p:nvPr>
        </p:nvSpPr>
        <p:spPr>
          <a:xfrm>
            <a:off x="628649" y="755982"/>
            <a:ext cx="6172565" cy="53383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CE5DAFE-6A83-FB7D-72DF-232EFE20424E}"/>
              </a:ext>
            </a:extLst>
          </p:cNvPr>
          <p:cNvSpPr>
            <a:spLocks noGrp="1"/>
          </p:cNvSpPr>
          <p:nvPr>
            <p:ph type="dt" sz="half" idx="10"/>
          </p:nvPr>
        </p:nvSpPr>
        <p:spPr/>
        <p:txBody>
          <a:bodyPr/>
          <a:lstStyle/>
          <a:p>
            <a:fld id="{C2B04DB0-379A-41B7-9B29-7F42F0D571D5}" type="datetimeFigureOut">
              <a:rPr lang="en-US" dirty="0"/>
              <a:t>4/2/2025</a:t>
            </a:fld>
            <a:endParaRPr lang="en-US" dirty="0"/>
          </a:p>
        </p:txBody>
      </p:sp>
      <p:sp>
        <p:nvSpPr>
          <p:cNvPr id="5" name="Footer Placeholder 4">
            <a:extLst>
              <a:ext uri="{FF2B5EF4-FFF2-40B4-BE49-F238E27FC236}">
                <a16:creationId xmlns:a16="http://schemas.microsoft.com/office/drawing/2014/main" id="{43B41CCF-A3CD-506E-3AAE-CAEFA8C1BB12}"/>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7420DD9D-25C2-0EDF-A6F4-71946D57B3CD}"/>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31904444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200150" y="2386744"/>
            <a:ext cx="67437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285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2021396" y="4352544"/>
            <a:ext cx="5101209"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SzPts val="2000"/>
              <a:buNone/>
              <a:defRPr sz="1500">
                <a:solidFill>
                  <a:srgbClr val="FEFEFE"/>
                </a:solidFill>
              </a:defRPr>
            </a:lvl1pPr>
            <a:lvl2pPr lvl="1" algn="ctr">
              <a:lnSpc>
                <a:spcPct val="100000"/>
              </a:lnSpc>
              <a:spcBef>
                <a:spcPts val="750"/>
              </a:spcBef>
              <a:spcAft>
                <a:spcPts val="0"/>
              </a:spcAft>
              <a:buSzPts val="2000"/>
              <a:buNone/>
              <a:defRPr sz="1500"/>
            </a:lvl2pPr>
            <a:lvl3pPr lvl="2" algn="ctr">
              <a:lnSpc>
                <a:spcPct val="100000"/>
              </a:lnSpc>
              <a:spcBef>
                <a:spcPts val="750"/>
              </a:spcBef>
              <a:spcAft>
                <a:spcPts val="0"/>
              </a:spcAft>
              <a:buSzPts val="1800"/>
              <a:buNone/>
              <a:defRPr sz="1350"/>
            </a:lvl3pPr>
            <a:lvl4pPr lvl="3" algn="ctr">
              <a:lnSpc>
                <a:spcPct val="100000"/>
              </a:lnSpc>
              <a:spcBef>
                <a:spcPts val="750"/>
              </a:spcBef>
              <a:spcAft>
                <a:spcPts val="0"/>
              </a:spcAft>
              <a:buSzPts val="1600"/>
              <a:buNone/>
              <a:defRPr sz="1200"/>
            </a:lvl4pPr>
            <a:lvl5pPr lvl="4" algn="ctr">
              <a:lnSpc>
                <a:spcPct val="100000"/>
              </a:lnSpc>
              <a:spcBef>
                <a:spcPts val="750"/>
              </a:spcBef>
              <a:spcAft>
                <a:spcPts val="0"/>
              </a:spcAft>
              <a:buSzPts val="1600"/>
              <a:buNone/>
              <a:defRPr sz="1200"/>
            </a:lvl5pPr>
            <a:lvl6pPr lvl="5" algn="ctr">
              <a:lnSpc>
                <a:spcPct val="100000"/>
              </a:lnSpc>
              <a:spcBef>
                <a:spcPts val="750"/>
              </a:spcBef>
              <a:spcAft>
                <a:spcPts val="0"/>
              </a:spcAft>
              <a:buSzPts val="1600"/>
              <a:buNone/>
              <a:defRPr sz="1200"/>
            </a:lvl6pPr>
            <a:lvl7pPr lvl="6" algn="ctr">
              <a:lnSpc>
                <a:spcPct val="100000"/>
              </a:lnSpc>
              <a:spcBef>
                <a:spcPts val="750"/>
              </a:spcBef>
              <a:spcAft>
                <a:spcPts val="0"/>
              </a:spcAft>
              <a:buSzPts val="1600"/>
              <a:buNone/>
              <a:defRPr sz="1200"/>
            </a:lvl7pPr>
            <a:lvl8pPr lvl="7" algn="ctr">
              <a:lnSpc>
                <a:spcPct val="100000"/>
              </a:lnSpc>
              <a:spcBef>
                <a:spcPts val="750"/>
              </a:spcBef>
              <a:spcAft>
                <a:spcPts val="0"/>
              </a:spcAft>
              <a:buSzPts val="1600"/>
              <a:buNone/>
              <a:defRPr sz="1200"/>
            </a:lvl8pPr>
            <a:lvl9pPr lvl="8" algn="ctr">
              <a:lnSpc>
                <a:spcPct val="100000"/>
              </a:lnSpc>
              <a:spcBef>
                <a:spcPts val="750"/>
              </a:spcBef>
              <a:spcAft>
                <a:spcPts val="0"/>
              </a:spcAft>
              <a:buSzPts val="1600"/>
              <a:buNone/>
              <a:defRPr sz="1200"/>
            </a:lvl9pPr>
          </a:lstStyle>
          <a:p>
            <a:endParaRPr/>
          </a:p>
        </p:txBody>
      </p:sp>
      <p:sp>
        <p:nvSpPr>
          <p:cNvPr id="18" name="Google Shape;18;p20"/>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0"/>
          <p:cNvSpPr>
            <a:spLocks noGrp="1"/>
          </p:cNvSpPr>
          <p:nvPr>
            <p:ph type="sldNum" idx="12"/>
          </p:nvPr>
        </p:nvSpPr>
        <p:spPr>
          <a:xfrm>
            <a:off x="8069192" y="6217920"/>
            <a:ext cx="27432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78878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7"/>
        <p:cNvGrpSpPr/>
        <p:nvPr/>
      </p:nvGrpSpPr>
      <p:grpSpPr>
        <a:xfrm>
          <a:off x="0" y="0"/>
          <a:ext cx="0" cy="0"/>
          <a:chOff x="0" y="0"/>
          <a:chExt cx="0" cy="0"/>
        </a:xfrm>
      </p:grpSpPr>
      <p:sp>
        <p:nvSpPr>
          <p:cNvPr id="28" name="Google Shape;28;p21"/>
          <p:cNvSpPr/>
          <p:nvPr/>
        </p:nvSpPr>
        <p:spPr>
          <a:xfrm>
            <a:off x="0" y="0"/>
            <a:ext cx="4572000" cy="6858000"/>
          </a:xfrm>
          <a:prstGeom prst="rect">
            <a:avLst/>
          </a:prstGeom>
          <a:solidFill>
            <a:schemeClr val="accent2"/>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29" name="Google Shape;29;p21"/>
          <p:cNvSpPr txBox="1">
            <a:spLocks noGrp="1"/>
          </p:cNvSpPr>
          <p:nvPr>
            <p:ph type="title"/>
          </p:nvPr>
        </p:nvSpPr>
        <p:spPr>
          <a:xfrm>
            <a:off x="603504" y="2243829"/>
            <a:ext cx="3364992"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a:lnSpc>
                <a:spcPct val="90000"/>
              </a:lnSpc>
              <a:spcBef>
                <a:spcPts val="0"/>
              </a:spcBef>
              <a:spcAft>
                <a:spcPts val="0"/>
              </a:spcAft>
              <a:buClr>
                <a:srgbClr val="262626"/>
              </a:buClr>
              <a:buSzPts val="2200"/>
              <a:buFont typeface="Gill Sans"/>
              <a:buNone/>
              <a:defRPr sz="165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1"/>
          <p:cNvSpPr txBox="1">
            <a:spLocks noGrp="1"/>
          </p:cNvSpPr>
          <p:nvPr>
            <p:ph type="body" idx="1"/>
          </p:nvPr>
        </p:nvSpPr>
        <p:spPr>
          <a:xfrm>
            <a:off x="5052060" y="804672"/>
            <a:ext cx="3611880" cy="5248656"/>
          </a:xfrm>
          <a:prstGeom prst="rect">
            <a:avLst/>
          </a:prstGeom>
          <a:noFill/>
          <a:ln>
            <a:noFill/>
          </a:ln>
        </p:spPr>
        <p:txBody>
          <a:bodyPr spcFirstLastPara="1" wrap="square" lIns="91425" tIns="45700" rIns="91425" bIns="45700" anchor="t" anchorCtr="0">
            <a:normAutofit/>
          </a:bodyPr>
          <a:lstStyle>
            <a:lvl1pPr marL="342900" lvl="0" indent="-261938" algn="l">
              <a:lnSpc>
                <a:spcPct val="100000"/>
              </a:lnSpc>
              <a:spcBef>
                <a:spcPts val="750"/>
              </a:spcBef>
              <a:spcAft>
                <a:spcPts val="0"/>
              </a:spcAft>
              <a:buSzPts val="1900"/>
              <a:buChar char="•"/>
              <a:defRPr sz="1425">
                <a:solidFill>
                  <a:schemeClr val="dk1"/>
                </a:solidFill>
              </a:defRPr>
            </a:lvl1pPr>
            <a:lvl2pPr marL="685800" lvl="1" indent="-247650" algn="l">
              <a:lnSpc>
                <a:spcPct val="100000"/>
              </a:lnSpc>
              <a:spcBef>
                <a:spcPts val="750"/>
              </a:spcBef>
              <a:spcAft>
                <a:spcPts val="0"/>
              </a:spcAft>
              <a:buSzPts val="1600"/>
              <a:buChar char="•"/>
              <a:defRPr sz="1200">
                <a:solidFill>
                  <a:schemeClr val="dk1"/>
                </a:solidFill>
              </a:defRPr>
            </a:lvl2pPr>
            <a:lvl3pPr marL="1028700" lvl="2" indent="-247650" algn="l">
              <a:lnSpc>
                <a:spcPct val="100000"/>
              </a:lnSpc>
              <a:spcBef>
                <a:spcPts val="750"/>
              </a:spcBef>
              <a:spcAft>
                <a:spcPts val="0"/>
              </a:spcAft>
              <a:buSzPts val="1600"/>
              <a:buChar char="•"/>
              <a:defRPr sz="1200">
                <a:solidFill>
                  <a:schemeClr val="dk1"/>
                </a:solidFill>
              </a:defRPr>
            </a:lvl3pPr>
            <a:lvl4pPr marL="1371600" lvl="3" indent="-247650" algn="l">
              <a:lnSpc>
                <a:spcPct val="100000"/>
              </a:lnSpc>
              <a:spcBef>
                <a:spcPts val="750"/>
              </a:spcBef>
              <a:spcAft>
                <a:spcPts val="0"/>
              </a:spcAft>
              <a:buSzPts val="1600"/>
              <a:buChar char="•"/>
              <a:defRPr sz="1200">
                <a:solidFill>
                  <a:schemeClr val="dk1"/>
                </a:solidFill>
              </a:defRPr>
            </a:lvl4pPr>
            <a:lvl5pPr marL="1714500" lvl="4" indent="-247650" algn="l">
              <a:lnSpc>
                <a:spcPct val="100000"/>
              </a:lnSpc>
              <a:spcBef>
                <a:spcPts val="750"/>
              </a:spcBef>
              <a:spcAft>
                <a:spcPts val="0"/>
              </a:spcAft>
              <a:buSzPts val="1600"/>
              <a:buChar char="•"/>
              <a:defRPr sz="1200">
                <a:solidFill>
                  <a:schemeClr val="dk1"/>
                </a:solidFill>
              </a:defRPr>
            </a:lvl5pPr>
            <a:lvl6pPr marL="2057400" lvl="5" indent="-247650" algn="l">
              <a:lnSpc>
                <a:spcPct val="100000"/>
              </a:lnSpc>
              <a:spcBef>
                <a:spcPts val="750"/>
              </a:spcBef>
              <a:spcAft>
                <a:spcPts val="0"/>
              </a:spcAft>
              <a:buSzPts val="1600"/>
              <a:buChar char="•"/>
              <a:defRPr sz="1200"/>
            </a:lvl6pPr>
            <a:lvl7pPr marL="2400300" lvl="6" indent="-247650" algn="l">
              <a:lnSpc>
                <a:spcPct val="100000"/>
              </a:lnSpc>
              <a:spcBef>
                <a:spcPts val="750"/>
              </a:spcBef>
              <a:spcAft>
                <a:spcPts val="0"/>
              </a:spcAft>
              <a:buSzPts val="1600"/>
              <a:buChar char="•"/>
              <a:defRPr sz="1200"/>
            </a:lvl7pPr>
            <a:lvl8pPr marL="2743200" lvl="7" indent="-247650" algn="l">
              <a:lnSpc>
                <a:spcPct val="100000"/>
              </a:lnSpc>
              <a:spcBef>
                <a:spcPts val="750"/>
              </a:spcBef>
              <a:spcAft>
                <a:spcPts val="0"/>
              </a:spcAft>
              <a:buSzPts val="1600"/>
              <a:buChar char="•"/>
              <a:defRPr sz="1200"/>
            </a:lvl8pPr>
            <a:lvl9pPr marL="3086100" lvl="8" indent="-247650" algn="l">
              <a:lnSpc>
                <a:spcPct val="100000"/>
              </a:lnSpc>
              <a:spcBef>
                <a:spcPts val="750"/>
              </a:spcBef>
              <a:spcAft>
                <a:spcPts val="0"/>
              </a:spcAft>
              <a:buSzPts val="1600"/>
              <a:buChar char="•"/>
              <a:defRPr sz="1200"/>
            </a:lvl9pPr>
          </a:lstStyle>
          <a:p>
            <a:endParaRPr/>
          </a:p>
        </p:txBody>
      </p:sp>
      <p:sp>
        <p:nvSpPr>
          <p:cNvPr id="31" name="Google Shape;31;p21"/>
          <p:cNvSpPr txBox="1">
            <a:spLocks noGrp="1"/>
          </p:cNvSpPr>
          <p:nvPr>
            <p:ph type="body" idx="2"/>
          </p:nvPr>
        </p:nvSpPr>
        <p:spPr>
          <a:xfrm>
            <a:off x="836676" y="3549918"/>
            <a:ext cx="2846070" cy="2194036"/>
          </a:xfrm>
          <a:prstGeom prst="rect">
            <a:avLst/>
          </a:prstGeom>
          <a:noFill/>
          <a:ln>
            <a:noFill/>
          </a:ln>
        </p:spPr>
        <p:txBody>
          <a:bodyPr spcFirstLastPara="1" wrap="square" lIns="91425" tIns="45700" rIns="91425" bIns="45700" anchor="t" anchorCtr="1">
            <a:normAutofit/>
          </a:bodyPr>
          <a:lstStyle>
            <a:lvl1pPr marL="342900" lvl="0" indent="-171450" algn="ctr">
              <a:lnSpc>
                <a:spcPct val="100000"/>
              </a:lnSpc>
              <a:spcBef>
                <a:spcPts val="750"/>
              </a:spcBef>
              <a:spcAft>
                <a:spcPts val="0"/>
              </a:spcAft>
              <a:buSzPts val="1500"/>
              <a:buNone/>
              <a:defRPr sz="1125">
                <a:solidFill>
                  <a:srgbClr val="FFFFFF"/>
                </a:solidFill>
              </a:defRPr>
            </a:lvl1pPr>
            <a:lvl2pPr marL="685800" lvl="1" indent="-171450" algn="l">
              <a:lnSpc>
                <a:spcPct val="100000"/>
              </a:lnSpc>
              <a:spcBef>
                <a:spcPts val="750"/>
              </a:spcBef>
              <a:spcAft>
                <a:spcPts val="0"/>
              </a:spcAft>
              <a:buSzPts val="1400"/>
              <a:buNone/>
              <a:defRPr sz="1050"/>
            </a:lvl2pPr>
            <a:lvl3pPr marL="1028700" lvl="2" indent="-171450" algn="l">
              <a:lnSpc>
                <a:spcPct val="100000"/>
              </a:lnSpc>
              <a:spcBef>
                <a:spcPts val="750"/>
              </a:spcBef>
              <a:spcAft>
                <a:spcPts val="0"/>
              </a:spcAft>
              <a:buSzPts val="1200"/>
              <a:buNone/>
              <a:defRPr sz="900"/>
            </a:lvl3pPr>
            <a:lvl4pPr marL="1371600" lvl="3" indent="-171450" algn="l">
              <a:lnSpc>
                <a:spcPct val="100000"/>
              </a:lnSpc>
              <a:spcBef>
                <a:spcPts val="750"/>
              </a:spcBef>
              <a:spcAft>
                <a:spcPts val="0"/>
              </a:spcAft>
              <a:buSzPts val="1000"/>
              <a:buNone/>
              <a:defRPr sz="750"/>
            </a:lvl4pPr>
            <a:lvl5pPr marL="1714500" lvl="4" indent="-171450" algn="l">
              <a:lnSpc>
                <a:spcPct val="100000"/>
              </a:lnSpc>
              <a:spcBef>
                <a:spcPts val="750"/>
              </a:spcBef>
              <a:spcAft>
                <a:spcPts val="0"/>
              </a:spcAft>
              <a:buSzPts val="1000"/>
              <a:buNone/>
              <a:defRPr sz="750"/>
            </a:lvl5pPr>
            <a:lvl6pPr marL="2057400" lvl="5" indent="-171450" algn="l">
              <a:lnSpc>
                <a:spcPct val="100000"/>
              </a:lnSpc>
              <a:spcBef>
                <a:spcPts val="750"/>
              </a:spcBef>
              <a:spcAft>
                <a:spcPts val="0"/>
              </a:spcAft>
              <a:buSzPts val="1000"/>
              <a:buNone/>
              <a:defRPr sz="750"/>
            </a:lvl6pPr>
            <a:lvl7pPr marL="2400300" lvl="6" indent="-171450" algn="l">
              <a:lnSpc>
                <a:spcPct val="100000"/>
              </a:lnSpc>
              <a:spcBef>
                <a:spcPts val="750"/>
              </a:spcBef>
              <a:spcAft>
                <a:spcPts val="0"/>
              </a:spcAft>
              <a:buSzPts val="1000"/>
              <a:buNone/>
              <a:defRPr sz="750"/>
            </a:lvl7pPr>
            <a:lvl8pPr marL="2743200" lvl="7" indent="-171450" algn="l">
              <a:lnSpc>
                <a:spcPct val="100000"/>
              </a:lnSpc>
              <a:spcBef>
                <a:spcPts val="750"/>
              </a:spcBef>
              <a:spcAft>
                <a:spcPts val="0"/>
              </a:spcAft>
              <a:buSzPts val="1000"/>
              <a:buNone/>
              <a:defRPr sz="750"/>
            </a:lvl8pPr>
            <a:lvl9pPr marL="3086100" lvl="8" indent="-171450" algn="l">
              <a:lnSpc>
                <a:spcPct val="100000"/>
              </a:lnSpc>
              <a:spcBef>
                <a:spcPts val="750"/>
              </a:spcBef>
              <a:spcAft>
                <a:spcPts val="0"/>
              </a:spcAft>
              <a:buSzPts val="1000"/>
              <a:buNone/>
              <a:defRPr sz="750"/>
            </a:lvl9pPr>
          </a:lstStyle>
          <a:p>
            <a:endParaRPr/>
          </a:p>
        </p:txBody>
      </p:sp>
      <p:sp>
        <p:nvSpPr>
          <p:cNvPr id="32" name="Google Shape;32;p21"/>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1"/>
          <p:cNvSpPr txBox="1">
            <a:spLocks noGrp="1"/>
          </p:cNvSpPr>
          <p:nvPr>
            <p:ph type="ftr" idx="11"/>
          </p:nvPr>
        </p:nvSpPr>
        <p:spPr>
          <a:xfrm>
            <a:off x="603504" y="6236208"/>
            <a:ext cx="3843598"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1"/>
          <p:cNvSpPr>
            <a:spLocks noGrp="1"/>
          </p:cNvSpPr>
          <p:nvPr>
            <p:ph type="sldNum" idx="12"/>
          </p:nvPr>
        </p:nvSpPr>
        <p:spPr>
          <a:xfrm>
            <a:off x="8069192" y="6217920"/>
            <a:ext cx="27432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786167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5"/>
        <p:cNvGrpSpPr/>
        <p:nvPr/>
      </p:nvGrpSpPr>
      <p:grpSpPr>
        <a:xfrm>
          <a:off x="0" y="0"/>
          <a:ext cx="0" cy="0"/>
          <a:chOff x="0" y="0"/>
          <a:chExt cx="0" cy="0"/>
        </a:xfrm>
      </p:grpSpPr>
      <p:sp>
        <p:nvSpPr>
          <p:cNvPr id="36" name="Google Shape;36;p22"/>
          <p:cNvSpPr txBox="1">
            <a:spLocks noGrp="1"/>
          </p:cNvSpPr>
          <p:nvPr>
            <p:ph type="title"/>
          </p:nvPr>
        </p:nvSpPr>
        <p:spPr>
          <a:xfrm>
            <a:off x="1673352" y="964692"/>
            <a:ext cx="5797296"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2"/>
          <p:cNvSpPr txBox="1">
            <a:spLocks noGrp="1"/>
          </p:cNvSpPr>
          <p:nvPr>
            <p:ph type="body" idx="1"/>
          </p:nvPr>
        </p:nvSpPr>
        <p:spPr>
          <a:xfrm>
            <a:off x="1673352" y="2638045"/>
            <a:ext cx="5797296" cy="3101983"/>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57175" algn="l">
              <a:lnSpc>
                <a:spcPct val="100000"/>
              </a:lnSpc>
              <a:spcBef>
                <a:spcPts val="750"/>
              </a:spcBef>
              <a:spcAft>
                <a:spcPts val="0"/>
              </a:spcAft>
              <a:buSzPts val="1800"/>
              <a:buChar char="•"/>
              <a:defRPr/>
            </a:lvl5pPr>
            <a:lvl6pPr marL="2057400" lvl="5" indent="-257175" algn="l">
              <a:lnSpc>
                <a:spcPct val="100000"/>
              </a:lnSpc>
              <a:spcBef>
                <a:spcPts val="750"/>
              </a:spcBef>
              <a:spcAft>
                <a:spcPts val="0"/>
              </a:spcAft>
              <a:buSzPts val="1800"/>
              <a:buChar char="•"/>
              <a:defRPr/>
            </a:lvl6pPr>
            <a:lvl7pPr marL="2400300" lvl="6" indent="-257175" algn="l">
              <a:lnSpc>
                <a:spcPct val="100000"/>
              </a:lnSpc>
              <a:spcBef>
                <a:spcPts val="750"/>
              </a:spcBef>
              <a:spcAft>
                <a:spcPts val="0"/>
              </a:spcAft>
              <a:buSzPts val="1800"/>
              <a:buChar char="•"/>
              <a:defRPr/>
            </a:lvl7pPr>
            <a:lvl8pPr marL="2743200" lvl="7" indent="-257175" algn="l">
              <a:lnSpc>
                <a:spcPct val="100000"/>
              </a:lnSpc>
              <a:spcBef>
                <a:spcPts val="750"/>
              </a:spcBef>
              <a:spcAft>
                <a:spcPts val="0"/>
              </a:spcAft>
              <a:buSzPts val="1800"/>
              <a:buChar char="•"/>
              <a:defRPr/>
            </a:lvl8pPr>
            <a:lvl9pPr marL="3086100" lvl="8" indent="-257175" algn="l">
              <a:lnSpc>
                <a:spcPct val="100000"/>
              </a:lnSpc>
              <a:spcBef>
                <a:spcPts val="750"/>
              </a:spcBef>
              <a:spcAft>
                <a:spcPts val="0"/>
              </a:spcAft>
              <a:buSzPts val="1800"/>
              <a:buChar char="•"/>
              <a:defRPr/>
            </a:lvl9pPr>
          </a:lstStyle>
          <a:p>
            <a:endParaRPr/>
          </a:p>
        </p:txBody>
      </p:sp>
      <p:sp>
        <p:nvSpPr>
          <p:cNvPr id="38" name="Google Shape;38;p22"/>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2"/>
          <p:cNvSpPr>
            <a:spLocks noGrp="1"/>
          </p:cNvSpPr>
          <p:nvPr>
            <p:ph type="sldNum" idx="12"/>
          </p:nvPr>
        </p:nvSpPr>
        <p:spPr>
          <a:xfrm>
            <a:off x="8069192" y="6217920"/>
            <a:ext cx="27432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072721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1"/>
        <p:cNvGrpSpPr/>
        <p:nvPr/>
      </p:nvGrpSpPr>
      <p:grpSpPr>
        <a:xfrm>
          <a:off x="0" y="0"/>
          <a:ext cx="0" cy="0"/>
          <a:chOff x="0" y="0"/>
          <a:chExt cx="0" cy="0"/>
        </a:xfrm>
      </p:grpSpPr>
      <p:sp>
        <p:nvSpPr>
          <p:cNvPr id="42" name="Google Shape;42;p23"/>
          <p:cNvSpPr txBox="1">
            <a:spLocks noGrp="1"/>
          </p:cNvSpPr>
          <p:nvPr>
            <p:ph type="body" idx="1"/>
          </p:nvPr>
        </p:nvSpPr>
        <p:spPr>
          <a:xfrm>
            <a:off x="1187577" y="2313434"/>
            <a:ext cx="3202686" cy="704087"/>
          </a:xfrm>
          <a:prstGeom prst="rect">
            <a:avLst/>
          </a:prstGeom>
          <a:noFill/>
          <a:ln>
            <a:noFill/>
          </a:ln>
        </p:spPr>
        <p:txBody>
          <a:bodyPr spcFirstLastPara="1" wrap="square" lIns="91425" tIns="45700" rIns="91425" bIns="45700" anchor="b" anchorCtr="1">
            <a:normAutofit/>
          </a:bodyPr>
          <a:lstStyle>
            <a:lvl1pPr marL="342900" lvl="0" indent="-171450" algn="ctr">
              <a:lnSpc>
                <a:spcPct val="100000"/>
              </a:lnSpc>
              <a:spcBef>
                <a:spcPts val="750"/>
              </a:spcBef>
              <a:spcAft>
                <a:spcPts val="0"/>
              </a:spcAft>
              <a:buSzPts val="1900"/>
              <a:buNone/>
              <a:defRPr sz="1425" b="0" cap="none">
                <a:solidFill>
                  <a:srgbClr val="6B8890"/>
                </a:solidFill>
              </a:defRPr>
            </a:lvl1pPr>
            <a:lvl2pPr marL="685800" lvl="1" indent="-171450" algn="l">
              <a:lnSpc>
                <a:spcPct val="100000"/>
              </a:lnSpc>
              <a:spcBef>
                <a:spcPts val="750"/>
              </a:spcBef>
              <a:spcAft>
                <a:spcPts val="0"/>
              </a:spcAft>
              <a:buSzPts val="1900"/>
              <a:buNone/>
              <a:defRPr sz="1425" b="1"/>
            </a:lvl2pPr>
            <a:lvl3pPr marL="1028700" lvl="2" indent="-171450" algn="l">
              <a:lnSpc>
                <a:spcPct val="100000"/>
              </a:lnSpc>
              <a:spcBef>
                <a:spcPts val="750"/>
              </a:spcBef>
              <a:spcAft>
                <a:spcPts val="0"/>
              </a:spcAft>
              <a:buSzPts val="1800"/>
              <a:buNone/>
              <a:defRPr sz="1350" b="1"/>
            </a:lvl3pPr>
            <a:lvl4pPr marL="1371600" lvl="3" indent="-171450" algn="l">
              <a:lnSpc>
                <a:spcPct val="100000"/>
              </a:lnSpc>
              <a:spcBef>
                <a:spcPts val="750"/>
              </a:spcBef>
              <a:spcAft>
                <a:spcPts val="0"/>
              </a:spcAft>
              <a:buSzPts val="1600"/>
              <a:buNone/>
              <a:defRPr sz="1200" b="1"/>
            </a:lvl4pPr>
            <a:lvl5pPr marL="1714500" lvl="4" indent="-171450" algn="l">
              <a:lnSpc>
                <a:spcPct val="100000"/>
              </a:lnSpc>
              <a:spcBef>
                <a:spcPts val="750"/>
              </a:spcBef>
              <a:spcAft>
                <a:spcPts val="0"/>
              </a:spcAft>
              <a:buSzPts val="1600"/>
              <a:buNone/>
              <a:defRPr sz="1200" b="1"/>
            </a:lvl5pPr>
            <a:lvl6pPr marL="2057400" lvl="5" indent="-171450" algn="l">
              <a:lnSpc>
                <a:spcPct val="100000"/>
              </a:lnSpc>
              <a:spcBef>
                <a:spcPts val="750"/>
              </a:spcBef>
              <a:spcAft>
                <a:spcPts val="0"/>
              </a:spcAft>
              <a:buSzPts val="1600"/>
              <a:buNone/>
              <a:defRPr sz="1200" b="1"/>
            </a:lvl6pPr>
            <a:lvl7pPr marL="2400300" lvl="6" indent="-171450" algn="l">
              <a:lnSpc>
                <a:spcPct val="100000"/>
              </a:lnSpc>
              <a:spcBef>
                <a:spcPts val="750"/>
              </a:spcBef>
              <a:spcAft>
                <a:spcPts val="0"/>
              </a:spcAft>
              <a:buSzPts val="1600"/>
              <a:buNone/>
              <a:defRPr sz="1200" b="1"/>
            </a:lvl7pPr>
            <a:lvl8pPr marL="2743200" lvl="7" indent="-171450" algn="l">
              <a:lnSpc>
                <a:spcPct val="100000"/>
              </a:lnSpc>
              <a:spcBef>
                <a:spcPts val="750"/>
              </a:spcBef>
              <a:spcAft>
                <a:spcPts val="0"/>
              </a:spcAft>
              <a:buSzPts val="1600"/>
              <a:buNone/>
              <a:defRPr sz="1200" b="1"/>
            </a:lvl8pPr>
            <a:lvl9pPr marL="3086100" lvl="8" indent="-171450" algn="l">
              <a:lnSpc>
                <a:spcPct val="100000"/>
              </a:lnSpc>
              <a:spcBef>
                <a:spcPts val="750"/>
              </a:spcBef>
              <a:spcAft>
                <a:spcPts val="0"/>
              </a:spcAft>
              <a:buSzPts val="1600"/>
              <a:buNone/>
              <a:defRPr sz="1200" b="1"/>
            </a:lvl9pPr>
          </a:lstStyle>
          <a:p>
            <a:endParaRPr/>
          </a:p>
        </p:txBody>
      </p:sp>
      <p:sp>
        <p:nvSpPr>
          <p:cNvPr id="43" name="Google Shape;43;p23"/>
          <p:cNvSpPr txBox="1">
            <a:spLocks noGrp="1"/>
          </p:cNvSpPr>
          <p:nvPr>
            <p:ph type="body" idx="2"/>
          </p:nvPr>
        </p:nvSpPr>
        <p:spPr>
          <a:xfrm>
            <a:off x="1187577" y="3143250"/>
            <a:ext cx="3202686" cy="2596776"/>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57175" algn="l">
              <a:lnSpc>
                <a:spcPct val="100000"/>
              </a:lnSpc>
              <a:spcBef>
                <a:spcPts val="750"/>
              </a:spcBef>
              <a:spcAft>
                <a:spcPts val="0"/>
              </a:spcAft>
              <a:buSzPts val="1800"/>
              <a:buChar char="•"/>
              <a:defRPr/>
            </a:lvl5pPr>
            <a:lvl6pPr marL="2057400" lvl="5" indent="-257175" algn="l">
              <a:lnSpc>
                <a:spcPct val="100000"/>
              </a:lnSpc>
              <a:spcBef>
                <a:spcPts val="750"/>
              </a:spcBef>
              <a:spcAft>
                <a:spcPts val="0"/>
              </a:spcAft>
              <a:buSzPts val="1800"/>
              <a:buChar char="•"/>
              <a:defRPr/>
            </a:lvl6pPr>
            <a:lvl7pPr marL="2400300" lvl="6" indent="-257175" algn="l">
              <a:lnSpc>
                <a:spcPct val="100000"/>
              </a:lnSpc>
              <a:spcBef>
                <a:spcPts val="750"/>
              </a:spcBef>
              <a:spcAft>
                <a:spcPts val="0"/>
              </a:spcAft>
              <a:buSzPts val="1800"/>
              <a:buChar char="•"/>
              <a:defRPr/>
            </a:lvl7pPr>
            <a:lvl8pPr marL="2743200" lvl="7" indent="-257175" algn="l">
              <a:lnSpc>
                <a:spcPct val="100000"/>
              </a:lnSpc>
              <a:spcBef>
                <a:spcPts val="750"/>
              </a:spcBef>
              <a:spcAft>
                <a:spcPts val="0"/>
              </a:spcAft>
              <a:buSzPts val="1800"/>
              <a:buChar char="•"/>
              <a:defRPr/>
            </a:lvl8pPr>
            <a:lvl9pPr marL="3086100" lvl="8" indent="-257175" algn="l">
              <a:lnSpc>
                <a:spcPct val="100000"/>
              </a:lnSpc>
              <a:spcBef>
                <a:spcPts val="750"/>
              </a:spcBef>
              <a:spcAft>
                <a:spcPts val="0"/>
              </a:spcAft>
              <a:buSzPts val="1800"/>
              <a:buChar char="•"/>
              <a:defRPr/>
            </a:lvl9pPr>
          </a:lstStyle>
          <a:p>
            <a:endParaRPr/>
          </a:p>
        </p:txBody>
      </p:sp>
      <p:sp>
        <p:nvSpPr>
          <p:cNvPr id="44" name="Google Shape;44;p23"/>
          <p:cNvSpPr txBox="1">
            <a:spLocks noGrp="1"/>
          </p:cNvSpPr>
          <p:nvPr>
            <p:ph type="body" idx="3"/>
          </p:nvPr>
        </p:nvSpPr>
        <p:spPr>
          <a:xfrm>
            <a:off x="4753737" y="3143250"/>
            <a:ext cx="3190113" cy="2596776"/>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47650" algn="l">
              <a:lnSpc>
                <a:spcPct val="100000"/>
              </a:lnSpc>
              <a:spcBef>
                <a:spcPts val="750"/>
              </a:spcBef>
              <a:spcAft>
                <a:spcPts val="0"/>
              </a:spcAft>
              <a:buSzPts val="1600"/>
              <a:buChar char="•"/>
              <a:defRPr/>
            </a:lvl5pPr>
            <a:lvl6pPr marL="2057400" lvl="5" indent="-257175" algn="l">
              <a:lnSpc>
                <a:spcPct val="100000"/>
              </a:lnSpc>
              <a:spcBef>
                <a:spcPts val="750"/>
              </a:spcBef>
              <a:spcAft>
                <a:spcPts val="0"/>
              </a:spcAft>
              <a:buSzPts val="1800"/>
              <a:buChar char="•"/>
              <a:defRPr/>
            </a:lvl6pPr>
            <a:lvl7pPr marL="2400300" lvl="6" indent="-257175" algn="l">
              <a:lnSpc>
                <a:spcPct val="100000"/>
              </a:lnSpc>
              <a:spcBef>
                <a:spcPts val="750"/>
              </a:spcBef>
              <a:spcAft>
                <a:spcPts val="0"/>
              </a:spcAft>
              <a:buSzPts val="1800"/>
              <a:buChar char="•"/>
              <a:defRPr/>
            </a:lvl7pPr>
            <a:lvl8pPr marL="2743200" lvl="7" indent="-257175" algn="l">
              <a:lnSpc>
                <a:spcPct val="100000"/>
              </a:lnSpc>
              <a:spcBef>
                <a:spcPts val="750"/>
              </a:spcBef>
              <a:spcAft>
                <a:spcPts val="0"/>
              </a:spcAft>
              <a:buSzPts val="1800"/>
              <a:buChar char="•"/>
              <a:defRPr/>
            </a:lvl8pPr>
            <a:lvl9pPr marL="3086100" lvl="8" indent="-257175" algn="l">
              <a:lnSpc>
                <a:spcPct val="100000"/>
              </a:lnSpc>
              <a:spcBef>
                <a:spcPts val="750"/>
              </a:spcBef>
              <a:spcAft>
                <a:spcPts val="0"/>
              </a:spcAft>
              <a:buSzPts val="1800"/>
              <a:buChar char="•"/>
              <a:defRPr/>
            </a:lvl9pPr>
          </a:lstStyle>
          <a:p>
            <a:endParaRPr/>
          </a:p>
        </p:txBody>
      </p:sp>
      <p:sp>
        <p:nvSpPr>
          <p:cNvPr id="45" name="Google Shape;45;p23"/>
          <p:cNvSpPr txBox="1">
            <a:spLocks noGrp="1"/>
          </p:cNvSpPr>
          <p:nvPr>
            <p:ph type="body" idx="4"/>
          </p:nvPr>
        </p:nvSpPr>
        <p:spPr>
          <a:xfrm>
            <a:off x="4753737" y="2313434"/>
            <a:ext cx="3202686" cy="704087"/>
          </a:xfrm>
          <a:prstGeom prst="rect">
            <a:avLst/>
          </a:prstGeom>
          <a:noFill/>
          <a:ln>
            <a:noFill/>
          </a:ln>
        </p:spPr>
        <p:txBody>
          <a:bodyPr spcFirstLastPara="1" wrap="square" lIns="91425" tIns="45700" rIns="91425" bIns="45700" anchor="b" anchorCtr="1">
            <a:normAutofit/>
          </a:bodyPr>
          <a:lstStyle>
            <a:lvl1pPr marL="342900" lvl="0" indent="-171450" algn="ctr">
              <a:lnSpc>
                <a:spcPct val="100000"/>
              </a:lnSpc>
              <a:spcBef>
                <a:spcPts val="750"/>
              </a:spcBef>
              <a:spcAft>
                <a:spcPts val="0"/>
              </a:spcAft>
              <a:buSzPts val="1900"/>
              <a:buNone/>
              <a:defRPr sz="1425" b="0" cap="none">
                <a:solidFill>
                  <a:srgbClr val="6B8890"/>
                </a:solidFill>
              </a:defRPr>
            </a:lvl1pPr>
            <a:lvl2pPr marL="685800" lvl="1" indent="-171450" algn="l">
              <a:lnSpc>
                <a:spcPct val="100000"/>
              </a:lnSpc>
              <a:spcBef>
                <a:spcPts val="750"/>
              </a:spcBef>
              <a:spcAft>
                <a:spcPts val="0"/>
              </a:spcAft>
              <a:buSzPts val="1900"/>
              <a:buNone/>
              <a:defRPr sz="1425" b="1"/>
            </a:lvl2pPr>
            <a:lvl3pPr marL="1028700" lvl="2" indent="-171450" algn="l">
              <a:lnSpc>
                <a:spcPct val="100000"/>
              </a:lnSpc>
              <a:spcBef>
                <a:spcPts val="750"/>
              </a:spcBef>
              <a:spcAft>
                <a:spcPts val="0"/>
              </a:spcAft>
              <a:buSzPts val="1800"/>
              <a:buNone/>
              <a:defRPr sz="1350" b="1"/>
            </a:lvl3pPr>
            <a:lvl4pPr marL="1371600" lvl="3" indent="-171450" algn="l">
              <a:lnSpc>
                <a:spcPct val="100000"/>
              </a:lnSpc>
              <a:spcBef>
                <a:spcPts val="750"/>
              </a:spcBef>
              <a:spcAft>
                <a:spcPts val="0"/>
              </a:spcAft>
              <a:buSzPts val="1600"/>
              <a:buNone/>
              <a:defRPr sz="1200" b="1"/>
            </a:lvl4pPr>
            <a:lvl5pPr marL="1714500" lvl="4" indent="-171450" algn="l">
              <a:lnSpc>
                <a:spcPct val="100000"/>
              </a:lnSpc>
              <a:spcBef>
                <a:spcPts val="750"/>
              </a:spcBef>
              <a:spcAft>
                <a:spcPts val="0"/>
              </a:spcAft>
              <a:buSzPts val="1600"/>
              <a:buNone/>
              <a:defRPr sz="1200" b="1"/>
            </a:lvl5pPr>
            <a:lvl6pPr marL="2057400" lvl="5" indent="-171450" algn="l">
              <a:lnSpc>
                <a:spcPct val="100000"/>
              </a:lnSpc>
              <a:spcBef>
                <a:spcPts val="750"/>
              </a:spcBef>
              <a:spcAft>
                <a:spcPts val="0"/>
              </a:spcAft>
              <a:buSzPts val="1600"/>
              <a:buNone/>
              <a:defRPr sz="1200" b="1"/>
            </a:lvl6pPr>
            <a:lvl7pPr marL="2400300" lvl="6" indent="-171450" algn="l">
              <a:lnSpc>
                <a:spcPct val="100000"/>
              </a:lnSpc>
              <a:spcBef>
                <a:spcPts val="750"/>
              </a:spcBef>
              <a:spcAft>
                <a:spcPts val="0"/>
              </a:spcAft>
              <a:buSzPts val="1600"/>
              <a:buNone/>
              <a:defRPr sz="1200" b="1"/>
            </a:lvl7pPr>
            <a:lvl8pPr marL="2743200" lvl="7" indent="-171450" algn="l">
              <a:lnSpc>
                <a:spcPct val="100000"/>
              </a:lnSpc>
              <a:spcBef>
                <a:spcPts val="750"/>
              </a:spcBef>
              <a:spcAft>
                <a:spcPts val="0"/>
              </a:spcAft>
              <a:buSzPts val="1600"/>
              <a:buNone/>
              <a:defRPr sz="1200" b="1"/>
            </a:lvl8pPr>
            <a:lvl9pPr marL="3086100" lvl="8" indent="-171450" algn="l">
              <a:lnSpc>
                <a:spcPct val="100000"/>
              </a:lnSpc>
              <a:spcBef>
                <a:spcPts val="750"/>
              </a:spcBef>
              <a:spcAft>
                <a:spcPts val="0"/>
              </a:spcAft>
              <a:buSzPts val="1600"/>
              <a:buNone/>
              <a:defRPr sz="1200" b="1"/>
            </a:lvl9pPr>
          </a:lstStyle>
          <a:p>
            <a:endParaRPr/>
          </a:p>
        </p:txBody>
      </p:sp>
      <p:sp>
        <p:nvSpPr>
          <p:cNvPr id="46" name="Google Shape;46;p23"/>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3"/>
          <p:cNvSpPr>
            <a:spLocks noGrp="1"/>
          </p:cNvSpPr>
          <p:nvPr>
            <p:ph type="sldNum" idx="12"/>
          </p:nvPr>
        </p:nvSpPr>
        <p:spPr>
          <a:xfrm>
            <a:off x="8069192" y="6217920"/>
            <a:ext cx="27432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
        <p:nvSpPr>
          <p:cNvPr id="49" name="Google Shape;49;p23"/>
          <p:cNvSpPr txBox="1">
            <a:spLocks noGrp="1"/>
          </p:cNvSpPr>
          <p:nvPr>
            <p:ph type="title"/>
          </p:nvPr>
        </p:nvSpPr>
        <p:spPr>
          <a:xfrm>
            <a:off x="1673352" y="964692"/>
            <a:ext cx="5797296"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6455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Graph with Text Below">
    <p:spTree>
      <p:nvGrpSpPr>
        <p:cNvPr id="1" name=""/>
        <p:cNvGrpSpPr/>
        <p:nvPr/>
      </p:nvGrpSpPr>
      <p:grpSpPr>
        <a:xfrm>
          <a:off x="0" y="0"/>
          <a:ext cx="0" cy="0"/>
          <a:chOff x="0" y="0"/>
          <a:chExt cx="0" cy="0"/>
        </a:xfrm>
      </p:grpSpPr>
      <p:sp>
        <p:nvSpPr>
          <p:cNvPr id="20" name="Content Placeholder 19"/>
          <p:cNvSpPr>
            <a:spLocks noGrp="1"/>
          </p:cNvSpPr>
          <p:nvPr>
            <p:ph sz="quarter" idx="13" hasCustomPrompt="1"/>
          </p:nvPr>
        </p:nvSpPr>
        <p:spPr>
          <a:xfrm>
            <a:off x="721896" y="5352254"/>
            <a:ext cx="7700210" cy="508764"/>
          </a:xfrm>
        </p:spPr>
        <p:txBody>
          <a:bodyPr/>
          <a:lstStyle>
            <a:lvl1pPr marL="0" indent="0">
              <a:buNone/>
              <a:defRPr/>
            </a:lvl1pPr>
          </a:lstStyle>
          <a:p>
            <a:pPr lvl="0"/>
            <a:r>
              <a:rPr lang="en-US" dirty="0"/>
              <a:t>Caption</a:t>
            </a:r>
          </a:p>
        </p:txBody>
      </p:sp>
      <p:sp>
        <p:nvSpPr>
          <p:cNvPr id="8" name="Chart Placeholder 7"/>
          <p:cNvSpPr>
            <a:spLocks noGrp="1"/>
          </p:cNvSpPr>
          <p:nvPr>
            <p:ph type="chart" sz="quarter" idx="19" hasCustomPrompt="1"/>
          </p:nvPr>
        </p:nvSpPr>
        <p:spPr>
          <a:xfrm>
            <a:off x="721896" y="1132146"/>
            <a:ext cx="7700210" cy="4049454"/>
          </a:xfrm>
        </p:spPr>
        <p:txBody>
          <a:bodyPr anchor="ctr">
            <a:normAutofit/>
          </a:bodyPr>
          <a:lstStyle>
            <a:lvl1pPr marL="0" indent="0">
              <a:buNone/>
              <a:defRPr sz="1800" baseline="0">
                <a:sym typeface="Wingdings"/>
              </a:defRPr>
            </a:lvl1pPr>
          </a:lstStyle>
          <a:p>
            <a:r>
              <a:rPr lang="en-US" dirty="0"/>
              <a:t>Click icon to create a chart/graph </a:t>
            </a:r>
          </a:p>
        </p:txBody>
      </p:sp>
      <p:sp>
        <p:nvSpPr>
          <p:cNvPr id="3" name="Title 2"/>
          <p:cNvSpPr>
            <a:spLocks noGrp="1"/>
          </p:cNvSpPr>
          <p:nvPr>
            <p:ph type="title" hasCustomPrompt="1"/>
          </p:nvPr>
        </p:nvSpPr>
        <p:spPr/>
        <p:txBody>
          <a:bodyPr/>
          <a:lstStyle/>
          <a:p>
            <a:r>
              <a:rPr lang="en-US" dirty="0"/>
              <a:t>Slide title</a:t>
            </a:r>
          </a:p>
        </p:txBody>
      </p:sp>
      <p:cxnSp>
        <p:nvCxnSpPr>
          <p:cNvPr id="12" name="Straight Connector 11"/>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0"/>
          </p:nvPr>
        </p:nvSpPr>
        <p:spPr/>
        <p:txBody>
          <a:bodyPr/>
          <a:lstStyle/>
          <a:p>
            <a:r>
              <a:rPr lang="en-US"/>
              <a:t>4/2/2025</a:t>
            </a:r>
            <a:endParaRPr lang="en-US" dirty="0"/>
          </a:p>
        </p:txBody>
      </p:sp>
      <p:sp>
        <p:nvSpPr>
          <p:cNvPr id="9" name="Footer Placeholder 8"/>
          <p:cNvSpPr>
            <a:spLocks noGrp="1"/>
          </p:cNvSpPr>
          <p:nvPr>
            <p:ph type="ftr" sz="quarter" idx="21"/>
          </p:nvPr>
        </p:nvSpPr>
        <p:spPr/>
        <p:txBody>
          <a:bodyPr/>
          <a:lstStyle/>
          <a:p>
            <a:r>
              <a:rPr lang="en-US"/>
              <a:t>Community Action Advisory Board</a:t>
            </a:r>
            <a:endParaRPr lang="en-US" dirty="0"/>
          </a:p>
        </p:txBody>
      </p:sp>
      <p:sp>
        <p:nvSpPr>
          <p:cNvPr id="11" name="Slide Number Placeholder 10"/>
          <p:cNvSpPr>
            <a:spLocks noGrp="1"/>
          </p:cNvSpPr>
          <p:nvPr>
            <p:ph type="sldNum" sz="quarter" idx="22"/>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8554802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0"/>
        <p:cNvGrpSpPr/>
        <p:nvPr/>
      </p:nvGrpSpPr>
      <p:grpSpPr>
        <a:xfrm>
          <a:off x="0" y="0"/>
          <a:ext cx="0" cy="0"/>
          <a:chOff x="0" y="0"/>
          <a:chExt cx="0" cy="0"/>
        </a:xfrm>
      </p:grpSpPr>
      <p:sp>
        <p:nvSpPr>
          <p:cNvPr id="51" name="Google Shape;51;p19"/>
          <p:cNvSpPr txBox="1">
            <a:spLocks noGrp="1"/>
          </p:cNvSpPr>
          <p:nvPr>
            <p:ph type="ctrTitle"/>
          </p:nvPr>
        </p:nvSpPr>
        <p:spPr>
          <a:xfrm>
            <a:off x="1200150" y="2386744"/>
            <a:ext cx="67437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285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9"/>
          <p:cNvSpPr txBox="1">
            <a:spLocks noGrp="1"/>
          </p:cNvSpPr>
          <p:nvPr>
            <p:ph type="subTitle" idx="1"/>
          </p:nvPr>
        </p:nvSpPr>
        <p:spPr>
          <a:xfrm>
            <a:off x="2021396" y="4352544"/>
            <a:ext cx="5101209"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SzPts val="2000"/>
              <a:buNone/>
              <a:defRPr sz="1500">
                <a:solidFill>
                  <a:srgbClr val="FEFEFE"/>
                </a:solidFill>
              </a:defRPr>
            </a:lvl1pPr>
            <a:lvl2pPr lvl="1" algn="ctr">
              <a:lnSpc>
                <a:spcPct val="100000"/>
              </a:lnSpc>
              <a:spcBef>
                <a:spcPts val="750"/>
              </a:spcBef>
              <a:spcAft>
                <a:spcPts val="0"/>
              </a:spcAft>
              <a:buSzPts val="2000"/>
              <a:buNone/>
              <a:defRPr sz="1500"/>
            </a:lvl2pPr>
            <a:lvl3pPr lvl="2" algn="ctr">
              <a:lnSpc>
                <a:spcPct val="100000"/>
              </a:lnSpc>
              <a:spcBef>
                <a:spcPts val="750"/>
              </a:spcBef>
              <a:spcAft>
                <a:spcPts val="0"/>
              </a:spcAft>
              <a:buSzPts val="1800"/>
              <a:buNone/>
              <a:defRPr sz="1350"/>
            </a:lvl3pPr>
            <a:lvl4pPr lvl="3" algn="ctr">
              <a:lnSpc>
                <a:spcPct val="100000"/>
              </a:lnSpc>
              <a:spcBef>
                <a:spcPts val="750"/>
              </a:spcBef>
              <a:spcAft>
                <a:spcPts val="0"/>
              </a:spcAft>
              <a:buSzPts val="1600"/>
              <a:buNone/>
              <a:defRPr sz="1200"/>
            </a:lvl4pPr>
            <a:lvl5pPr lvl="4" algn="ctr">
              <a:lnSpc>
                <a:spcPct val="100000"/>
              </a:lnSpc>
              <a:spcBef>
                <a:spcPts val="750"/>
              </a:spcBef>
              <a:spcAft>
                <a:spcPts val="0"/>
              </a:spcAft>
              <a:buSzPts val="1600"/>
              <a:buNone/>
              <a:defRPr sz="1200"/>
            </a:lvl5pPr>
            <a:lvl6pPr lvl="5" algn="ctr">
              <a:lnSpc>
                <a:spcPct val="100000"/>
              </a:lnSpc>
              <a:spcBef>
                <a:spcPts val="750"/>
              </a:spcBef>
              <a:spcAft>
                <a:spcPts val="0"/>
              </a:spcAft>
              <a:buSzPts val="1600"/>
              <a:buNone/>
              <a:defRPr sz="1200"/>
            </a:lvl6pPr>
            <a:lvl7pPr lvl="6" algn="ctr">
              <a:lnSpc>
                <a:spcPct val="100000"/>
              </a:lnSpc>
              <a:spcBef>
                <a:spcPts val="750"/>
              </a:spcBef>
              <a:spcAft>
                <a:spcPts val="0"/>
              </a:spcAft>
              <a:buSzPts val="1600"/>
              <a:buNone/>
              <a:defRPr sz="1200"/>
            </a:lvl7pPr>
            <a:lvl8pPr lvl="7" algn="ctr">
              <a:lnSpc>
                <a:spcPct val="100000"/>
              </a:lnSpc>
              <a:spcBef>
                <a:spcPts val="750"/>
              </a:spcBef>
              <a:spcAft>
                <a:spcPts val="0"/>
              </a:spcAft>
              <a:buSzPts val="1600"/>
              <a:buNone/>
              <a:defRPr sz="1200"/>
            </a:lvl8pPr>
            <a:lvl9pPr lvl="8" algn="ctr">
              <a:lnSpc>
                <a:spcPct val="100000"/>
              </a:lnSpc>
              <a:spcBef>
                <a:spcPts val="750"/>
              </a:spcBef>
              <a:spcAft>
                <a:spcPts val="0"/>
              </a:spcAft>
              <a:buSzPts val="1600"/>
              <a:buNone/>
              <a:defRPr sz="1200"/>
            </a:lvl9pPr>
          </a:lstStyle>
          <a:p>
            <a:endParaRPr/>
          </a:p>
        </p:txBody>
      </p:sp>
      <p:sp>
        <p:nvSpPr>
          <p:cNvPr id="53" name="Google Shape;53;p19"/>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9"/>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9"/>
          <p:cNvSpPr>
            <a:spLocks noGrp="1"/>
          </p:cNvSpPr>
          <p:nvPr>
            <p:ph type="sldNum" idx="12"/>
          </p:nvPr>
        </p:nvSpPr>
        <p:spPr>
          <a:xfrm>
            <a:off x="8069192" y="6217920"/>
            <a:ext cx="27432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453513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sp>
        <p:nvSpPr>
          <p:cNvPr id="57" name="Google Shape;57;p24"/>
          <p:cNvSpPr txBox="1">
            <a:spLocks noGrp="1"/>
          </p:cNvSpPr>
          <p:nvPr>
            <p:ph type="title"/>
          </p:nvPr>
        </p:nvSpPr>
        <p:spPr>
          <a:xfrm>
            <a:off x="1200150" y="2386744"/>
            <a:ext cx="67437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285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4"/>
          <p:cNvSpPr txBox="1">
            <a:spLocks noGrp="1"/>
          </p:cNvSpPr>
          <p:nvPr>
            <p:ph type="body" idx="1"/>
          </p:nvPr>
        </p:nvSpPr>
        <p:spPr>
          <a:xfrm>
            <a:off x="2021396" y="4352465"/>
            <a:ext cx="5101209" cy="1265082"/>
          </a:xfrm>
          <a:prstGeom prst="rect">
            <a:avLst/>
          </a:prstGeom>
          <a:noFill/>
          <a:ln>
            <a:noFill/>
          </a:ln>
        </p:spPr>
        <p:txBody>
          <a:bodyPr spcFirstLastPara="1" wrap="square" lIns="91425" tIns="45700" rIns="91425" bIns="45700" anchor="t" anchorCtr="1">
            <a:normAutofit/>
          </a:bodyPr>
          <a:lstStyle>
            <a:lvl1pPr marL="342900" lvl="0" indent="-171450" algn="l">
              <a:lnSpc>
                <a:spcPct val="100000"/>
              </a:lnSpc>
              <a:spcBef>
                <a:spcPts val="750"/>
              </a:spcBef>
              <a:spcAft>
                <a:spcPts val="0"/>
              </a:spcAft>
              <a:buSzPts val="2000"/>
              <a:buNone/>
              <a:defRPr sz="1500">
                <a:solidFill>
                  <a:schemeClr val="lt1"/>
                </a:solidFill>
              </a:defRPr>
            </a:lvl1pPr>
            <a:lvl2pPr marL="685800" lvl="1" indent="-171450" algn="l">
              <a:lnSpc>
                <a:spcPct val="100000"/>
              </a:lnSpc>
              <a:spcBef>
                <a:spcPts val="750"/>
              </a:spcBef>
              <a:spcAft>
                <a:spcPts val="0"/>
              </a:spcAft>
              <a:buSzPts val="2000"/>
              <a:buNone/>
              <a:defRPr sz="1500">
                <a:solidFill>
                  <a:schemeClr val="lt1"/>
                </a:solidFill>
              </a:defRPr>
            </a:lvl2pPr>
            <a:lvl3pPr marL="1028700" lvl="2" indent="-171450" algn="l">
              <a:lnSpc>
                <a:spcPct val="100000"/>
              </a:lnSpc>
              <a:spcBef>
                <a:spcPts val="750"/>
              </a:spcBef>
              <a:spcAft>
                <a:spcPts val="0"/>
              </a:spcAft>
              <a:buSzPts val="1800"/>
              <a:buNone/>
              <a:defRPr sz="1350">
                <a:solidFill>
                  <a:schemeClr val="lt1"/>
                </a:solidFill>
              </a:defRPr>
            </a:lvl3pPr>
            <a:lvl4pPr marL="1371600" lvl="3" indent="-171450" algn="l">
              <a:lnSpc>
                <a:spcPct val="100000"/>
              </a:lnSpc>
              <a:spcBef>
                <a:spcPts val="750"/>
              </a:spcBef>
              <a:spcAft>
                <a:spcPts val="0"/>
              </a:spcAft>
              <a:buSzPts val="1600"/>
              <a:buNone/>
              <a:defRPr sz="1200">
                <a:solidFill>
                  <a:schemeClr val="lt1"/>
                </a:solidFill>
              </a:defRPr>
            </a:lvl4pPr>
            <a:lvl5pPr marL="1714500" lvl="4" indent="-171450" algn="l">
              <a:lnSpc>
                <a:spcPct val="100000"/>
              </a:lnSpc>
              <a:spcBef>
                <a:spcPts val="750"/>
              </a:spcBef>
              <a:spcAft>
                <a:spcPts val="0"/>
              </a:spcAft>
              <a:buSzPts val="1600"/>
              <a:buNone/>
              <a:defRPr sz="1200">
                <a:solidFill>
                  <a:schemeClr val="lt1"/>
                </a:solidFill>
              </a:defRPr>
            </a:lvl5pPr>
            <a:lvl6pPr marL="2057400" lvl="5" indent="-171450" algn="l">
              <a:lnSpc>
                <a:spcPct val="100000"/>
              </a:lnSpc>
              <a:spcBef>
                <a:spcPts val="750"/>
              </a:spcBef>
              <a:spcAft>
                <a:spcPts val="0"/>
              </a:spcAft>
              <a:buSzPts val="1600"/>
              <a:buNone/>
              <a:defRPr sz="1200">
                <a:solidFill>
                  <a:schemeClr val="lt1"/>
                </a:solidFill>
              </a:defRPr>
            </a:lvl6pPr>
            <a:lvl7pPr marL="2400300" lvl="6" indent="-171450" algn="l">
              <a:lnSpc>
                <a:spcPct val="100000"/>
              </a:lnSpc>
              <a:spcBef>
                <a:spcPts val="750"/>
              </a:spcBef>
              <a:spcAft>
                <a:spcPts val="0"/>
              </a:spcAft>
              <a:buSzPts val="1600"/>
              <a:buNone/>
              <a:defRPr sz="1200">
                <a:solidFill>
                  <a:schemeClr val="lt1"/>
                </a:solidFill>
              </a:defRPr>
            </a:lvl7pPr>
            <a:lvl8pPr marL="2743200" lvl="7" indent="-171450" algn="l">
              <a:lnSpc>
                <a:spcPct val="100000"/>
              </a:lnSpc>
              <a:spcBef>
                <a:spcPts val="750"/>
              </a:spcBef>
              <a:spcAft>
                <a:spcPts val="0"/>
              </a:spcAft>
              <a:buSzPts val="1600"/>
              <a:buNone/>
              <a:defRPr sz="1200">
                <a:solidFill>
                  <a:schemeClr val="lt1"/>
                </a:solidFill>
              </a:defRPr>
            </a:lvl8pPr>
            <a:lvl9pPr marL="3086100" lvl="8" indent="-171450" algn="l">
              <a:lnSpc>
                <a:spcPct val="100000"/>
              </a:lnSpc>
              <a:spcBef>
                <a:spcPts val="750"/>
              </a:spcBef>
              <a:spcAft>
                <a:spcPts val="0"/>
              </a:spcAft>
              <a:buSzPts val="1600"/>
              <a:buNone/>
              <a:defRPr sz="1200">
                <a:solidFill>
                  <a:schemeClr val="lt1"/>
                </a:solidFill>
              </a:defRPr>
            </a:lvl9pPr>
          </a:lstStyle>
          <a:p>
            <a:endParaRPr/>
          </a:p>
        </p:txBody>
      </p:sp>
      <p:sp>
        <p:nvSpPr>
          <p:cNvPr id="59" name="Google Shape;59;p24"/>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4"/>
          <p:cNvSpPr>
            <a:spLocks noGrp="1"/>
          </p:cNvSpPr>
          <p:nvPr>
            <p:ph type="sldNum" idx="12"/>
          </p:nvPr>
        </p:nvSpPr>
        <p:spPr>
          <a:xfrm>
            <a:off x="8069192" y="6217920"/>
            <a:ext cx="27432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5793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2"/>
        <p:cNvGrpSpPr/>
        <p:nvPr/>
      </p:nvGrpSpPr>
      <p:grpSpPr>
        <a:xfrm>
          <a:off x="0" y="0"/>
          <a:ext cx="0" cy="0"/>
          <a:chOff x="0" y="0"/>
          <a:chExt cx="0" cy="0"/>
        </a:xfrm>
      </p:grpSpPr>
      <p:sp>
        <p:nvSpPr>
          <p:cNvPr id="63" name="Google Shape;63;p25"/>
          <p:cNvSpPr txBox="1">
            <a:spLocks noGrp="1"/>
          </p:cNvSpPr>
          <p:nvPr>
            <p:ph type="title"/>
          </p:nvPr>
        </p:nvSpPr>
        <p:spPr>
          <a:xfrm>
            <a:off x="1673352" y="964692"/>
            <a:ext cx="5797296"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body" idx="1"/>
          </p:nvPr>
        </p:nvSpPr>
        <p:spPr>
          <a:xfrm>
            <a:off x="1186434" y="2638044"/>
            <a:ext cx="3203828" cy="3101982"/>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57175" algn="l">
              <a:lnSpc>
                <a:spcPct val="100000"/>
              </a:lnSpc>
              <a:spcBef>
                <a:spcPts val="750"/>
              </a:spcBef>
              <a:spcAft>
                <a:spcPts val="0"/>
              </a:spcAft>
              <a:buSzPts val="1800"/>
              <a:buChar char="•"/>
              <a:defRPr/>
            </a:lvl5pPr>
            <a:lvl6pPr marL="2057400" lvl="5" indent="-257175" algn="l">
              <a:lnSpc>
                <a:spcPct val="100000"/>
              </a:lnSpc>
              <a:spcBef>
                <a:spcPts val="750"/>
              </a:spcBef>
              <a:spcAft>
                <a:spcPts val="0"/>
              </a:spcAft>
              <a:buSzPts val="1800"/>
              <a:buChar char="•"/>
              <a:defRPr/>
            </a:lvl6pPr>
            <a:lvl7pPr marL="2400300" lvl="6" indent="-257175" algn="l">
              <a:lnSpc>
                <a:spcPct val="100000"/>
              </a:lnSpc>
              <a:spcBef>
                <a:spcPts val="750"/>
              </a:spcBef>
              <a:spcAft>
                <a:spcPts val="0"/>
              </a:spcAft>
              <a:buSzPts val="1800"/>
              <a:buChar char="•"/>
              <a:defRPr/>
            </a:lvl7pPr>
            <a:lvl8pPr marL="2743200" lvl="7" indent="-257175" algn="l">
              <a:lnSpc>
                <a:spcPct val="100000"/>
              </a:lnSpc>
              <a:spcBef>
                <a:spcPts val="750"/>
              </a:spcBef>
              <a:spcAft>
                <a:spcPts val="0"/>
              </a:spcAft>
              <a:buSzPts val="1800"/>
              <a:buChar char="•"/>
              <a:defRPr/>
            </a:lvl8pPr>
            <a:lvl9pPr marL="3086100" lvl="8" indent="-257175" algn="l">
              <a:lnSpc>
                <a:spcPct val="100000"/>
              </a:lnSpc>
              <a:spcBef>
                <a:spcPts val="750"/>
              </a:spcBef>
              <a:spcAft>
                <a:spcPts val="0"/>
              </a:spcAft>
              <a:buSzPts val="1800"/>
              <a:buChar char="•"/>
              <a:defRPr/>
            </a:lvl9pPr>
          </a:lstStyle>
          <a:p>
            <a:endParaRPr/>
          </a:p>
        </p:txBody>
      </p:sp>
      <p:sp>
        <p:nvSpPr>
          <p:cNvPr id="65" name="Google Shape;65;p25"/>
          <p:cNvSpPr txBox="1">
            <a:spLocks noGrp="1"/>
          </p:cNvSpPr>
          <p:nvPr>
            <p:ph type="body" idx="2"/>
          </p:nvPr>
        </p:nvSpPr>
        <p:spPr>
          <a:xfrm>
            <a:off x="4753737" y="2638044"/>
            <a:ext cx="3202685" cy="3101982"/>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57175" algn="l">
              <a:lnSpc>
                <a:spcPct val="100000"/>
              </a:lnSpc>
              <a:spcBef>
                <a:spcPts val="750"/>
              </a:spcBef>
              <a:spcAft>
                <a:spcPts val="0"/>
              </a:spcAft>
              <a:buSzPts val="1800"/>
              <a:buChar char="•"/>
              <a:defRPr/>
            </a:lvl5pPr>
            <a:lvl6pPr marL="2057400" lvl="5" indent="-257175" algn="l">
              <a:lnSpc>
                <a:spcPct val="100000"/>
              </a:lnSpc>
              <a:spcBef>
                <a:spcPts val="750"/>
              </a:spcBef>
              <a:spcAft>
                <a:spcPts val="0"/>
              </a:spcAft>
              <a:buSzPts val="1800"/>
              <a:buChar char="•"/>
              <a:defRPr/>
            </a:lvl6pPr>
            <a:lvl7pPr marL="2400300" lvl="6" indent="-257175" algn="l">
              <a:lnSpc>
                <a:spcPct val="100000"/>
              </a:lnSpc>
              <a:spcBef>
                <a:spcPts val="750"/>
              </a:spcBef>
              <a:spcAft>
                <a:spcPts val="0"/>
              </a:spcAft>
              <a:buSzPts val="1800"/>
              <a:buChar char="•"/>
              <a:defRPr/>
            </a:lvl7pPr>
            <a:lvl8pPr marL="2743200" lvl="7" indent="-257175" algn="l">
              <a:lnSpc>
                <a:spcPct val="100000"/>
              </a:lnSpc>
              <a:spcBef>
                <a:spcPts val="750"/>
              </a:spcBef>
              <a:spcAft>
                <a:spcPts val="0"/>
              </a:spcAft>
              <a:buSzPts val="1800"/>
              <a:buChar char="•"/>
              <a:defRPr/>
            </a:lvl8pPr>
            <a:lvl9pPr marL="3086100" lvl="8" indent="-257175" algn="l">
              <a:lnSpc>
                <a:spcPct val="100000"/>
              </a:lnSpc>
              <a:spcBef>
                <a:spcPts val="750"/>
              </a:spcBef>
              <a:spcAft>
                <a:spcPts val="0"/>
              </a:spcAft>
              <a:buSzPts val="1800"/>
              <a:buChar char="•"/>
              <a:defRPr/>
            </a:lvl9pPr>
          </a:lstStyle>
          <a:p>
            <a:endParaRPr/>
          </a:p>
        </p:txBody>
      </p:sp>
      <p:sp>
        <p:nvSpPr>
          <p:cNvPr id="66" name="Google Shape;66;p25"/>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a:spLocks noGrp="1"/>
          </p:cNvSpPr>
          <p:nvPr>
            <p:ph type="sldNum" idx="12"/>
          </p:nvPr>
        </p:nvSpPr>
        <p:spPr>
          <a:xfrm>
            <a:off x="8069192" y="6217920"/>
            <a:ext cx="27432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126399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26"/>
          <p:cNvSpPr txBox="1">
            <a:spLocks noGrp="1"/>
          </p:cNvSpPr>
          <p:nvPr>
            <p:ph type="title"/>
          </p:nvPr>
        </p:nvSpPr>
        <p:spPr>
          <a:xfrm>
            <a:off x="1673352" y="964692"/>
            <a:ext cx="5797296"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a:spLocks noGrp="1"/>
          </p:cNvSpPr>
          <p:nvPr>
            <p:ph type="sldNum" idx="12"/>
          </p:nvPr>
        </p:nvSpPr>
        <p:spPr>
          <a:xfrm>
            <a:off x="8069192" y="6217920"/>
            <a:ext cx="27432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848258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27"/>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7"/>
          <p:cNvSpPr>
            <a:spLocks noGrp="1"/>
          </p:cNvSpPr>
          <p:nvPr>
            <p:ph type="sldNum" idx="12"/>
          </p:nvPr>
        </p:nvSpPr>
        <p:spPr>
          <a:xfrm>
            <a:off x="8069192" y="6217920"/>
            <a:ext cx="27432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683125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8"/>
        <p:cNvGrpSpPr/>
        <p:nvPr/>
      </p:nvGrpSpPr>
      <p:grpSpPr>
        <a:xfrm>
          <a:off x="0" y="0"/>
          <a:ext cx="0" cy="0"/>
          <a:chOff x="0" y="0"/>
          <a:chExt cx="0" cy="0"/>
        </a:xfrm>
      </p:grpSpPr>
      <p:sp>
        <p:nvSpPr>
          <p:cNvPr id="79" name="Google Shape;79;p28"/>
          <p:cNvSpPr/>
          <p:nvPr/>
        </p:nvSpPr>
        <p:spPr>
          <a:xfrm>
            <a:off x="1" y="0"/>
            <a:ext cx="4571999" cy="6858000"/>
          </a:xfrm>
          <a:prstGeom prst="rect">
            <a:avLst/>
          </a:prstGeom>
          <a:solidFill>
            <a:schemeClr val="accent2"/>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80" name="Google Shape;80;p28"/>
          <p:cNvSpPr txBox="1">
            <a:spLocks noGrp="1"/>
          </p:cNvSpPr>
          <p:nvPr>
            <p:ph type="title"/>
          </p:nvPr>
        </p:nvSpPr>
        <p:spPr>
          <a:xfrm>
            <a:off x="606392" y="2243828"/>
            <a:ext cx="3371249" cy="113464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2200"/>
              <a:buFont typeface="Gill Sans"/>
              <a:buNone/>
              <a:defRPr sz="165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8"/>
          <p:cNvSpPr>
            <a:spLocks noGrp="1"/>
          </p:cNvSpPr>
          <p:nvPr>
            <p:ph type="pic" idx="2"/>
          </p:nvPr>
        </p:nvSpPr>
        <p:spPr>
          <a:xfrm>
            <a:off x="4572000" y="0"/>
            <a:ext cx="4576573" cy="6858000"/>
          </a:xfrm>
          <a:prstGeom prst="rect">
            <a:avLst/>
          </a:prstGeom>
          <a:solidFill>
            <a:srgbClr val="BFBFBF"/>
          </a:solidFill>
          <a:ln>
            <a:noFill/>
          </a:ln>
        </p:spPr>
      </p:sp>
      <p:sp>
        <p:nvSpPr>
          <p:cNvPr id="82" name="Google Shape;82;p28"/>
          <p:cNvSpPr txBox="1">
            <a:spLocks noGrp="1"/>
          </p:cNvSpPr>
          <p:nvPr>
            <p:ph type="body" idx="1"/>
          </p:nvPr>
        </p:nvSpPr>
        <p:spPr>
          <a:xfrm>
            <a:off x="836676" y="3549919"/>
            <a:ext cx="2846070" cy="2194037"/>
          </a:xfrm>
          <a:prstGeom prst="rect">
            <a:avLst/>
          </a:prstGeom>
          <a:noFill/>
          <a:ln>
            <a:noFill/>
          </a:ln>
        </p:spPr>
        <p:txBody>
          <a:bodyPr spcFirstLastPara="1" wrap="square" lIns="91425" tIns="45700" rIns="91425" bIns="45700" anchor="t" anchorCtr="1">
            <a:normAutofit/>
          </a:bodyPr>
          <a:lstStyle>
            <a:lvl1pPr marL="342900" lvl="0" indent="-171450" algn="ctr">
              <a:lnSpc>
                <a:spcPct val="100000"/>
              </a:lnSpc>
              <a:spcBef>
                <a:spcPts val="750"/>
              </a:spcBef>
              <a:spcAft>
                <a:spcPts val="0"/>
              </a:spcAft>
              <a:buSzPts val="1500"/>
              <a:buNone/>
              <a:defRPr sz="1125">
                <a:solidFill>
                  <a:srgbClr val="FFFFFF"/>
                </a:solidFill>
              </a:defRPr>
            </a:lvl1pPr>
            <a:lvl2pPr marL="685800" lvl="1" indent="-171450" algn="l">
              <a:lnSpc>
                <a:spcPct val="100000"/>
              </a:lnSpc>
              <a:spcBef>
                <a:spcPts val="750"/>
              </a:spcBef>
              <a:spcAft>
                <a:spcPts val="0"/>
              </a:spcAft>
              <a:buSzPts val="1400"/>
              <a:buNone/>
              <a:defRPr sz="1050"/>
            </a:lvl2pPr>
            <a:lvl3pPr marL="1028700" lvl="2" indent="-171450" algn="l">
              <a:lnSpc>
                <a:spcPct val="100000"/>
              </a:lnSpc>
              <a:spcBef>
                <a:spcPts val="750"/>
              </a:spcBef>
              <a:spcAft>
                <a:spcPts val="0"/>
              </a:spcAft>
              <a:buSzPts val="1200"/>
              <a:buNone/>
              <a:defRPr sz="900"/>
            </a:lvl3pPr>
            <a:lvl4pPr marL="1371600" lvl="3" indent="-171450" algn="l">
              <a:lnSpc>
                <a:spcPct val="100000"/>
              </a:lnSpc>
              <a:spcBef>
                <a:spcPts val="750"/>
              </a:spcBef>
              <a:spcAft>
                <a:spcPts val="0"/>
              </a:spcAft>
              <a:buSzPts val="1000"/>
              <a:buNone/>
              <a:defRPr sz="750"/>
            </a:lvl4pPr>
            <a:lvl5pPr marL="1714500" lvl="4" indent="-171450" algn="l">
              <a:lnSpc>
                <a:spcPct val="100000"/>
              </a:lnSpc>
              <a:spcBef>
                <a:spcPts val="750"/>
              </a:spcBef>
              <a:spcAft>
                <a:spcPts val="0"/>
              </a:spcAft>
              <a:buSzPts val="1000"/>
              <a:buNone/>
              <a:defRPr sz="750"/>
            </a:lvl5pPr>
            <a:lvl6pPr marL="2057400" lvl="5" indent="-171450" algn="l">
              <a:lnSpc>
                <a:spcPct val="100000"/>
              </a:lnSpc>
              <a:spcBef>
                <a:spcPts val="750"/>
              </a:spcBef>
              <a:spcAft>
                <a:spcPts val="0"/>
              </a:spcAft>
              <a:buSzPts val="1000"/>
              <a:buNone/>
              <a:defRPr sz="750"/>
            </a:lvl6pPr>
            <a:lvl7pPr marL="2400300" lvl="6" indent="-171450" algn="l">
              <a:lnSpc>
                <a:spcPct val="100000"/>
              </a:lnSpc>
              <a:spcBef>
                <a:spcPts val="750"/>
              </a:spcBef>
              <a:spcAft>
                <a:spcPts val="0"/>
              </a:spcAft>
              <a:buSzPts val="1000"/>
              <a:buNone/>
              <a:defRPr sz="750"/>
            </a:lvl7pPr>
            <a:lvl8pPr marL="2743200" lvl="7" indent="-171450" algn="l">
              <a:lnSpc>
                <a:spcPct val="100000"/>
              </a:lnSpc>
              <a:spcBef>
                <a:spcPts val="750"/>
              </a:spcBef>
              <a:spcAft>
                <a:spcPts val="0"/>
              </a:spcAft>
              <a:buSzPts val="1000"/>
              <a:buNone/>
              <a:defRPr sz="750"/>
            </a:lvl8pPr>
            <a:lvl9pPr marL="3086100" lvl="8" indent="-171450" algn="l">
              <a:lnSpc>
                <a:spcPct val="100000"/>
              </a:lnSpc>
              <a:spcBef>
                <a:spcPts val="750"/>
              </a:spcBef>
              <a:spcAft>
                <a:spcPts val="0"/>
              </a:spcAft>
              <a:buSzPts val="1000"/>
              <a:buNone/>
              <a:defRPr sz="750"/>
            </a:lvl9pPr>
          </a:lstStyle>
          <a:p>
            <a:endParaRPr/>
          </a:p>
        </p:txBody>
      </p:sp>
      <p:sp>
        <p:nvSpPr>
          <p:cNvPr id="83" name="Google Shape;83;p28"/>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8"/>
          <p:cNvSpPr txBox="1">
            <a:spLocks noGrp="1"/>
          </p:cNvSpPr>
          <p:nvPr>
            <p:ph type="ftr" idx="11"/>
          </p:nvPr>
        </p:nvSpPr>
        <p:spPr>
          <a:xfrm>
            <a:off x="603504" y="6236208"/>
            <a:ext cx="3843598"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8"/>
          <p:cNvSpPr>
            <a:spLocks noGrp="1"/>
          </p:cNvSpPr>
          <p:nvPr>
            <p:ph type="sldNum" idx="12"/>
          </p:nvPr>
        </p:nvSpPr>
        <p:spPr>
          <a:xfrm>
            <a:off x="8069192" y="6217920"/>
            <a:ext cx="27432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269298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6"/>
        <p:cNvGrpSpPr/>
        <p:nvPr/>
      </p:nvGrpSpPr>
      <p:grpSpPr>
        <a:xfrm>
          <a:off x="0" y="0"/>
          <a:ext cx="0" cy="0"/>
          <a:chOff x="0" y="0"/>
          <a:chExt cx="0" cy="0"/>
        </a:xfrm>
      </p:grpSpPr>
      <p:sp>
        <p:nvSpPr>
          <p:cNvPr id="87" name="Google Shape;87;p29"/>
          <p:cNvSpPr txBox="1">
            <a:spLocks noGrp="1"/>
          </p:cNvSpPr>
          <p:nvPr>
            <p:ph type="title"/>
          </p:nvPr>
        </p:nvSpPr>
        <p:spPr>
          <a:xfrm>
            <a:off x="1673352" y="964692"/>
            <a:ext cx="5797296"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9"/>
          <p:cNvSpPr txBox="1">
            <a:spLocks noGrp="1"/>
          </p:cNvSpPr>
          <p:nvPr>
            <p:ph type="body" idx="1"/>
          </p:nvPr>
        </p:nvSpPr>
        <p:spPr>
          <a:xfrm rot="5400000">
            <a:off x="3021009" y="1290388"/>
            <a:ext cx="3101983" cy="5797296"/>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57175" algn="l">
              <a:lnSpc>
                <a:spcPct val="100000"/>
              </a:lnSpc>
              <a:spcBef>
                <a:spcPts val="750"/>
              </a:spcBef>
              <a:spcAft>
                <a:spcPts val="0"/>
              </a:spcAft>
              <a:buSzPts val="1800"/>
              <a:buChar char="•"/>
              <a:defRPr/>
            </a:lvl5pPr>
            <a:lvl6pPr marL="2057400" lvl="5" indent="-257175" algn="l">
              <a:lnSpc>
                <a:spcPct val="100000"/>
              </a:lnSpc>
              <a:spcBef>
                <a:spcPts val="750"/>
              </a:spcBef>
              <a:spcAft>
                <a:spcPts val="0"/>
              </a:spcAft>
              <a:buSzPts val="1800"/>
              <a:buChar char="•"/>
              <a:defRPr/>
            </a:lvl6pPr>
            <a:lvl7pPr marL="2400300" lvl="6" indent="-257175" algn="l">
              <a:lnSpc>
                <a:spcPct val="100000"/>
              </a:lnSpc>
              <a:spcBef>
                <a:spcPts val="750"/>
              </a:spcBef>
              <a:spcAft>
                <a:spcPts val="0"/>
              </a:spcAft>
              <a:buSzPts val="1800"/>
              <a:buChar char="•"/>
              <a:defRPr/>
            </a:lvl7pPr>
            <a:lvl8pPr marL="2743200" lvl="7" indent="-257175" algn="l">
              <a:lnSpc>
                <a:spcPct val="100000"/>
              </a:lnSpc>
              <a:spcBef>
                <a:spcPts val="750"/>
              </a:spcBef>
              <a:spcAft>
                <a:spcPts val="0"/>
              </a:spcAft>
              <a:buSzPts val="1800"/>
              <a:buChar char="•"/>
              <a:defRPr/>
            </a:lvl8pPr>
            <a:lvl9pPr marL="3086100" lvl="8" indent="-257175" algn="l">
              <a:lnSpc>
                <a:spcPct val="100000"/>
              </a:lnSpc>
              <a:spcBef>
                <a:spcPts val="750"/>
              </a:spcBef>
              <a:spcAft>
                <a:spcPts val="0"/>
              </a:spcAft>
              <a:buSzPts val="1800"/>
              <a:buChar char="•"/>
              <a:defRPr/>
            </a:lvl9pPr>
          </a:lstStyle>
          <a:p>
            <a:endParaRPr/>
          </a:p>
        </p:txBody>
      </p:sp>
      <p:sp>
        <p:nvSpPr>
          <p:cNvPr id="89" name="Google Shape;89;p29"/>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9"/>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9"/>
          <p:cNvSpPr>
            <a:spLocks noGrp="1"/>
          </p:cNvSpPr>
          <p:nvPr>
            <p:ph type="sldNum" idx="12"/>
          </p:nvPr>
        </p:nvSpPr>
        <p:spPr>
          <a:xfrm>
            <a:off x="8069192" y="6217920"/>
            <a:ext cx="27432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374902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2"/>
        <p:cNvGrpSpPr/>
        <p:nvPr/>
      </p:nvGrpSpPr>
      <p:grpSpPr>
        <a:xfrm>
          <a:off x="0" y="0"/>
          <a:ext cx="0" cy="0"/>
          <a:chOff x="0" y="0"/>
          <a:chExt cx="0" cy="0"/>
        </a:xfrm>
      </p:grpSpPr>
      <p:sp>
        <p:nvSpPr>
          <p:cNvPr id="93" name="Google Shape;93;p30"/>
          <p:cNvSpPr txBox="1">
            <a:spLocks noGrp="1"/>
          </p:cNvSpPr>
          <p:nvPr>
            <p:ph type="title"/>
          </p:nvPr>
        </p:nvSpPr>
        <p:spPr>
          <a:xfrm rot="5400000">
            <a:off x="4485072" y="2942022"/>
            <a:ext cx="4983480" cy="973956"/>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0"/>
          <p:cNvSpPr txBox="1">
            <a:spLocks noGrp="1"/>
          </p:cNvSpPr>
          <p:nvPr>
            <p:ph type="body" idx="1"/>
          </p:nvPr>
        </p:nvSpPr>
        <p:spPr>
          <a:xfrm rot="5400000">
            <a:off x="1506046" y="1104568"/>
            <a:ext cx="4983480" cy="4648867"/>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57175" algn="l">
              <a:lnSpc>
                <a:spcPct val="100000"/>
              </a:lnSpc>
              <a:spcBef>
                <a:spcPts val="750"/>
              </a:spcBef>
              <a:spcAft>
                <a:spcPts val="0"/>
              </a:spcAft>
              <a:buSzPts val="1800"/>
              <a:buChar char="•"/>
              <a:defRPr/>
            </a:lvl5pPr>
            <a:lvl6pPr marL="2057400" lvl="5" indent="-257175" algn="l">
              <a:lnSpc>
                <a:spcPct val="100000"/>
              </a:lnSpc>
              <a:spcBef>
                <a:spcPts val="750"/>
              </a:spcBef>
              <a:spcAft>
                <a:spcPts val="0"/>
              </a:spcAft>
              <a:buSzPts val="1800"/>
              <a:buChar char="•"/>
              <a:defRPr/>
            </a:lvl6pPr>
            <a:lvl7pPr marL="2400300" lvl="6" indent="-257175" algn="l">
              <a:lnSpc>
                <a:spcPct val="100000"/>
              </a:lnSpc>
              <a:spcBef>
                <a:spcPts val="750"/>
              </a:spcBef>
              <a:spcAft>
                <a:spcPts val="0"/>
              </a:spcAft>
              <a:buSzPts val="1800"/>
              <a:buChar char="•"/>
              <a:defRPr/>
            </a:lvl7pPr>
            <a:lvl8pPr marL="2743200" lvl="7" indent="-257175" algn="l">
              <a:lnSpc>
                <a:spcPct val="100000"/>
              </a:lnSpc>
              <a:spcBef>
                <a:spcPts val="750"/>
              </a:spcBef>
              <a:spcAft>
                <a:spcPts val="0"/>
              </a:spcAft>
              <a:buSzPts val="1800"/>
              <a:buChar char="•"/>
              <a:defRPr/>
            </a:lvl8pPr>
            <a:lvl9pPr marL="3086100" lvl="8" indent="-257175" algn="l">
              <a:lnSpc>
                <a:spcPct val="100000"/>
              </a:lnSpc>
              <a:spcBef>
                <a:spcPts val="750"/>
              </a:spcBef>
              <a:spcAft>
                <a:spcPts val="0"/>
              </a:spcAft>
              <a:buSzPts val="1800"/>
              <a:buChar char="•"/>
              <a:defRPr/>
            </a:lvl9pPr>
          </a:lstStyle>
          <a:p>
            <a:endParaRPr/>
          </a:p>
        </p:txBody>
      </p:sp>
      <p:sp>
        <p:nvSpPr>
          <p:cNvPr id="95" name="Google Shape;95;p30"/>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0"/>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0"/>
          <p:cNvSpPr>
            <a:spLocks noGrp="1"/>
          </p:cNvSpPr>
          <p:nvPr>
            <p:ph type="sldNum" idx="12"/>
          </p:nvPr>
        </p:nvSpPr>
        <p:spPr>
          <a:xfrm>
            <a:off x="8069192" y="6217920"/>
            <a:ext cx="27432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46031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5132319"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3536079" y="677918"/>
            <a:ext cx="5142219" cy="3590596"/>
          </a:xfrm>
        </p:spPr>
        <p:txBody>
          <a:bodyPr anchor="ctr"/>
          <a:lstStyle>
            <a:lvl1pPr algn="l">
              <a:defRPr sz="4500" cap="all" baseline="0">
                <a:solidFill>
                  <a:schemeClr val="tx2"/>
                </a:solidFill>
              </a:defRPr>
            </a:lvl1pPr>
          </a:lstStyle>
          <a:p>
            <a:r>
              <a:rPr lang="en-US"/>
              <a:t>Click to add title</a:t>
            </a:r>
          </a:p>
        </p:txBody>
      </p:sp>
    </p:spTree>
    <p:extLst>
      <p:ext uri="{BB962C8B-B14F-4D97-AF65-F5344CB8AC3E}">
        <p14:creationId xmlns:p14="http://schemas.microsoft.com/office/powerpoint/2010/main" val="3746154257"/>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700462" y="429462"/>
            <a:ext cx="4757738" cy="2668463"/>
          </a:xfrm>
        </p:spPr>
        <p:txBody>
          <a:bodyPr anchor="b" anchorCtr="0"/>
          <a:lstStyle>
            <a:lvl1pPr>
              <a:defRPr cap="all" baseline="0">
                <a:solidFill>
                  <a:schemeClr val="accent1"/>
                </a:solidFill>
              </a:defRPr>
            </a:lvl1pPr>
          </a:lstStyle>
          <a:p>
            <a:r>
              <a:rPr lang="en-US"/>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3704034" y="3299954"/>
            <a:ext cx="4754166" cy="2668463"/>
          </a:xfrm>
        </p:spPr>
        <p:txBody>
          <a:bodyPr>
            <a:normAutofit/>
          </a:bodyPr>
          <a:lstStyle>
            <a:lvl1pPr marL="0" indent="0">
              <a:lnSpc>
                <a:spcPct val="150000"/>
              </a:lnSpc>
              <a:spcBef>
                <a:spcPts val="0"/>
              </a:spcBef>
              <a:spcAft>
                <a:spcPts val="0"/>
              </a:spcAft>
              <a:buFont typeface="Arial" panose="020B0604020202020204" pitchFamily="34" charset="0"/>
              <a:buNone/>
              <a:defRPr sz="1800"/>
            </a:lvl1pPr>
            <a:lvl2pPr marL="342900">
              <a:lnSpc>
                <a:spcPts val="1500"/>
              </a:lnSpc>
              <a:defRPr sz="1350"/>
            </a:lvl2pPr>
            <a:lvl3pPr marL="685800">
              <a:lnSpc>
                <a:spcPts val="1500"/>
              </a:lnSpc>
              <a:defRPr sz="1350"/>
            </a:lvl3pPr>
            <a:lvl4pPr marL="1028700">
              <a:lnSpc>
                <a:spcPts val="1500"/>
              </a:lnSpc>
              <a:defRPr sz="1350"/>
            </a:lvl4pPr>
            <a:lvl5pPr marL="1371600">
              <a:lnSpc>
                <a:spcPts val="1500"/>
              </a:lnSpc>
              <a:defRPr sz="135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7400" y="-7753"/>
            <a:ext cx="3140652"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5479624" y="6355081"/>
            <a:ext cx="1714500" cy="365125"/>
          </a:xfrm>
        </p:spPr>
        <p:txBody>
          <a:bodyPr/>
          <a:lstStyle>
            <a:lvl1pPr>
              <a:defRPr>
                <a:solidFill>
                  <a:schemeClr val="tx1"/>
                </a:solidFill>
              </a:defRPr>
            </a:lvl1pPr>
          </a:lstStyle>
          <a:p>
            <a:r>
              <a:rPr lang="en-US"/>
              <a:t>Presentation title</a:t>
            </a:r>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8225518" y="6356351"/>
            <a:ext cx="342900" cy="365125"/>
          </a:xfrm>
        </p:spPr>
        <p:txBody>
          <a:bodyPr/>
          <a:lstStyle>
            <a:lvl1pPr>
              <a:defRPr>
                <a:solidFill>
                  <a:schemeClr val="tx1"/>
                </a:solidFill>
              </a:defRPr>
            </a:lvl1pPr>
          </a:lstStyle>
          <a:p>
            <a:fld id="{B5CEABB6-07DC-46E8-9B57-56EC44A396E5}" type="slidenum">
              <a:rPr lang="en-US" smtClean="0"/>
              <a:pPr/>
              <a:t>‹#›</a:t>
            </a:fld>
            <a:endParaRPr lang="en-US"/>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3625271" y="6353176"/>
            <a:ext cx="822960" cy="365125"/>
          </a:xfrm>
        </p:spPr>
        <p:txBody>
          <a:bodyPr/>
          <a:lstStyle>
            <a:lvl1pPr>
              <a:defRPr>
                <a:solidFill>
                  <a:schemeClr val="tx1"/>
                </a:solidFill>
              </a:defRPr>
            </a:lvl1pPr>
          </a:lstStyle>
          <a:p>
            <a:r>
              <a:rPr lang="en-US"/>
              <a:t>12/11/2023</a:t>
            </a:r>
          </a:p>
        </p:txBody>
      </p:sp>
    </p:spTree>
    <p:extLst>
      <p:ext uri="{BB962C8B-B14F-4D97-AF65-F5344CB8AC3E}">
        <p14:creationId xmlns:p14="http://schemas.microsoft.com/office/powerpoint/2010/main" val="1549793870"/>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mages with Captio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80" y="5244887"/>
            <a:ext cx="3689643" cy="693798"/>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5" name="Text Placeholder 4"/>
          <p:cNvSpPr>
            <a:spLocks noGrp="1"/>
          </p:cNvSpPr>
          <p:nvPr>
            <p:ph type="body" sz="quarter" idx="3" hasCustomPrompt="1"/>
          </p:nvPr>
        </p:nvSpPr>
        <p:spPr>
          <a:xfrm>
            <a:off x="4722507" y="5244887"/>
            <a:ext cx="3707814" cy="693798"/>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5" name="Picture Placeholder 14"/>
          <p:cNvSpPr>
            <a:spLocks noGrp="1"/>
          </p:cNvSpPr>
          <p:nvPr>
            <p:ph type="pic" sz="quarter" idx="13"/>
          </p:nvPr>
        </p:nvSpPr>
        <p:spPr>
          <a:xfrm>
            <a:off x="721895" y="1148159"/>
            <a:ext cx="3690780" cy="3960107"/>
          </a:xfrm>
          <a:solidFill>
            <a:srgbClr val="D8872A">
              <a:alpha val="29804"/>
            </a:srgbClr>
          </a:solidFill>
        </p:spPr>
        <p:txBody>
          <a:bodyPr anchor="ctr">
            <a:normAutofit/>
          </a:bodyPr>
          <a:lstStyle>
            <a:lvl1pPr marL="0" indent="0">
              <a:buNone/>
              <a:defRPr sz="1875">
                <a:sym typeface="Wingdings"/>
              </a:defRPr>
            </a:lvl1pPr>
          </a:lstStyle>
          <a:p>
            <a:endParaRPr lang="en-US" dirty="0"/>
          </a:p>
        </p:txBody>
      </p:sp>
      <p:sp>
        <p:nvSpPr>
          <p:cNvPr id="16" name="Picture Placeholder 14"/>
          <p:cNvSpPr>
            <a:spLocks noGrp="1"/>
          </p:cNvSpPr>
          <p:nvPr>
            <p:ph type="pic" sz="quarter" idx="14"/>
          </p:nvPr>
        </p:nvSpPr>
        <p:spPr>
          <a:xfrm>
            <a:off x="4731326" y="1148159"/>
            <a:ext cx="3690780" cy="3960107"/>
          </a:xfrm>
          <a:solidFill>
            <a:srgbClr val="D8872A">
              <a:alpha val="29804"/>
            </a:srgbClr>
          </a:solidFill>
        </p:spPr>
        <p:txBody>
          <a:bodyPr anchor="ctr">
            <a:normAutofit/>
          </a:bodyPr>
          <a:lstStyle>
            <a:lvl1pPr marL="0" indent="0">
              <a:buNone/>
              <a:defRPr sz="1875">
                <a:sym typeface="Wingdings"/>
              </a:defRPr>
            </a:lvl1pPr>
          </a:lstStyle>
          <a:p>
            <a:endParaRPr lang="en-US" dirty="0"/>
          </a:p>
        </p:txBody>
      </p:sp>
      <p:sp>
        <p:nvSpPr>
          <p:cNvPr id="17" name="Title 16"/>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9" name="Date Placeholder 18"/>
          <p:cNvSpPr>
            <a:spLocks noGrp="1"/>
          </p:cNvSpPr>
          <p:nvPr>
            <p:ph type="dt" sz="half" idx="15"/>
          </p:nvPr>
        </p:nvSpPr>
        <p:spPr/>
        <p:txBody>
          <a:bodyPr/>
          <a:lstStyle/>
          <a:p>
            <a:r>
              <a:rPr lang="en-US"/>
              <a:t>4/2/2025</a:t>
            </a:r>
            <a:endParaRPr lang="en-US" dirty="0"/>
          </a:p>
        </p:txBody>
      </p:sp>
      <p:sp>
        <p:nvSpPr>
          <p:cNvPr id="20" name="Footer Placeholder 19"/>
          <p:cNvSpPr>
            <a:spLocks noGrp="1"/>
          </p:cNvSpPr>
          <p:nvPr>
            <p:ph type="ftr" sz="quarter" idx="16"/>
          </p:nvPr>
        </p:nvSpPr>
        <p:spPr/>
        <p:txBody>
          <a:bodyPr/>
          <a:lstStyle/>
          <a:p>
            <a:r>
              <a:rPr lang="en-US"/>
              <a:t>Community Action Advisory Board</a:t>
            </a:r>
            <a:endParaRPr lang="en-US" dirty="0"/>
          </a:p>
        </p:txBody>
      </p:sp>
      <p:sp>
        <p:nvSpPr>
          <p:cNvPr id="21" name="Slide Number Placeholder 20"/>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5295809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3625271" y="660358"/>
            <a:ext cx="4946076" cy="5537284"/>
          </a:xfrm>
        </p:spPr>
        <p:txBody>
          <a:bodyPr anchor="ctr">
            <a:normAutofit/>
          </a:bodyPr>
          <a:lstStyle>
            <a:lvl1pPr algn="l">
              <a:defRPr sz="3600" cap="all" baseline="0">
                <a:solidFill>
                  <a:schemeClr val="tx2"/>
                </a:solidFill>
              </a:defRPr>
            </a:lvl1pPr>
          </a:lstStyle>
          <a:p>
            <a:r>
              <a:rPr lang="en-US"/>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3057089"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1500">
                <a:solidFill>
                  <a:schemeClr val="bg1"/>
                </a:solidFill>
              </a:defRPr>
            </a:lvl1pPr>
          </a:lstStyle>
          <a:p>
            <a:r>
              <a:rPr lang="en-US"/>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1" y="1"/>
            <a:ext cx="305207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556645656"/>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3625271" y="544286"/>
            <a:ext cx="4946076" cy="3445329"/>
          </a:xfrm>
        </p:spPr>
        <p:txBody>
          <a:bodyPr anchor="b">
            <a:normAutofit/>
          </a:bodyPr>
          <a:lstStyle>
            <a:lvl1pPr algn="l">
              <a:defRPr sz="36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3622342" y="4130046"/>
            <a:ext cx="4946076" cy="1951523"/>
          </a:xfrm>
        </p:spPr>
        <p:txBody>
          <a:bodyPr>
            <a:normAutofit/>
          </a:bodyPr>
          <a:lstStyle>
            <a:lvl1pPr marL="0" indent="0" algn="l">
              <a:lnSpc>
                <a:spcPct val="150000"/>
              </a:lnSpc>
              <a:spcBef>
                <a:spcPts val="0"/>
              </a:spcBef>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1" y="2029168"/>
            <a:ext cx="305207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3057089"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1500">
                <a:solidFill>
                  <a:schemeClr val="bg1"/>
                </a:solidFill>
              </a:defRPr>
            </a:lvl1pPr>
          </a:lstStyle>
          <a:p>
            <a:r>
              <a:rPr lang="en-US"/>
              <a:t>Click icon to insert picture</a:t>
            </a:r>
          </a:p>
        </p:txBody>
      </p:sp>
    </p:spTree>
    <p:extLst>
      <p:ext uri="{BB962C8B-B14F-4D97-AF65-F5344CB8AC3E}">
        <p14:creationId xmlns:p14="http://schemas.microsoft.com/office/powerpoint/2010/main" val="1115841866"/>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571501" y="896112"/>
            <a:ext cx="4941863" cy="1988706"/>
          </a:xfrm>
        </p:spPr>
        <p:txBody>
          <a:bodyPr anchor="t" anchorCtr="0"/>
          <a:lstStyle>
            <a:lvl1pPr>
              <a:defRPr cap="all" baseline="0">
                <a:solidFill>
                  <a:schemeClr val="tx2"/>
                </a:solidFill>
              </a:defRPr>
            </a:lvl1pPr>
          </a:lstStyle>
          <a:p>
            <a:r>
              <a:rPr lang="en-US"/>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6095608" y="-9144"/>
            <a:ext cx="3051821"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570971" y="6355081"/>
            <a:ext cx="822960" cy="365125"/>
          </a:xfrm>
        </p:spPr>
        <p:txBody>
          <a:bodyPr/>
          <a:lstStyle>
            <a:lvl1pPr>
              <a:defRPr>
                <a:solidFill>
                  <a:schemeClr val="bg1"/>
                </a:solidFill>
              </a:defRPr>
            </a:lvl1pPr>
          </a:lstStyle>
          <a:p>
            <a:r>
              <a:rPr lang="en-US"/>
              <a:t>12/11/2023</a:t>
            </a:r>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4124915" y="6355081"/>
            <a:ext cx="1714500" cy="365125"/>
          </a:xfrm>
        </p:spPr>
        <p:txBody>
          <a:bodyPr/>
          <a:lstStyle>
            <a:lvl1pPr>
              <a:defRPr>
                <a:solidFill>
                  <a:schemeClr val="bg1"/>
                </a:solidFill>
              </a:defRPr>
            </a:lvl1pPr>
          </a:lstStyle>
          <a:p>
            <a:r>
              <a:rPr lang="en-US"/>
              <a:t>Presentation title</a:t>
            </a:r>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8455568" y="6355081"/>
            <a:ext cx="342900" cy="365125"/>
          </a:xfrm>
        </p:spPr>
        <p:txBody>
          <a:bodyPr/>
          <a:lstStyle>
            <a:lvl1pPr>
              <a:defRPr>
                <a:solidFill>
                  <a:schemeClr val="bg1"/>
                </a:solidFill>
              </a:defRPr>
            </a:lvl1pPr>
          </a:lstStyle>
          <a:p>
            <a:fld id="{B5CEABB6-07DC-46E8-9B57-56EC44A396E5}" type="slidenum">
              <a:rPr lang="en-US" smtClean="0"/>
              <a:pPr/>
              <a:t>‹#›</a:t>
            </a:fld>
            <a:endParaRPr lang="en-US"/>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571501" y="3058886"/>
            <a:ext cx="4948029" cy="3296194"/>
          </a:xfrm>
        </p:spPr>
        <p:txBody>
          <a:bodyPr>
            <a:normAutofit/>
          </a:bodyPr>
          <a:lstStyle>
            <a:lvl1pPr marL="0" indent="0">
              <a:lnSpc>
                <a:spcPts val="1500"/>
              </a:lnSpc>
              <a:buFont typeface="Arial" panose="020B0604020202020204" pitchFamily="34" charset="0"/>
              <a:buNone/>
              <a:defRPr sz="1350">
                <a:solidFill>
                  <a:schemeClr val="bg1"/>
                </a:solidFill>
              </a:defRPr>
            </a:lvl1pPr>
            <a:lvl2pPr marL="342900">
              <a:lnSpc>
                <a:spcPts val="1500"/>
              </a:lnSpc>
              <a:defRPr sz="1350">
                <a:solidFill>
                  <a:schemeClr val="bg1"/>
                </a:solidFill>
              </a:defRPr>
            </a:lvl2pPr>
            <a:lvl3pPr marL="685800">
              <a:lnSpc>
                <a:spcPts val="1500"/>
              </a:lnSpc>
              <a:defRPr sz="1350">
                <a:solidFill>
                  <a:schemeClr val="bg1"/>
                </a:solidFill>
              </a:defRPr>
            </a:lvl3pPr>
            <a:lvl4pPr marL="1028700">
              <a:lnSpc>
                <a:spcPts val="1500"/>
              </a:lnSpc>
              <a:defRPr sz="1350">
                <a:solidFill>
                  <a:schemeClr val="bg1"/>
                </a:solidFill>
              </a:defRPr>
            </a:lvl4pPr>
            <a:lvl5pPr marL="1371600">
              <a:lnSpc>
                <a:spcPts val="1500"/>
              </a:lnSpc>
              <a:defRPr sz="135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472255"/>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guide id="4" pos="576">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2284" y="-4303"/>
            <a:ext cx="5439443"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3731078" y="576943"/>
            <a:ext cx="4837340" cy="2785508"/>
          </a:xfrm>
        </p:spPr>
        <p:txBody>
          <a:bodyPr anchor="b">
            <a:normAutofit/>
          </a:bodyPr>
          <a:lstStyle>
            <a:lvl1pPr algn="l">
              <a:defRPr sz="36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3731079" y="3373686"/>
            <a:ext cx="4837339" cy="1029586"/>
          </a:xfrm>
        </p:spPr>
        <p:txBody>
          <a:bodyPr>
            <a:normAutofit/>
          </a:bodyPr>
          <a:lstStyle>
            <a:lvl1pPr marL="0" indent="0" algn="l">
              <a:lnSpc>
                <a:spcPct val="150000"/>
              </a:lnSpc>
              <a:spcBef>
                <a:spcPts val="0"/>
              </a:spcBef>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5639866" y="6353176"/>
            <a:ext cx="822960" cy="365125"/>
          </a:xfrm>
        </p:spPr>
        <p:txBody>
          <a:bodyPr/>
          <a:lstStyle>
            <a:lvl1pPr>
              <a:defRPr>
                <a:solidFill>
                  <a:schemeClr val="bg1"/>
                </a:solidFill>
              </a:defRPr>
            </a:lvl1pPr>
          </a:lstStyle>
          <a:p>
            <a:r>
              <a:rPr lang="en-US"/>
              <a:t>12/11/2023</a:t>
            </a:r>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6545399" y="6350001"/>
            <a:ext cx="1714500" cy="365125"/>
          </a:xfrm>
        </p:spPr>
        <p:txBody>
          <a:bodyPr/>
          <a:lstStyle>
            <a:lvl1pPr>
              <a:defRPr>
                <a:solidFill>
                  <a:schemeClr val="bg1"/>
                </a:solidFill>
              </a:defRPr>
            </a:lvl1pPr>
          </a:lstStyle>
          <a:p>
            <a:r>
              <a:rPr lang="en-US"/>
              <a:t>Presentation title</a:t>
            </a:r>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8342471" y="6352848"/>
            <a:ext cx="3429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800904624"/>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56">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578802" y="896112"/>
            <a:ext cx="7041966" cy="1362456"/>
          </a:xfrm>
        </p:spPr>
        <p:txBody>
          <a:bodyPr anchor="t" anchorCtr="0"/>
          <a:lstStyle>
            <a:lvl1pPr>
              <a:defRPr cap="all" baseline="0">
                <a:solidFill>
                  <a:schemeClr val="accent1"/>
                </a:solidFill>
              </a:defRPr>
            </a:lvl1pPr>
          </a:lstStyle>
          <a:p>
            <a:r>
              <a:rPr lang="en-US"/>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8429624" y="0"/>
            <a:ext cx="761988"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578801" y="6353176"/>
            <a:ext cx="822960" cy="365125"/>
          </a:xfrm>
        </p:spPr>
        <p:txBody>
          <a:bodyPr/>
          <a:lstStyle>
            <a:lvl1pPr>
              <a:defRPr>
                <a:solidFill>
                  <a:schemeClr val="tx1">
                    <a:lumMod val="75000"/>
                    <a:lumOff val="25000"/>
                  </a:schemeClr>
                </a:solidFill>
              </a:defRPr>
            </a:lvl1pPr>
          </a:lstStyle>
          <a:p>
            <a:r>
              <a:rPr lang="en-US"/>
              <a:t>12/11/2023</a:t>
            </a:r>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4068365" y="6350001"/>
            <a:ext cx="1714500" cy="365125"/>
          </a:xfrm>
        </p:spPr>
        <p:txBody>
          <a:bodyPr/>
          <a:lstStyle>
            <a:lvl1pPr>
              <a:defRPr>
                <a:solidFill>
                  <a:schemeClr val="tx1">
                    <a:lumMod val="75000"/>
                    <a:lumOff val="25000"/>
                  </a:schemeClr>
                </a:solidFill>
              </a:defRPr>
            </a:lvl1pPr>
          </a:lstStyle>
          <a:p>
            <a:r>
              <a:rPr lang="en-US"/>
              <a:t>Presentation title</a:t>
            </a:r>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8342471" y="6356351"/>
            <a:ext cx="342900" cy="365125"/>
          </a:xfrm>
        </p:spPr>
        <p:txBody>
          <a:bodyPr/>
          <a:lstStyle>
            <a:lvl1pPr>
              <a:defRPr>
                <a:solidFill>
                  <a:schemeClr val="bg1"/>
                </a:solidFill>
              </a:defRPr>
            </a:lvl1pPr>
          </a:lstStyle>
          <a:p>
            <a:fld id="{B5CEABB6-07DC-46E8-9B57-56EC44A396E5}" type="slidenum">
              <a:rPr lang="en-US" smtClean="0"/>
              <a:pPr/>
              <a:t>‹#›</a:t>
            </a:fld>
            <a:endParaRPr lang="en-US"/>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578801" y="2590800"/>
            <a:ext cx="3386276" cy="3505200"/>
          </a:xfrm>
        </p:spPr>
        <p:txBody>
          <a:bodyPr>
            <a:normAutofit/>
          </a:bodyPr>
          <a:lstStyle>
            <a:lvl1pPr marL="0" indent="0">
              <a:lnSpc>
                <a:spcPts val="1500"/>
              </a:lnSpc>
              <a:buFont typeface="Arial" panose="020B0604020202020204" pitchFamily="34" charset="0"/>
              <a:buNone/>
              <a:defRPr sz="1350"/>
            </a:lvl1pPr>
            <a:lvl2pPr marL="342900">
              <a:lnSpc>
                <a:spcPts val="1500"/>
              </a:lnSpc>
              <a:defRPr sz="1350"/>
            </a:lvl2pPr>
            <a:lvl3pPr marL="685800">
              <a:lnSpc>
                <a:spcPts val="1500"/>
              </a:lnSpc>
              <a:defRPr sz="1350"/>
            </a:lvl3pPr>
            <a:lvl4pPr marL="1028700">
              <a:lnSpc>
                <a:spcPts val="1500"/>
              </a:lnSpc>
              <a:defRPr sz="1350"/>
            </a:lvl4pPr>
            <a:lvl5pPr marL="1371600">
              <a:lnSpc>
                <a:spcPts val="1500"/>
              </a:lnSpc>
              <a:defRPr sz="135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4234492" y="2590800"/>
            <a:ext cx="3386276" cy="3505200"/>
          </a:xfrm>
        </p:spPr>
        <p:txBody>
          <a:bodyPr>
            <a:normAutofit/>
          </a:bodyPr>
          <a:lstStyle>
            <a:lvl1pPr marL="0" indent="0">
              <a:lnSpc>
                <a:spcPts val="1500"/>
              </a:lnSpc>
              <a:buFont typeface="Arial" panose="020B0604020202020204" pitchFamily="34" charset="0"/>
              <a:buNone/>
              <a:defRPr sz="1350"/>
            </a:lvl1pPr>
            <a:lvl2pPr marL="342900">
              <a:lnSpc>
                <a:spcPts val="1500"/>
              </a:lnSpc>
              <a:defRPr sz="1350"/>
            </a:lvl2pPr>
            <a:lvl3pPr marL="685800">
              <a:lnSpc>
                <a:spcPts val="1500"/>
              </a:lnSpc>
              <a:defRPr sz="1350"/>
            </a:lvl3pPr>
            <a:lvl4pPr marL="1028700">
              <a:lnSpc>
                <a:spcPts val="1500"/>
              </a:lnSpc>
              <a:defRPr sz="1350"/>
            </a:lvl4pPr>
            <a:lvl5pPr marL="1371600">
              <a:lnSpc>
                <a:spcPts val="1500"/>
              </a:lnSpc>
              <a:defRPr sz="135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0040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8581" y="-729613"/>
            <a:ext cx="2029968" cy="1522476"/>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2563" y="711974"/>
            <a:ext cx="2029968" cy="1522476"/>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305919" y="1900474"/>
            <a:ext cx="1522476"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310082" y="1923515"/>
            <a:ext cx="1522476"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19710" y="3609615"/>
            <a:ext cx="2029968" cy="1522476"/>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394855" y="3357927"/>
            <a:ext cx="1522476"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5559" y="5806395"/>
            <a:ext cx="2153108"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345245" y="5801763"/>
            <a:ext cx="806606"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776660" y="6829132"/>
            <a:ext cx="689235"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2640330" y="896111"/>
            <a:ext cx="5917326" cy="2039341"/>
          </a:xfrm>
        </p:spPr>
        <p:txBody>
          <a:bodyPr anchor="t" anchorCtr="0"/>
          <a:lstStyle>
            <a:lvl1pPr>
              <a:defRPr cap="all" baseline="0">
                <a:solidFill>
                  <a:schemeClr val="accent1"/>
                </a:solidFill>
              </a:defRPr>
            </a:lvl1pPr>
          </a:lstStyle>
          <a:p>
            <a:r>
              <a:rPr lang="en-US"/>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2640330" y="3259057"/>
            <a:ext cx="2245995" cy="3006531"/>
          </a:xfrm>
        </p:spPr>
        <p:txBody>
          <a:bodyPr>
            <a:normAutofit/>
          </a:bodyPr>
          <a:lstStyle>
            <a:lvl1pPr marL="214313" indent="-214313">
              <a:lnSpc>
                <a:spcPts val="1500"/>
              </a:lnSpc>
              <a:buFont typeface="Arial" panose="020B0604020202020204" pitchFamily="34" charset="0"/>
              <a:buChar char="•"/>
              <a:defRPr sz="1350"/>
            </a:lvl1pPr>
            <a:lvl2pPr>
              <a:lnSpc>
                <a:spcPts val="1500"/>
              </a:lnSpc>
              <a:defRPr sz="1350"/>
            </a:lvl2pPr>
            <a:lvl3pPr>
              <a:lnSpc>
                <a:spcPts val="1500"/>
              </a:lnSpc>
              <a:defRPr sz="1350"/>
            </a:lvl3pPr>
            <a:lvl4pPr>
              <a:lnSpc>
                <a:spcPts val="1500"/>
              </a:lnSpc>
              <a:defRPr sz="1350"/>
            </a:lvl4pPr>
            <a:lvl5pPr>
              <a:lnSpc>
                <a:spcPts val="1500"/>
              </a:lnSpc>
              <a:defRPr sz="1350"/>
            </a:lvl5pPr>
          </a:lstStyle>
          <a:p>
            <a:pPr lvl="0"/>
            <a:r>
              <a:rPr lang="en-US"/>
              <a:t>Click to add content</a:t>
            </a:r>
          </a:p>
          <a:p>
            <a:pPr lvl="1"/>
            <a:r>
              <a:rPr lang="en-US"/>
              <a:t>Second level</a:t>
            </a:r>
          </a:p>
          <a:p>
            <a:pPr lvl="2"/>
            <a:r>
              <a:rPr lang="en-US"/>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5119824" y="3253741"/>
            <a:ext cx="3435066" cy="3006531"/>
          </a:xfrm>
        </p:spPr>
        <p:txBody>
          <a:bodyPr>
            <a:normAutofit/>
          </a:bodyPr>
          <a:lstStyle>
            <a:lvl1pPr marL="0" indent="0">
              <a:lnSpc>
                <a:spcPts val="1500"/>
              </a:lnSpc>
              <a:buNone/>
              <a:defRPr sz="1350"/>
            </a:lvl1pPr>
            <a:lvl2pPr marL="342900">
              <a:lnSpc>
                <a:spcPts val="1500"/>
              </a:lnSpc>
              <a:defRPr sz="1350"/>
            </a:lvl2pPr>
            <a:lvl3pPr marL="685800">
              <a:lnSpc>
                <a:spcPts val="1500"/>
              </a:lnSpc>
              <a:defRPr sz="1350"/>
            </a:lvl3pPr>
            <a:lvl4pPr marL="1028700">
              <a:lnSpc>
                <a:spcPts val="1500"/>
              </a:lnSpc>
              <a:defRPr sz="1350"/>
            </a:lvl4pPr>
            <a:lvl5pPr marL="1371600">
              <a:lnSpc>
                <a:spcPts val="1500"/>
              </a:lnSpc>
              <a:defRPr sz="135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2642792" y="6353176"/>
            <a:ext cx="822960" cy="365125"/>
          </a:xfrm>
        </p:spPr>
        <p:txBody>
          <a:bodyPr/>
          <a:lstStyle>
            <a:lvl1pPr>
              <a:defRPr>
                <a:solidFill>
                  <a:schemeClr val="tx1">
                    <a:lumMod val="75000"/>
                    <a:lumOff val="25000"/>
                  </a:schemeClr>
                </a:solidFill>
              </a:defRPr>
            </a:lvl1pPr>
          </a:lstStyle>
          <a:p>
            <a:r>
              <a:rPr lang="en-US"/>
              <a:t>12/11/2023</a:t>
            </a:r>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4981621" y="6350001"/>
            <a:ext cx="1714500" cy="365125"/>
          </a:xfrm>
        </p:spPr>
        <p:txBody>
          <a:bodyPr/>
          <a:lstStyle>
            <a:lvl1pPr>
              <a:defRPr>
                <a:solidFill>
                  <a:schemeClr val="tx1">
                    <a:lumMod val="75000"/>
                    <a:lumOff val="25000"/>
                  </a:schemeClr>
                </a:solidFill>
              </a:defRPr>
            </a:lvl1pPr>
          </a:lstStyle>
          <a:p>
            <a:r>
              <a:rPr lang="en-US"/>
              <a:t>Presentation title</a:t>
            </a:r>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8211990" y="6356351"/>
            <a:ext cx="3429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971501173"/>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2855908" y="898525"/>
            <a:ext cx="5705171" cy="2029967"/>
          </a:xfrm>
        </p:spPr>
        <p:txBody>
          <a:bodyPr anchor="t" anchorCtr="0"/>
          <a:lstStyle>
            <a:lvl1pPr>
              <a:defRPr cap="all" baseline="0">
                <a:solidFill>
                  <a:schemeClr val="tx2"/>
                </a:solidFill>
              </a:defRPr>
            </a:lvl1pPr>
          </a:lstStyle>
          <a:p>
            <a:r>
              <a:rPr lang="en-US"/>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758503" y="9212"/>
            <a:ext cx="1522475"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1500">
                <a:solidFill>
                  <a:schemeClr val="bg1"/>
                </a:solidFill>
              </a:defRPr>
            </a:lvl1pPr>
          </a:lstStyle>
          <a:p>
            <a:r>
              <a:rPr lang="en-US"/>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758504" y="4863267"/>
            <a:ext cx="1522476"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58504" y="5865204"/>
            <a:ext cx="1514474"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2852964" y="3259138"/>
            <a:ext cx="5711456" cy="2978150"/>
          </a:xfrm>
        </p:spPr>
        <p:txBody>
          <a:bodyPr>
            <a:normAutofit/>
          </a:bodyPr>
          <a:lstStyle>
            <a:lvl1pPr marL="214313" indent="-214313">
              <a:lnSpc>
                <a:spcPts val="1500"/>
              </a:lnSpc>
              <a:buFont typeface="Arial" panose="020B0604020202020204" pitchFamily="34" charset="0"/>
              <a:buChar char="•"/>
              <a:defRPr sz="1350">
                <a:solidFill>
                  <a:schemeClr val="tx2"/>
                </a:solidFill>
              </a:defRPr>
            </a:lvl1pPr>
            <a:lvl2pPr marL="514350">
              <a:lnSpc>
                <a:spcPts val="1500"/>
              </a:lnSpc>
              <a:defRPr sz="1350">
                <a:solidFill>
                  <a:schemeClr val="tx2"/>
                </a:solidFill>
              </a:defRPr>
            </a:lvl2pPr>
            <a:lvl3pPr marL="857250">
              <a:lnSpc>
                <a:spcPts val="1500"/>
              </a:lnSpc>
              <a:defRPr sz="1350">
                <a:solidFill>
                  <a:schemeClr val="tx2"/>
                </a:solidFill>
              </a:defRPr>
            </a:lvl3pPr>
            <a:lvl4pPr marL="1200150">
              <a:lnSpc>
                <a:spcPts val="1500"/>
              </a:lnSpc>
              <a:defRPr sz="1350">
                <a:solidFill>
                  <a:schemeClr val="tx2"/>
                </a:solidFill>
              </a:defRPr>
            </a:lvl4pPr>
            <a:lvl5pPr marL="1543050">
              <a:lnSpc>
                <a:spcPts val="1500"/>
              </a:lnSpc>
              <a:defRPr sz="1350">
                <a:solidFill>
                  <a:schemeClr val="tx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2852965" y="6353176"/>
            <a:ext cx="822960" cy="365125"/>
          </a:xfrm>
        </p:spPr>
        <p:txBody>
          <a:bodyPr/>
          <a:lstStyle>
            <a:lvl1pPr>
              <a:defRPr>
                <a:solidFill>
                  <a:schemeClr val="bg1"/>
                </a:solidFill>
              </a:defRPr>
            </a:lvl1pPr>
          </a:lstStyle>
          <a:p>
            <a:r>
              <a:rPr lang="en-US"/>
              <a:t>12/11/2023</a:t>
            </a:r>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5091473" y="6350001"/>
            <a:ext cx="1714500" cy="365125"/>
          </a:xfrm>
        </p:spPr>
        <p:txBody>
          <a:bodyPr/>
          <a:lstStyle>
            <a:lvl1pPr>
              <a:defRPr>
                <a:solidFill>
                  <a:schemeClr val="bg1"/>
                </a:solidFill>
              </a:defRPr>
            </a:lvl1pPr>
          </a:lstStyle>
          <a:p>
            <a:r>
              <a:rPr lang="en-US"/>
              <a:t>Presentation title</a:t>
            </a:r>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8221520" y="6356351"/>
            <a:ext cx="342900" cy="365125"/>
          </a:xfrm>
        </p:spPr>
        <p:txBody>
          <a:bodyPr/>
          <a:lstStyle>
            <a:lvl1pPr>
              <a:defRPr>
                <a:solidFill>
                  <a:schemeClr val="bg1"/>
                </a:solidFill>
              </a:defRPr>
            </a:lvl1pPr>
          </a:lstStyle>
          <a:p>
            <a:fld id="{B5CEABB6-07DC-46E8-9B57-56EC44A396E5}" type="slidenum">
              <a:rPr lang="en-US" smtClean="0"/>
              <a:pPr/>
              <a:t>‹#›</a:t>
            </a:fld>
            <a:endParaRPr lang="en-US"/>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750" y="0"/>
            <a:ext cx="761988"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758504" y="2834159"/>
            <a:ext cx="1522476"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25190251"/>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571500" y="896113"/>
            <a:ext cx="8001000" cy="1325563"/>
          </a:xfrm>
        </p:spPr>
        <p:txBody>
          <a:bodyPr anchor="t" anchorCtr="0"/>
          <a:lstStyle>
            <a:lvl1pPr>
              <a:defRPr cap="all" baseline="0">
                <a:solidFill>
                  <a:schemeClr val="accent1"/>
                </a:solidFill>
              </a:defRPr>
            </a:lvl1pPr>
          </a:lstStyle>
          <a:p>
            <a:r>
              <a:rPr lang="en-US"/>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8382762" y="0"/>
            <a:ext cx="761238"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571500" y="2417198"/>
            <a:ext cx="3208735" cy="3737541"/>
          </a:xfrm>
        </p:spPr>
        <p:txBody>
          <a:bodyPr vert="horz" lIns="91440" tIns="45720" rIns="91440" bIns="45720" rtlCol="0">
            <a:normAutofit/>
          </a:bodyPr>
          <a:lstStyle>
            <a:lvl1pPr>
              <a:spcBef>
                <a:spcPts val="0"/>
              </a:spcBef>
              <a:spcAft>
                <a:spcPts val="900"/>
              </a:spcAft>
              <a:defRPr lang="en-US" sz="1350" smtClean="0"/>
            </a:lvl1pPr>
            <a:lvl2pPr>
              <a:spcBef>
                <a:spcPts val="0"/>
              </a:spcBef>
              <a:spcAft>
                <a:spcPts val="900"/>
              </a:spcAft>
              <a:defRPr lang="en-US" sz="1350" smtClean="0"/>
            </a:lvl2pPr>
            <a:lvl3pPr>
              <a:spcBef>
                <a:spcPts val="0"/>
              </a:spcBef>
              <a:spcAft>
                <a:spcPts val="900"/>
              </a:spcAft>
              <a:defRPr lang="en-US" sz="1350" smtClean="0"/>
            </a:lvl3pPr>
            <a:lvl4pPr>
              <a:spcBef>
                <a:spcPts val="0"/>
              </a:spcBef>
              <a:spcAft>
                <a:spcPts val="900"/>
              </a:spcAft>
              <a:defRPr lang="en-US" sz="1350" smtClean="0"/>
            </a:lvl4pPr>
            <a:lvl5pPr>
              <a:spcBef>
                <a:spcPts val="0"/>
              </a:spcBef>
              <a:spcAft>
                <a:spcPts val="900"/>
              </a:spcAft>
              <a:defRPr lang="en-US" sz="1350"/>
            </a:lvl5pPr>
          </a:lstStyle>
          <a:p>
            <a:pPr lvl="0"/>
            <a:r>
              <a:rPr lang="en-US"/>
              <a:t>Click to add text </a:t>
            </a:r>
          </a:p>
          <a:p>
            <a:pPr marL="514350" lvl="1" indent="-171450"/>
            <a:r>
              <a:rPr lang="en-US"/>
              <a:t>Second level</a:t>
            </a:r>
          </a:p>
          <a:p>
            <a:pPr marL="857250" lvl="2" indent="-171450"/>
            <a:r>
              <a:rPr lang="en-US"/>
              <a:t>Third level</a:t>
            </a:r>
          </a:p>
          <a:p>
            <a:pPr marL="1200150" lvl="3" indent="-171450"/>
            <a:r>
              <a:rPr lang="en-US"/>
              <a:t>Fourth level</a:t>
            </a:r>
          </a:p>
          <a:p>
            <a:pPr marL="1543050" lvl="4" indent="-171450"/>
            <a:r>
              <a:rPr lang="en-US"/>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3931104" y="2417764"/>
            <a:ext cx="4641397" cy="3736975"/>
          </a:xfrm>
        </p:spPr>
        <p:txBody>
          <a:bodyPr/>
          <a:lstStyle>
            <a:lvl1pPr>
              <a:defRPr/>
            </a:lvl1pPr>
          </a:lstStyle>
          <a:p>
            <a:r>
              <a:rPr lang="en-US"/>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575582" y="6353176"/>
            <a:ext cx="822960" cy="365125"/>
          </a:xfrm>
        </p:spPr>
        <p:txBody>
          <a:bodyPr/>
          <a:lstStyle>
            <a:lvl1pPr>
              <a:defRPr>
                <a:solidFill>
                  <a:schemeClr val="tx1"/>
                </a:solidFill>
              </a:defRPr>
            </a:lvl1pPr>
          </a:lstStyle>
          <a:p>
            <a:r>
              <a:rPr lang="en-US"/>
              <a:t>12/11/2023</a:t>
            </a:r>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3955087" y="6350001"/>
            <a:ext cx="1714500" cy="365125"/>
          </a:xfrm>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8226131" y="6356351"/>
            <a:ext cx="342900" cy="365125"/>
          </a:xfrm>
        </p:spPr>
        <p:txBody>
          <a:bodyPr/>
          <a:lstStyle>
            <a:lvl1pPr>
              <a:defRPr>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5317829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164431" y="896111"/>
            <a:ext cx="7399905" cy="1358140"/>
          </a:xfrm>
        </p:spPr>
        <p:txBody>
          <a:bodyPr anchor="t" anchorCtr="0"/>
          <a:lstStyle>
            <a:lvl1pPr>
              <a:defRPr cap="all" baseline="0">
                <a:solidFill>
                  <a:schemeClr val="tx2"/>
                </a:solidFill>
              </a:defRPr>
            </a:lvl1pPr>
          </a:lstStyle>
          <a:p>
            <a:r>
              <a:rPr lang="en-US"/>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761238"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164431" y="2481941"/>
            <a:ext cx="4858464" cy="3635831"/>
          </a:xfrm>
        </p:spPr>
        <p:txBody>
          <a:bodyPr>
            <a:normAutofit/>
          </a:bodyPr>
          <a:lstStyle>
            <a:lvl1pPr marL="0" indent="0">
              <a:lnSpc>
                <a:spcPct val="100000"/>
              </a:lnSpc>
              <a:spcBef>
                <a:spcPts val="0"/>
              </a:spcBef>
              <a:spcAft>
                <a:spcPts val="450"/>
              </a:spcAft>
              <a:buFont typeface="Arial" panose="020B0604020202020204" pitchFamily="34" charset="0"/>
              <a:buNone/>
              <a:defRPr sz="1350">
                <a:solidFill>
                  <a:schemeClr val="bg1"/>
                </a:solidFill>
              </a:defRPr>
            </a:lvl1pPr>
            <a:lvl2pPr marL="342900">
              <a:lnSpc>
                <a:spcPct val="100000"/>
              </a:lnSpc>
              <a:spcAft>
                <a:spcPts val="450"/>
              </a:spcAft>
              <a:defRPr sz="1350">
                <a:solidFill>
                  <a:schemeClr val="bg1"/>
                </a:solidFill>
              </a:defRPr>
            </a:lvl2pPr>
            <a:lvl3pPr marL="685800">
              <a:lnSpc>
                <a:spcPct val="100000"/>
              </a:lnSpc>
              <a:spcAft>
                <a:spcPts val="450"/>
              </a:spcAft>
              <a:defRPr sz="1350">
                <a:solidFill>
                  <a:schemeClr val="bg1"/>
                </a:solidFill>
              </a:defRPr>
            </a:lvl3pPr>
            <a:lvl4pPr marL="1028700">
              <a:lnSpc>
                <a:spcPct val="100000"/>
              </a:lnSpc>
              <a:spcAft>
                <a:spcPts val="450"/>
              </a:spcAft>
              <a:defRPr sz="1350">
                <a:solidFill>
                  <a:schemeClr val="bg1"/>
                </a:solidFill>
              </a:defRPr>
            </a:lvl4pPr>
            <a:lvl5pPr marL="1371600">
              <a:lnSpc>
                <a:spcPct val="100000"/>
              </a:lnSpc>
              <a:spcAft>
                <a:spcPts val="450"/>
              </a:spcAft>
              <a:defRPr sz="135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6279543" y="2481940"/>
            <a:ext cx="2284793" cy="3759200"/>
          </a:xfrm>
        </p:spPr>
        <p:txBody>
          <a:bodyPr>
            <a:normAutofit/>
          </a:bodyPr>
          <a:lstStyle>
            <a:lvl1pPr marL="257175" indent="-257175">
              <a:spcAft>
                <a:spcPts val="450"/>
              </a:spcAft>
              <a:buFont typeface="+mj-lt"/>
              <a:buAutoNum type="arabicPeriod"/>
              <a:defRPr sz="1350">
                <a:solidFill>
                  <a:schemeClr val="bg1"/>
                </a:solidFill>
              </a:defRPr>
            </a:lvl1pPr>
            <a:lvl2pPr marL="600075" indent="-257175">
              <a:spcAft>
                <a:spcPts val="450"/>
              </a:spcAft>
              <a:buFont typeface="+mj-lt"/>
              <a:buAutoNum type="alphaLcPeriod"/>
              <a:defRPr sz="1350">
                <a:solidFill>
                  <a:schemeClr val="bg1"/>
                </a:solidFill>
              </a:defRPr>
            </a:lvl2pPr>
            <a:lvl3pPr marL="942975" indent="-257175">
              <a:spcAft>
                <a:spcPts val="450"/>
              </a:spcAft>
              <a:buFont typeface="+mj-lt"/>
              <a:buAutoNum type="arabicParenR"/>
              <a:defRPr sz="1350">
                <a:solidFill>
                  <a:schemeClr val="bg1"/>
                </a:solidFill>
              </a:defRPr>
            </a:lvl3pPr>
            <a:lvl4pPr marL="1285875" indent="-257175">
              <a:spcAft>
                <a:spcPts val="450"/>
              </a:spcAft>
              <a:buFont typeface="+mj-lt"/>
              <a:buAutoNum type="alphaLcParenR"/>
              <a:defRPr sz="1350">
                <a:solidFill>
                  <a:schemeClr val="bg1"/>
                </a:solidFill>
              </a:defRPr>
            </a:lvl4pPr>
            <a:lvl5pPr marL="1628775" indent="-257175">
              <a:spcAft>
                <a:spcPts val="450"/>
              </a:spcAft>
              <a:buFont typeface="+mj-lt"/>
              <a:buAutoNum type="romanLcPeriod"/>
              <a:defRPr sz="1350">
                <a:solidFill>
                  <a:schemeClr val="bg1"/>
                </a:solidFill>
              </a:defRPr>
            </a:lvl5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165860" y="6353176"/>
            <a:ext cx="822960" cy="365125"/>
          </a:xfrm>
        </p:spPr>
        <p:txBody>
          <a:bodyPr/>
          <a:lstStyle>
            <a:lvl1pPr>
              <a:defRPr>
                <a:solidFill>
                  <a:schemeClr val="bg1"/>
                </a:solidFill>
              </a:defRPr>
            </a:lvl1pPr>
          </a:lstStyle>
          <a:p>
            <a:r>
              <a:rPr lang="en-US"/>
              <a:t>12/11/2023</a:t>
            </a:r>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4308395" y="6350001"/>
            <a:ext cx="1714500" cy="365125"/>
          </a:xfrm>
        </p:spPr>
        <p:txBody>
          <a:bodyPr/>
          <a:lstStyle>
            <a:lvl1pPr>
              <a:defRPr>
                <a:solidFill>
                  <a:schemeClr val="bg1"/>
                </a:solidFill>
              </a:defRPr>
            </a:lvl1pPr>
          </a:lstStyle>
          <a:p>
            <a:r>
              <a:rPr lang="en-US"/>
              <a:t>Presentation title</a:t>
            </a:r>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8342471" y="6356351"/>
            <a:ext cx="3429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4199490709"/>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573117" y="896113"/>
            <a:ext cx="7999384" cy="1325563"/>
          </a:xfrm>
        </p:spPr>
        <p:txBody>
          <a:bodyPr anchor="t" anchorCtr="0"/>
          <a:lstStyle>
            <a:lvl1pPr>
              <a:defRPr cap="all" baseline="0">
                <a:solidFill>
                  <a:schemeClr val="accent1"/>
                </a:solidFill>
              </a:defRPr>
            </a:lvl1pPr>
          </a:lstStyle>
          <a:p>
            <a:r>
              <a:rPr lang="en-US"/>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571500" y="2417764"/>
            <a:ext cx="7999384" cy="3678235"/>
          </a:xfrm>
        </p:spPr>
        <p:txBody>
          <a:bodyPr/>
          <a:lstStyle>
            <a:lvl1pPr>
              <a:defRPr/>
            </a:lvl1pPr>
          </a:lstStyle>
          <a:p>
            <a:pPr marL="171450" marR="0" lvl="0" indent="-171450"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US"/>
              <a:t>Click icon to insert table</a:t>
            </a:r>
          </a:p>
          <a:p>
            <a:endParaRPr lang="en-US"/>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8382762" y="0"/>
            <a:ext cx="761238"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575582" y="6353176"/>
            <a:ext cx="822960" cy="365125"/>
          </a:xfrm>
        </p:spPr>
        <p:txBody>
          <a:bodyPr/>
          <a:lstStyle>
            <a:lvl1pPr>
              <a:defRPr>
                <a:solidFill>
                  <a:schemeClr val="tx1"/>
                </a:solidFill>
              </a:defRPr>
            </a:lvl1pPr>
          </a:lstStyle>
          <a:p>
            <a:r>
              <a:rPr lang="en-US"/>
              <a:t>12/11/2023</a:t>
            </a:r>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3955087" y="6350001"/>
            <a:ext cx="1714500" cy="365125"/>
          </a:xfrm>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8226131" y="6356351"/>
            <a:ext cx="342900" cy="365125"/>
          </a:xfrm>
        </p:spPr>
        <p:txBody>
          <a:bodyPr/>
          <a:lstStyle>
            <a:lvl1pPr>
              <a:defRPr>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800356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image and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80" y="1127534"/>
            <a:ext cx="3689643" cy="4693164"/>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6" name="Picture Placeholder 14"/>
          <p:cNvSpPr>
            <a:spLocks noGrp="1"/>
          </p:cNvSpPr>
          <p:nvPr>
            <p:ph type="pic" sz="quarter" idx="14"/>
          </p:nvPr>
        </p:nvSpPr>
        <p:spPr>
          <a:xfrm>
            <a:off x="4731326" y="1127534"/>
            <a:ext cx="3690780" cy="4693164"/>
          </a:xfrm>
          <a:solidFill>
            <a:srgbClr val="D8872A">
              <a:alpha val="29804"/>
            </a:srgbClr>
          </a:solidFill>
        </p:spPr>
        <p:txBody>
          <a:bodyPr anchor="ctr">
            <a:normAutofit/>
          </a:bodyPr>
          <a:lstStyle>
            <a:lvl1pPr marL="0" indent="0">
              <a:buNone/>
              <a:defRPr sz="1875" baseline="0">
                <a:sym typeface="Wingdings"/>
              </a:defRPr>
            </a:lvl1pPr>
          </a:lstStyle>
          <a:p>
            <a:endParaRPr lang="en-US" dirty="0"/>
          </a:p>
        </p:txBody>
      </p:sp>
      <p:sp>
        <p:nvSpPr>
          <p:cNvPr id="17" name="Title 16"/>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9" name="Date Placeholder 18"/>
          <p:cNvSpPr>
            <a:spLocks noGrp="1"/>
          </p:cNvSpPr>
          <p:nvPr>
            <p:ph type="dt" sz="half" idx="15"/>
          </p:nvPr>
        </p:nvSpPr>
        <p:spPr/>
        <p:txBody>
          <a:bodyPr/>
          <a:lstStyle/>
          <a:p>
            <a:r>
              <a:rPr lang="en-US"/>
              <a:t>4/2/2025</a:t>
            </a:r>
            <a:endParaRPr lang="en-US" dirty="0"/>
          </a:p>
        </p:txBody>
      </p:sp>
      <p:sp>
        <p:nvSpPr>
          <p:cNvPr id="20" name="Footer Placeholder 19"/>
          <p:cNvSpPr>
            <a:spLocks noGrp="1"/>
          </p:cNvSpPr>
          <p:nvPr>
            <p:ph type="ftr" sz="quarter" idx="16"/>
          </p:nvPr>
        </p:nvSpPr>
        <p:spPr/>
        <p:txBody>
          <a:bodyPr/>
          <a:lstStyle/>
          <a:p>
            <a:r>
              <a:rPr lang="en-US"/>
              <a:t>Community Action Advisory Board</a:t>
            </a:r>
            <a:endParaRPr lang="en-US" dirty="0"/>
          </a:p>
        </p:txBody>
      </p:sp>
      <p:sp>
        <p:nvSpPr>
          <p:cNvPr id="21" name="Slide Number Placeholder 20"/>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4909108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5132319"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425184" y="544285"/>
            <a:ext cx="4146163" cy="2685383"/>
          </a:xfrm>
        </p:spPr>
        <p:txBody>
          <a:bodyPr anchor="b">
            <a:normAutofit/>
          </a:bodyPr>
          <a:lstStyle>
            <a:lvl1pPr algn="l">
              <a:defRPr sz="33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422255" y="3423774"/>
            <a:ext cx="4146163" cy="2029969"/>
          </a:xfrm>
        </p:spPr>
        <p:txBody>
          <a:bodyPr>
            <a:normAutofit/>
          </a:bodyPr>
          <a:lstStyle>
            <a:lvl1pPr marL="0" indent="0" algn="l">
              <a:lnSpc>
                <a:spcPct val="150000"/>
              </a:lnSpc>
              <a:spcBef>
                <a:spcPts val="0"/>
              </a:spcBef>
              <a:buNone/>
              <a:defRPr sz="13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spTree>
    <p:extLst>
      <p:ext uri="{BB962C8B-B14F-4D97-AF65-F5344CB8AC3E}">
        <p14:creationId xmlns:p14="http://schemas.microsoft.com/office/powerpoint/2010/main" val="2626984128"/>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07C23AA-7F70-494B-B90E-C72C4518ECDB}"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34AFF-4A1F-430B-8D4D-C28C172FB356}" type="slidenum">
              <a:rPr lang="en-US" smtClean="0"/>
              <a:t>‹#›</a:t>
            </a:fld>
            <a:endParaRPr lang="en-US"/>
          </a:p>
        </p:txBody>
      </p:sp>
    </p:spTree>
    <p:extLst>
      <p:ext uri="{BB962C8B-B14F-4D97-AF65-F5344CB8AC3E}">
        <p14:creationId xmlns:p14="http://schemas.microsoft.com/office/powerpoint/2010/main" val="4160184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7C23AA-7F70-494B-B90E-C72C4518ECDB}"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34AFF-4A1F-430B-8D4D-C28C172FB356}" type="slidenum">
              <a:rPr lang="en-US" smtClean="0"/>
              <a:t>‹#›</a:t>
            </a:fld>
            <a:endParaRPr lang="en-US"/>
          </a:p>
        </p:txBody>
      </p:sp>
    </p:spTree>
    <p:extLst>
      <p:ext uri="{BB962C8B-B14F-4D97-AF65-F5344CB8AC3E}">
        <p14:creationId xmlns:p14="http://schemas.microsoft.com/office/powerpoint/2010/main" val="30770893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7C23AA-7F70-494B-B90E-C72C4518ECDB}"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34AFF-4A1F-430B-8D4D-C28C172FB356}" type="slidenum">
              <a:rPr lang="en-US" smtClean="0"/>
              <a:t>‹#›</a:t>
            </a:fld>
            <a:endParaRPr lang="en-US"/>
          </a:p>
        </p:txBody>
      </p:sp>
    </p:spTree>
    <p:extLst>
      <p:ext uri="{BB962C8B-B14F-4D97-AF65-F5344CB8AC3E}">
        <p14:creationId xmlns:p14="http://schemas.microsoft.com/office/powerpoint/2010/main" val="19916279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7C23AA-7F70-494B-B90E-C72C4518ECDB}"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34AFF-4A1F-430B-8D4D-C28C172FB356}" type="slidenum">
              <a:rPr lang="en-US" smtClean="0"/>
              <a:t>‹#›</a:t>
            </a:fld>
            <a:endParaRPr lang="en-US"/>
          </a:p>
        </p:txBody>
      </p:sp>
    </p:spTree>
    <p:extLst>
      <p:ext uri="{BB962C8B-B14F-4D97-AF65-F5344CB8AC3E}">
        <p14:creationId xmlns:p14="http://schemas.microsoft.com/office/powerpoint/2010/main" val="7382314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7C23AA-7F70-494B-B90E-C72C4518ECDB}"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C34AFF-4A1F-430B-8D4D-C28C172FB356}" type="slidenum">
              <a:rPr lang="en-US" smtClean="0"/>
              <a:t>‹#›</a:t>
            </a:fld>
            <a:endParaRPr lang="en-US"/>
          </a:p>
        </p:txBody>
      </p:sp>
    </p:spTree>
    <p:extLst>
      <p:ext uri="{BB962C8B-B14F-4D97-AF65-F5344CB8AC3E}">
        <p14:creationId xmlns:p14="http://schemas.microsoft.com/office/powerpoint/2010/main" val="13396249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7C23AA-7F70-494B-B90E-C72C4518ECDB}"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C34AFF-4A1F-430B-8D4D-C28C172FB356}" type="slidenum">
              <a:rPr lang="en-US" smtClean="0"/>
              <a:t>‹#›</a:t>
            </a:fld>
            <a:endParaRPr lang="en-US"/>
          </a:p>
        </p:txBody>
      </p:sp>
    </p:spTree>
    <p:extLst>
      <p:ext uri="{BB962C8B-B14F-4D97-AF65-F5344CB8AC3E}">
        <p14:creationId xmlns:p14="http://schemas.microsoft.com/office/powerpoint/2010/main" val="764154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7C23AA-7F70-494B-B90E-C72C4518ECDB}"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C34AFF-4A1F-430B-8D4D-C28C172FB356}" type="slidenum">
              <a:rPr lang="en-US" smtClean="0"/>
              <a:t>‹#›</a:t>
            </a:fld>
            <a:endParaRPr lang="en-US"/>
          </a:p>
        </p:txBody>
      </p:sp>
    </p:spTree>
    <p:extLst>
      <p:ext uri="{BB962C8B-B14F-4D97-AF65-F5344CB8AC3E}">
        <p14:creationId xmlns:p14="http://schemas.microsoft.com/office/powerpoint/2010/main" val="41041743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07C23AA-7F70-494B-B90E-C72C4518ECDB}"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34AFF-4A1F-430B-8D4D-C28C172FB356}" type="slidenum">
              <a:rPr lang="en-US" smtClean="0"/>
              <a:t>‹#›</a:t>
            </a:fld>
            <a:endParaRPr lang="en-US"/>
          </a:p>
        </p:txBody>
      </p:sp>
    </p:spTree>
    <p:extLst>
      <p:ext uri="{BB962C8B-B14F-4D97-AF65-F5344CB8AC3E}">
        <p14:creationId xmlns:p14="http://schemas.microsoft.com/office/powerpoint/2010/main" val="39576441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07C23AA-7F70-494B-B90E-C72C4518ECDB}"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C34AFF-4A1F-430B-8D4D-C28C172FB356}" type="slidenum">
              <a:rPr lang="en-US" smtClean="0"/>
              <a:t>‹#›</a:t>
            </a:fld>
            <a:endParaRPr lang="en-US"/>
          </a:p>
        </p:txBody>
      </p:sp>
    </p:spTree>
    <p:extLst>
      <p:ext uri="{BB962C8B-B14F-4D97-AF65-F5344CB8AC3E}">
        <p14:creationId xmlns:p14="http://schemas.microsoft.com/office/powerpoint/2010/main" val="1056516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3 Imag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1897" y="1237535"/>
            <a:ext cx="5169242" cy="4494671"/>
          </a:xfrm>
        </p:spPr>
        <p:txBody>
          <a:bodyPr/>
          <a:lstStyle>
            <a:lvl1pPr>
              <a:defRPr b="1"/>
            </a:lvl1pPr>
          </a:lstStyle>
          <a:p>
            <a:pPr lvl="0"/>
            <a:r>
              <a:rPr lang="en-US" dirty="0"/>
              <a:t>First level text</a:t>
            </a:r>
          </a:p>
          <a:p>
            <a:pPr lvl="1"/>
            <a:r>
              <a:rPr lang="en-US" dirty="0"/>
              <a:t>Second level text</a:t>
            </a:r>
          </a:p>
          <a:p>
            <a:pPr lvl="2"/>
            <a:r>
              <a:rPr lang="en-US" dirty="0"/>
              <a:t>Third level text</a:t>
            </a:r>
          </a:p>
          <a:p>
            <a:pPr lvl="3"/>
            <a:r>
              <a:rPr lang="en-US" dirty="0"/>
              <a:t>Fourth level text</a:t>
            </a:r>
          </a:p>
          <a:p>
            <a:pPr lvl="4"/>
            <a:r>
              <a:rPr lang="en-US" dirty="0"/>
              <a:t>Fifth level text</a:t>
            </a:r>
          </a:p>
        </p:txBody>
      </p:sp>
      <p:sp>
        <p:nvSpPr>
          <p:cNvPr id="12" name="Title 11"/>
          <p:cNvSpPr>
            <a:spLocks noGrp="1"/>
          </p:cNvSpPr>
          <p:nvPr>
            <p:ph type="title" hasCustomPrompt="1"/>
          </p:nvPr>
        </p:nvSpPr>
        <p:spPr/>
        <p:txBody>
          <a:bodyPr/>
          <a:lstStyle/>
          <a:p>
            <a:r>
              <a:rPr lang="en-US" dirty="0"/>
              <a:t>Slide title</a:t>
            </a:r>
          </a:p>
        </p:txBody>
      </p:sp>
      <p:cxnSp>
        <p:nvCxnSpPr>
          <p:cNvPr id="16" name="Straight Connector 15"/>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3" name="Date Placeholder 12"/>
          <p:cNvSpPr>
            <a:spLocks noGrp="1"/>
          </p:cNvSpPr>
          <p:nvPr>
            <p:ph type="dt" sz="half" idx="16"/>
          </p:nvPr>
        </p:nvSpPr>
        <p:spPr/>
        <p:txBody>
          <a:bodyPr/>
          <a:lstStyle/>
          <a:p>
            <a:r>
              <a:rPr lang="en-US"/>
              <a:t>4/2/2025</a:t>
            </a:r>
            <a:endParaRPr lang="en-US" dirty="0"/>
          </a:p>
        </p:txBody>
      </p:sp>
      <p:sp>
        <p:nvSpPr>
          <p:cNvPr id="14" name="Footer Placeholder 13"/>
          <p:cNvSpPr>
            <a:spLocks noGrp="1"/>
          </p:cNvSpPr>
          <p:nvPr>
            <p:ph type="ftr" sz="quarter" idx="17"/>
          </p:nvPr>
        </p:nvSpPr>
        <p:spPr/>
        <p:txBody>
          <a:bodyPr/>
          <a:lstStyle/>
          <a:p>
            <a:r>
              <a:rPr lang="en-US"/>
              <a:t>Community Action Advisory Board</a:t>
            </a:r>
            <a:endParaRPr lang="en-US" dirty="0"/>
          </a:p>
        </p:txBody>
      </p:sp>
      <p:sp>
        <p:nvSpPr>
          <p:cNvPr id="15" name="Slide Number Placeholder 14"/>
          <p:cNvSpPr>
            <a:spLocks noGrp="1"/>
          </p:cNvSpPr>
          <p:nvPr>
            <p:ph type="sldNum" sz="quarter" idx="18"/>
          </p:nvPr>
        </p:nvSpPr>
        <p:spPr/>
        <p:txBody>
          <a:bodyPr/>
          <a:lstStyle/>
          <a:p>
            <a:fld id="{BD3A08C5-CC68-3947-88A8-A9E34C1A68A7}" type="slidenum">
              <a:rPr lang="en-US" smtClean="0"/>
              <a:pPr/>
              <a:t>‹#›</a:t>
            </a:fld>
            <a:endParaRPr lang="en-US" dirty="0"/>
          </a:p>
        </p:txBody>
      </p:sp>
      <p:sp>
        <p:nvSpPr>
          <p:cNvPr id="18" name="Picture Placeholder 10"/>
          <p:cNvSpPr>
            <a:spLocks noGrp="1"/>
          </p:cNvSpPr>
          <p:nvPr>
            <p:ph type="pic" sz="quarter" idx="20"/>
          </p:nvPr>
        </p:nvSpPr>
        <p:spPr>
          <a:xfrm>
            <a:off x="6029541" y="1243753"/>
            <a:ext cx="2392565" cy="1401124"/>
          </a:xfrm>
          <a:solidFill>
            <a:srgbClr val="D8872A">
              <a:alpha val="29804"/>
            </a:srgbClr>
          </a:solidFill>
        </p:spPr>
        <p:txBody>
          <a:bodyPr anchor="ctr">
            <a:normAutofit/>
          </a:bodyPr>
          <a:lstStyle>
            <a:lvl1pPr marL="0" indent="0">
              <a:buNone/>
              <a:defRPr sz="1013">
                <a:sym typeface="Wingdings"/>
              </a:defRPr>
            </a:lvl1pPr>
          </a:lstStyle>
          <a:p>
            <a:endParaRPr lang="en-US" dirty="0"/>
          </a:p>
        </p:txBody>
      </p:sp>
      <p:sp>
        <p:nvSpPr>
          <p:cNvPr id="20" name="Picture Placeholder 10"/>
          <p:cNvSpPr>
            <a:spLocks noGrp="1"/>
          </p:cNvSpPr>
          <p:nvPr>
            <p:ph type="pic" sz="quarter" idx="21"/>
          </p:nvPr>
        </p:nvSpPr>
        <p:spPr>
          <a:xfrm>
            <a:off x="6029541" y="2787417"/>
            <a:ext cx="2392565" cy="1401124"/>
          </a:xfrm>
          <a:solidFill>
            <a:srgbClr val="D8872A">
              <a:alpha val="29804"/>
            </a:srgbClr>
          </a:solidFill>
        </p:spPr>
        <p:txBody>
          <a:bodyPr anchor="ctr">
            <a:normAutofit/>
          </a:bodyPr>
          <a:lstStyle>
            <a:lvl1pPr marL="0" indent="0">
              <a:buNone/>
              <a:defRPr sz="1013">
                <a:sym typeface="Wingdings"/>
              </a:defRPr>
            </a:lvl1pPr>
          </a:lstStyle>
          <a:p>
            <a:endParaRPr lang="en-US" dirty="0"/>
          </a:p>
        </p:txBody>
      </p:sp>
      <p:sp>
        <p:nvSpPr>
          <p:cNvPr id="22" name="Picture Placeholder 10"/>
          <p:cNvSpPr>
            <a:spLocks noGrp="1"/>
          </p:cNvSpPr>
          <p:nvPr>
            <p:ph type="pic" sz="quarter" idx="22"/>
          </p:nvPr>
        </p:nvSpPr>
        <p:spPr>
          <a:xfrm>
            <a:off x="6029541" y="4331082"/>
            <a:ext cx="2392565" cy="1401124"/>
          </a:xfrm>
          <a:solidFill>
            <a:srgbClr val="D8872A">
              <a:alpha val="29804"/>
            </a:srgbClr>
          </a:solidFill>
        </p:spPr>
        <p:txBody>
          <a:bodyPr anchor="ctr">
            <a:normAutofit/>
          </a:bodyPr>
          <a:lstStyle>
            <a:lvl1pPr marL="0" indent="0">
              <a:buNone/>
              <a:defRPr sz="1013">
                <a:sym typeface="Wingdings"/>
              </a:defRPr>
            </a:lvl1pPr>
          </a:lstStyle>
          <a:p>
            <a:endParaRPr lang="en-US" dirty="0"/>
          </a:p>
        </p:txBody>
      </p:sp>
    </p:spTree>
    <p:extLst>
      <p:ext uri="{BB962C8B-B14F-4D97-AF65-F5344CB8AC3E}">
        <p14:creationId xmlns:p14="http://schemas.microsoft.com/office/powerpoint/2010/main" val="15808144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7C23AA-7F70-494B-B90E-C72C4518ECDB}"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34AFF-4A1F-430B-8D4D-C28C172FB356}" type="slidenum">
              <a:rPr lang="en-US" smtClean="0"/>
              <a:t>‹#›</a:t>
            </a:fld>
            <a:endParaRPr lang="en-US"/>
          </a:p>
        </p:txBody>
      </p:sp>
    </p:spTree>
    <p:extLst>
      <p:ext uri="{BB962C8B-B14F-4D97-AF65-F5344CB8AC3E}">
        <p14:creationId xmlns:p14="http://schemas.microsoft.com/office/powerpoint/2010/main" val="39522020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7C23AA-7F70-494B-B90E-C72C4518ECDB}"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34AFF-4A1F-430B-8D4D-C28C172FB356}" type="slidenum">
              <a:rPr lang="en-US" smtClean="0"/>
              <a:t>‹#›</a:t>
            </a:fld>
            <a:endParaRPr lang="en-US"/>
          </a:p>
        </p:txBody>
      </p:sp>
    </p:spTree>
    <p:extLst>
      <p:ext uri="{BB962C8B-B14F-4D97-AF65-F5344CB8AC3E}">
        <p14:creationId xmlns:p14="http://schemas.microsoft.com/office/powerpoint/2010/main" val="23800790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42900" y="1420283"/>
            <a:ext cx="3886200" cy="980017"/>
          </a:xfrm>
          <a:prstGeom prst="rect">
            <a:avLst/>
          </a:prstGeom>
        </p:spPr>
        <p:txBody>
          <a:bodyPr/>
          <a:lstStyle/>
          <a:p>
            <a:r>
              <a:t>Title Text</a:t>
            </a:r>
          </a:p>
        </p:txBody>
      </p:sp>
      <p:sp>
        <p:nvSpPr>
          <p:cNvPr id="12" name="Body Level One…"/>
          <p:cNvSpPr txBox="1">
            <a:spLocks noGrp="1"/>
          </p:cNvSpPr>
          <p:nvPr>
            <p:ph type="body" sz="quarter" idx="1"/>
          </p:nvPr>
        </p:nvSpPr>
        <p:spPr>
          <a:xfrm>
            <a:off x="685800" y="2590800"/>
            <a:ext cx="3200400" cy="1168400"/>
          </a:xfrm>
          <a:prstGeom prst="rect">
            <a:avLst/>
          </a:prstGeom>
        </p:spPr>
        <p:txBody>
          <a:bodyPr/>
          <a:lstStyle>
            <a:lvl1pPr marL="0" indent="0" algn="ctr">
              <a:buSzTx/>
              <a:buFontTx/>
              <a:buNone/>
              <a:defRPr>
                <a:solidFill>
                  <a:srgbClr val="888888"/>
                </a:solidFill>
              </a:defRPr>
            </a:lvl1pPr>
            <a:lvl2pPr marL="0" indent="228600" algn="ctr">
              <a:buSzTx/>
              <a:buFontTx/>
              <a:buNone/>
              <a:defRPr>
                <a:solidFill>
                  <a:srgbClr val="888888"/>
                </a:solidFill>
              </a:defRPr>
            </a:lvl2pPr>
            <a:lvl3pPr marL="0" indent="457200" algn="ctr">
              <a:buSzTx/>
              <a:buFontTx/>
              <a:buNone/>
              <a:defRPr>
                <a:solidFill>
                  <a:srgbClr val="888888"/>
                </a:solidFill>
              </a:defRPr>
            </a:lvl3pPr>
            <a:lvl4pPr marL="0" indent="685800" algn="ctr">
              <a:buSzTx/>
              <a:buFontTx/>
              <a:buNone/>
              <a:defRPr>
                <a:solidFill>
                  <a:srgbClr val="888888"/>
                </a:solidFill>
              </a:defRPr>
            </a:lvl4pPr>
            <a:lvl5pPr marL="0" indent="9144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2933639"/>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228600" y="183092"/>
            <a:ext cx="4114800" cy="762001"/>
          </a:xfrm>
          <a:prstGeom prst="rect">
            <a:avLst/>
          </a:prstGeom>
        </p:spPr>
        <p:txBody>
          <a:bodyPr/>
          <a:lstStyle/>
          <a:p>
            <a:r>
              <a:t>Title Text</a:t>
            </a:r>
          </a:p>
        </p:txBody>
      </p:sp>
      <p:sp>
        <p:nvSpPr>
          <p:cNvPr id="21" name="Body Level One…"/>
          <p:cNvSpPr txBox="1">
            <a:spLocks noGrp="1"/>
          </p:cNvSpPr>
          <p:nvPr>
            <p:ph type="body" sz="quarter" idx="1"/>
          </p:nvPr>
        </p:nvSpPr>
        <p:spPr>
          <a:xfrm>
            <a:off x="228600" y="1066800"/>
            <a:ext cx="4114800" cy="301730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4051616"/>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361156" y="2937934"/>
            <a:ext cx="3886201" cy="908050"/>
          </a:xfrm>
          <a:prstGeom prst="rect">
            <a:avLst/>
          </a:prstGeom>
        </p:spPr>
        <p:txBody>
          <a:bodyPr anchor="t"/>
          <a:lstStyle>
            <a:lvl1pPr algn="l">
              <a:defRPr sz="2000" b="1" cap="all"/>
            </a:lvl1pPr>
          </a:lstStyle>
          <a:p>
            <a:r>
              <a:t>Title Text</a:t>
            </a:r>
          </a:p>
        </p:txBody>
      </p:sp>
      <p:sp>
        <p:nvSpPr>
          <p:cNvPr id="30" name="Body Level One…"/>
          <p:cNvSpPr txBox="1">
            <a:spLocks noGrp="1"/>
          </p:cNvSpPr>
          <p:nvPr>
            <p:ph type="body" sz="quarter" idx="1"/>
          </p:nvPr>
        </p:nvSpPr>
        <p:spPr>
          <a:xfrm>
            <a:off x="361156" y="1937809"/>
            <a:ext cx="3886201" cy="1000125"/>
          </a:xfrm>
          <a:prstGeom prst="rect">
            <a:avLst/>
          </a:prstGeom>
        </p:spPr>
        <p:txBody>
          <a:bodyPr anchor="b"/>
          <a:lstStyle>
            <a:lvl1pPr marL="0" indent="0">
              <a:spcBef>
                <a:spcPts val="200"/>
              </a:spcBef>
              <a:buSzTx/>
              <a:buFontTx/>
              <a:buNone/>
              <a:defRPr sz="1000">
                <a:solidFill>
                  <a:srgbClr val="888888"/>
                </a:solidFill>
              </a:defRPr>
            </a:lvl1pPr>
            <a:lvl2pPr marL="0" indent="228600">
              <a:spcBef>
                <a:spcPts val="200"/>
              </a:spcBef>
              <a:buSzTx/>
              <a:buFontTx/>
              <a:buNone/>
              <a:defRPr sz="1000">
                <a:solidFill>
                  <a:srgbClr val="888888"/>
                </a:solidFill>
              </a:defRPr>
            </a:lvl2pPr>
            <a:lvl3pPr marL="0" indent="457200">
              <a:spcBef>
                <a:spcPts val="200"/>
              </a:spcBef>
              <a:buSzTx/>
              <a:buFontTx/>
              <a:buNone/>
              <a:defRPr sz="1000">
                <a:solidFill>
                  <a:srgbClr val="888888"/>
                </a:solidFill>
              </a:defRPr>
            </a:lvl3pPr>
            <a:lvl4pPr marL="0" indent="685800">
              <a:spcBef>
                <a:spcPts val="200"/>
              </a:spcBef>
              <a:buSzTx/>
              <a:buFontTx/>
              <a:buNone/>
              <a:defRPr sz="1000">
                <a:solidFill>
                  <a:srgbClr val="888888"/>
                </a:solidFill>
              </a:defRPr>
            </a:lvl4pPr>
            <a:lvl5pPr marL="0" indent="914400">
              <a:spcBef>
                <a:spcPts val="200"/>
              </a:spcBef>
              <a:buSzTx/>
              <a:buFontTx/>
              <a:buNone/>
              <a:defRPr sz="1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1639720"/>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228600" y="183092"/>
            <a:ext cx="4114800" cy="762001"/>
          </a:xfrm>
          <a:prstGeom prst="rect">
            <a:avLst/>
          </a:prstGeom>
        </p:spPr>
        <p:txBody>
          <a:bodyPr/>
          <a:lstStyle/>
          <a:p>
            <a:r>
              <a:t>Title Text</a:t>
            </a:r>
          </a:p>
        </p:txBody>
      </p:sp>
      <p:sp>
        <p:nvSpPr>
          <p:cNvPr id="39" name="Body Level One…"/>
          <p:cNvSpPr txBox="1">
            <a:spLocks noGrp="1"/>
          </p:cNvSpPr>
          <p:nvPr>
            <p:ph type="body" sz="quarter" idx="1"/>
          </p:nvPr>
        </p:nvSpPr>
        <p:spPr>
          <a:xfrm>
            <a:off x="228600" y="1066800"/>
            <a:ext cx="2019300" cy="3017309"/>
          </a:xfrm>
          <a:prstGeom prst="rect">
            <a:avLst/>
          </a:prstGeom>
        </p:spPr>
        <p:txBody>
          <a:bodyPr/>
          <a:lstStyle>
            <a:lvl1pPr>
              <a:spcBef>
                <a:spcPts val="300"/>
              </a:spcBef>
              <a:defRPr sz="1400"/>
            </a:lvl1pPr>
            <a:lvl2pPr marL="395288" indent="-166688">
              <a:spcBef>
                <a:spcPts val="300"/>
              </a:spcBef>
              <a:defRPr sz="1400"/>
            </a:lvl2pPr>
            <a:lvl3pPr marL="617220" indent="-160020">
              <a:spcBef>
                <a:spcPts val="300"/>
              </a:spcBef>
              <a:defRPr sz="1400"/>
            </a:lvl3pPr>
            <a:lvl4pPr marL="863600" indent="-177800">
              <a:spcBef>
                <a:spcPts val="300"/>
              </a:spcBef>
              <a:defRPr sz="1400"/>
            </a:lvl4pPr>
            <a:lvl5pPr marL="1092200" indent="-177800">
              <a:spcBef>
                <a:spcPts val="300"/>
              </a:spcBef>
              <a:defRPr sz="14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8445986"/>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228600" y="183092"/>
            <a:ext cx="4114800" cy="762001"/>
          </a:xfrm>
          <a:prstGeom prst="rect">
            <a:avLst/>
          </a:prstGeom>
        </p:spPr>
        <p:txBody>
          <a:bodyPr/>
          <a:lstStyle/>
          <a:p>
            <a:r>
              <a:t>Title Text</a:t>
            </a:r>
          </a:p>
        </p:txBody>
      </p:sp>
      <p:sp>
        <p:nvSpPr>
          <p:cNvPr id="48" name="Body Level One…"/>
          <p:cNvSpPr txBox="1">
            <a:spLocks noGrp="1"/>
          </p:cNvSpPr>
          <p:nvPr>
            <p:ph type="body" sz="quarter" idx="1"/>
          </p:nvPr>
        </p:nvSpPr>
        <p:spPr>
          <a:xfrm>
            <a:off x="228600" y="1023408"/>
            <a:ext cx="2020094" cy="426509"/>
          </a:xfrm>
          <a:prstGeom prst="rect">
            <a:avLst/>
          </a:prstGeom>
        </p:spPr>
        <p:txBody>
          <a:bodyPr anchor="b"/>
          <a:lstStyle>
            <a:lvl1pPr marL="0" indent="0">
              <a:spcBef>
                <a:spcPts val="250"/>
              </a:spcBef>
              <a:buSzTx/>
              <a:buFontTx/>
              <a:buNone/>
              <a:defRPr sz="1200" b="1"/>
            </a:lvl1pPr>
            <a:lvl2pPr marL="0" indent="228600">
              <a:spcBef>
                <a:spcPts val="250"/>
              </a:spcBef>
              <a:buSzTx/>
              <a:buFontTx/>
              <a:buNone/>
              <a:defRPr sz="1200" b="1"/>
            </a:lvl2pPr>
            <a:lvl3pPr marL="0" indent="457200">
              <a:spcBef>
                <a:spcPts val="250"/>
              </a:spcBef>
              <a:buSzTx/>
              <a:buFontTx/>
              <a:buNone/>
              <a:defRPr sz="1200" b="1"/>
            </a:lvl3pPr>
            <a:lvl4pPr marL="0" indent="685800">
              <a:spcBef>
                <a:spcPts val="250"/>
              </a:spcBef>
              <a:buSzTx/>
              <a:buFontTx/>
              <a:buNone/>
              <a:defRPr sz="1200" b="1"/>
            </a:lvl4pPr>
            <a:lvl5pPr marL="0" indent="914400">
              <a:spcBef>
                <a:spcPts val="250"/>
              </a:spcBef>
              <a:buSzTx/>
              <a:buFontTx/>
              <a:buNone/>
              <a:defRPr sz="12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2322513" y="1023408"/>
            <a:ext cx="2020888" cy="426509"/>
          </a:xfrm>
          <a:prstGeom prst="rect">
            <a:avLst/>
          </a:prstGeom>
        </p:spPr>
        <p:txBody>
          <a:bodyPr anchor="b"/>
          <a:lstStyle>
            <a:lvl1pPr marL="0" indent="0">
              <a:spcBef>
                <a:spcPts val="250"/>
              </a:spcBef>
              <a:buSzTx/>
              <a:buFontTx/>
              <a:buNone/>
              <a:defRPr sz="2400" b="1"/>
            </a:lvl1pPr>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7787643"/>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228600" y="183092"/>
            <a:ext cx="4114800" cy="762001"/>
          </a:xfrm>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7714351"/>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1654395"/>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228600" y="182033"/>
            <a:ext cx="1504157" cy="774700"/>
          </a:xfrm>
          <a:prstGeom prst="rect">
            <a:avLst/>
          </a:prstGeom>
        </p:spPr>
        <p:txBody>
          <a:bodyPr anchor="b"/>
          <a:lstStyle>
            <a:lvl1pPr algn="l">
              <a:defRPr sz="1000" b="1"/>
            </a:lvl1pPr>
          </a:lstStyle>
          <a:p>
            <a:r>
              <a:t>Title Text</a:t>
            </a:r>
          </a:p>
        </p:txBody>
      </p:sp>
      <p:sp>
        <p:nvSpPr>
          <p:cNvPr id="73" name="Body Level One…"/>
          <p:cNvSpPr txBox="1">
            <a:spLocks noGrp="1"/>
          </p:cNvSpPr>
          <p:nvPr>
            <p:ph type="body" sz="quarter" idx="1"/>
          </p:nvPr>
        </p:nvSpPr>
        <p:spPr>
          <a:xfrm>
            <a:off x="1787525" y="182034"/>
            <a:ext cx="2555875" cy="390207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228600" y="956734"/>
            <a:ext cx="1504158" cy="3127375"/>
          </a:xfrm>
          <a:prstGeom prst="rect">
            <a:avLst/>
          </a:prstGeom>
        </p:spPr>
        <p:txBody>
          <a:bodyPr/>
          <a:lstStyle>
            <a:lvl1pPr marL="0" indent="0">
              <a:spcBef>
                <a:spcPts val="150"/>
              </a:spcBef>
              <a:buSzTx/>
              <a:buFontTx/>
              <a:buNone/>
              <a:defRPr sz="1400"/>
            </a:lvl1p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072645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665503"/>
            <a:ext cx="6858000" cy="2157102"/>
          </a:xfrm>
          <a:prstGeom prst="rect">
            <a:avLst/>
          </a:prstGeom>
        </p:spPr>
        <p:txBody>
          <a:bodyPr anchor="b"/>
          <a:lstStyle>
            <a:lvl1pPr algn="l">
              <a:defRPr sz="4500"/>
            </a:lvl1pPr>
          </a:lstStyle>
          <a:p>
            <a:r>
              <a:rPr lang="en-US" dirty="0"/>
              <a:t>Section title</a:t>
            </a:r>
          </a:p>
        </p:txBody>
      </p:sp>
      <p:sp>
        <p:nvSpPr>
          <p:cNvPr id="4" name="Date Placeholder 3"/>
          <p:cNvSpPr>
            <a:spLocks noGrp="1"/>
          </p:cNvSpPr>
          <p:nvPr>
            <p:ph type="dt" sz="half" idx="10"/>
          </p:nvPr>
        </p:nvSpPr>
        <p:spPr/>
        <p:txBody>
          <a:bodyPr/>
          <a:lstStyle/>
          <a:p>
            <a:r>
              <a:rPr lang="en-US"/>
              <a:t>4/2/2025</a:t>
            </a:r>
            <a:endParaRPr lang="en-US" dirty="0"/>
          </a:p>
        </p:txBody>
      </p:sp>
      <p:sp>
        <p:nvSpPr>
          <p:cNvPr id="5" name="Footer Placeholder 4"/>
          <p:cNvSpPr>
            <a:spLocks noGrp="1"/>
          </p:cNvSpPr>
          <p:nvPr>
            <p:ph type="ftr" sz="quarter" idx="11"/>
          </p:nvPr>
        </p:nvSpPr>
        <p:spPr/>
        <p:txBody>
          <a:bodyPr/>
          <a:lstStyle/>
          <a:p>
            <a:r>
              <a:rPr lang="en-US"/>
              <a:t>Community Action Advisory Board</a:t>
            </a:r>
            <a:endParaRPr lang="en-US" dirty="0"/>
          </a:p>
        </p:txBody>
      </p:sp>
      <p:sp>
        <p:nvSpPr>
          <p:cNvPr id="6" name="Slide Number Placeholder 5"/>
          <p:cNvSpPr>
            <a:spLocks noGrp="1"/>
          </p:cNvSpPr>
          <p:nvPr>
            <p:ph type="sldNum" sz="quarter" idx="12"/>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469195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96144" y="3200400"/>
            <a:ext cx="2743201" cy="377825"/>
          </a:xfrm>
          <a:prstGeom prst="rect">
            <a:avLst/>
          </a:prstGeom>
        </p:spPr>
        <p:txBody>
          <a:bodyPr anchor="b"/>
          <a:lstStyle>
            <a:lvl1pPr algn="l">
              <a:defRPr sz="1000" b="1"/>
            </a:lvl1pPr>
          </a:lstStyle>
          <a:p>
            <a:r>
              <a:t>Title Text</a:t>
            </a:r>
          </a:p>
        </p:txBody>
      </p:sp>
      <p:sp>
        <p:nvSpPr>
          <p:cNvPr id="83" name="Picture Placeholder 2"/>
          <p:cNvSpPr>
            <a:spLocks noGrp="1"/>
          </p:cNvSpPr>
          <p:nvPr>
            <p:ph type="pic" sz="quarter" idx="21"/>
          </p:nvPr>
        </p:nvSpPr>
        <p:spPr>
          <a:xfrm>
            <a:off x="896144" y="408517"/>
            <a:ext cx="2743201" cy="27432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96144" y="3578225"/>
            <a:ext cx="2743201" cy="536575"/>
          </a:xfrm>
          <a:prstGeom prst="rect">
            <a:avLst/>
          </a:prstGeom>
        </p:spPr>
        <p:txBody>
          <a:bodyPr/>
          <a:lstStyle>
            <a:lvl1pPr marL="0" indent="0">
              <a:spcBef>
                <a:spcPts val="150"/>
              </a:spcBef>
              <a:buSzTx/>
              <a:buFontTx/>
              <a:buNone/>
              <a:defRPr sz="700"/>
            </a:lvl1pPr>
            <a:lvl2pPr marL="0" indent="228600">
              <a:spcBef>
                <a:spcPts val="150"/>
              </a:spcBef>
              <a:buSzTx/>
              <a:buFontTx/>
              <a:buNone/>
              <a:defRPr sz="700"/>
            </a:lvl2pPr>
            <a:lvl3pPr marL="0" indent="457200">
              <a:spcBef>
                <a:spcPts val="150"/>
              </a:spcBef>
              <a:buSzTx/>
              <a:buFontTx/>
              <a:buNone/>
              <a:defRPr sz="700"/>
            </a:lvl3pPr>
            <a:lvl4pPr marL="0" indent="685800">
              <a:spcBef>
                <a:spcPts val="150"/>
              </a:spcBef>
              <a:buSzTx/>
              <a:buFontTx/>
              <a:buNone/>
              <a:defRPr sz="700"/>
            </a:lvl4pPr>
            <a:lvl5pPr marL="0" indent="914400">
              <a:spcBef>
                <a:spcPts val="150"/>
              </a:spcBef>
              <a:buSzTx/>
              <a:buFontTx/>
              <a:buNone/>
              <a:defRPr sz="7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5273088"/>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cxnSp>
        <p:nvCxnSpPr>
          <p:cNvPr id="10" name="Google Shape;10;p6"/>
          <p:cNvCxnSpPr/>
          <p:nvPr/>
        </p:nvCxnSpPr>
        <p:spPr>
          <a:xfrm>
            <a:off x="4278300" y="3668217"/>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6"/>
          <p:cNvSpPr txBox="1">
            <a:spLocks noGrp="1"/>
          </p:cNvSpPr>
          <p:nvPr>
            <p:ph type="ctrTitle"/>
          </p:nvPr>
        </p:nvSpPr>
        <p:spPr>
          <a:xfrm>
            <a:off x="311700" y="794633"/>
            <a:ext cx="8520600" cy="2610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a:endParaRPr/>
          </a:p>
        </p:txBody>
      </p:sp>
      <p:sp>
        <p:nvSpPr>
          <p:cNvPr id="12" name="Google Shape;12;p6"/>
          <p:cNvSpPr txBox="1">
            <a:spLocks noGrp="1"/>
          </p:cNvSpPr>
          <p:nvPr>
            <p:ph type="subTitle" idx="1"/>
          </p:nvPr>
        </p:nvSpPr>
        <p:spPr>
          <a:xfrm>
            <a:off x="311700" y="4221097"/>
            <a:ext cx="8520600" cy="9780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 name="Google Shape;13;p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85830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6" name="Google Shape;16;p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 name="Google Shape;17;p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57993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8"/>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0" name="Google Shape;20;p8"/>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 name="Google Shape;21;p8"/>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 name="Google Shape;22;p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00804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311700" y="3307400"/>
            <a:ext cx="8114400" cy="32612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lt1"/>
              </a:buClr>
              <a:buSzPts val="6800"/>
              <a:buNone/>
              <a:defRPr sz="6800">
                <a:solidFill>
                  <a:schemeClr val="lt1"/>
                </a:solidFill>
              </a:defRPr>
            </a:lvl1pPr>
            <a:lvl2pPr lvl="1" algn="l">
              <a:lnSpc>
                <a:spcPct val="100000"/>
              </a:lnSpc>
              <a:spcBef>
                <a:spcPts val="0"/>
              </a:spcBef>
              <a:spcAft>
                <a:spcPts val="0"/>
              </a:spcAft>
              <a:buClr>
                <a:schemeClr val="lt1"/>
              </a:buClr>
              <a:buSzPts val="6800"/>
              <a:buNone/>
              <a:defRPr sz="6800">
                <a:solidFill>
                  <a:schemeClr val="lt1"/>
                </a:solidFill>
              </a:defRPr>
            </a:lvl2pPr>
            <a:lvl3pPr lvl="2" algn="l">
              <a:lnSpc>
                <a:spcPct val="100000"/>
              </a:lnSpc>
              <a:spcBef>
                <a:spcPts val="0"/>
              </a:spcBef>
              <a:spcAft>
                <a:spcPts val="0"/>
              </a:spcAft>
              <a:buClr>
                <a:schemeClr val="lt1"/>
              </a:buClr>
              <a:buSzPts val="6800"/>
              <a:buNone/>
              <a:defRPr sz="6800">
                <a:solidFill>
                  <a:schemeClr val="lt1"/>
                </a:solidFill>
              </a:defRPr>
            </a:lvl3pPr>
            <a:lvl4pPr lvl="3" algn="l">
              <a:lnSpc>
                <a:spcPct val="100000"/>
              </a:lnSpc>
              <a:spcBef>
                <a:spcPts val="0"/>
              </a:spcBef>
              <a:spcAft>
                <a:spcPts val="0"/>
              </a:spcAft>
              <a:buClr>
                <a:schemeClr val="lt1"/>
              </a:buClr>
              <a:buSzPts val="6800"/>
              <a:buNone/>
              <a:defRPr sz="6800">
                <a:solidFill>
                  <a:schemeClr val="lt1"/>
                </a:solidFill>
              </a:defRPr>
            </a:lvl4pPr>
            <a:lvl5pPr lvl="4" algn="l">
              <a:lnSpc>
                <a:spcPct val="100000"/>
              </a:lnSpc>
              <a:spcBef>
                <a:spcPts val="0"/>
              </a:spcBef>
              <a:spcAft>
                <a:spcPts val="0"/>
              </a:spcAft>
              <a:buClr>
                <a:schemeClr val="lt1"/>
              </a:buClr>
              <a:buSzPts val="6800"/>
              <a:buNone/>
              <a:defRPr sz="6800">
                <a:solidFill>
                  <a:schemeClr val="lt1"/>
                </a:solidFill>
              </a:defRPr>
            </a:lvl5pPr>
            <a:lvl6pPr lvl="5" algn="l">
              <a:lnSpc>
                <a:spcPct val="100000"/>
              </a:lnSpc>
              <a:spcBef>
                <a:spcPts val="0"/>
              </a:spcBef>
              <a:spcAft>
                <a:spcPts val="0"/>
              </a:spcAft>
              <a:buClr>
                <a:schemeClr val="lt1"/>
              </a:buClr>
              <a:buSzPts val="6800"/>
              <a:buNone/>
              <a:defRPr sz="6800">
                <a:solidFill>
                  <a:schemeClr val="lt1"/>
                </a:solidFill>
              </a:defRPr>
            </a:lvl6pPr>
            <a:lvl7pPr lvl="6" algn="l">
              <a:lnSpc>
                <a:spcPct val="100000"/>
              </a:lnSpc>
              <a:spcBef>
                <a:spcPts val="0"/>
              </a:spcBef>
              <a:spcAft>
                <a:spcPts val="0"/>
              </a:spcAft>
              <a:buClr>
                <a:schemeClr val="lt1"/>
              </a:buClr>
              <a:buSzPts val="6800"/>
              <a:buNone/>
              <a:defRPr sz="6800">
                <a:solidFill>
                  <a:schemeClr val="lt1"/>
                </a:solidFill>
              </a:defRPr>
            </a:lvl7pPr>
            <a:lvl8pPr lvl="7" algn="l">
              <a:lnSpc>
                <a:spcPct val="100000"/>
              </a:lnSpc>
              <a:spcBef>
                <a:spcPts val="0"/>
              </a:spcBef>
              <a:spcAft>
                <a:spcPts val="0"/>
              </a:spcAft>
              <a:buClr>
                <a:schemeClr val="lt1"/>
              </a:buClr>
              <a:buSzPts val="6800"/>
              <a:buNone/>
              <a:defRPr sz="6800">
                <a:solidFill>
                  <a:schemeClr val="lt1"/>
                </a:solidFill>
              </a:defRPr>
            </a:lvl8pPr>
            <a:lvl9pPr lvl="8" algn="l">
              <a:lnSpc>
                <a:spcPct val="100000"/>
              </a:lnSpc>
              <a:spcBef>
                <a:spcPts val="0"/>
              </a:spcBef>
              <a:spcAft>
                <a:spcPts val="0"/>
              </a:spcAft>
              <a:buClr>
                <a:schemeClr val="lt1"/>
              </a:buClr>
              <a:buSzPts val="6800"/>
              <a:buNone/>
              <a:defRPr sz="6800">
                <a:solidFill>
                  <a:schemeClr val="lt1"/>
                </a:solidFill>
              </a:defRPr>
            </a:lvl9pPr>
          </a:lstStyle>
          <a:p>
            <a:endParaRPr/>
          </a:p>
        </p:txBody>
      </p:sp>
      <p:sp>
        <p:nvSpPr>
          <p:cNvPr id="25" name="Google Shape;25;p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53533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10"/>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8" name="Google Shape;28;p1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39889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311700" y="842400"/>
            <a:ext cx="2808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 name="Google Shape;31;p11"/>
          <p:cNvSpPr txBox="1">
            <a:spLocks noGrp="1"/>
          </p:cNvSpPr>
          <p:nvPr>
            <p:ph type="body" idx="1"/>
          </p:nvPr>
        </p:nvSpPr>
        <p:spPr>
          <a:xfrm>
            <a:off x="311700" y="1987833"/>
            <a:ext cx="2808000" cy="41040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1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18133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33"/>
        <p:cNvGrpSpPr/>
        <p:nvPr/>
      </p:nvGrpSpPr>
      <p:grpSpPr>
        <a:xfrm>
          <a:off x="0" y="0"/>
          <a:ext cx="0" cy="0"/>
          <a:chOff x="0" y="0"/>
          <a:chExt cx="0" cy="0"/>
        </a:xfrm>
      </p:grpSpPr>
      <p:sp>
        <p:nvSpPr>
          <p:cNvPr id="34" name="Google Shape;34;p12"/>
          <p:cNvSpPr txBox="1">
            <a:spLocks noGrp="1"/>
          </p:cNvSpPr>
          <p:nvPr>
            <p:ph type="title"/>
          </p:nvPr>
        </p:nvSpPr>
        <p:spPr>
          <a:xfrm>
            <a:off x="490250" y="701800"/>
            <a:ext cx="56838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35" name="Google Shape;35;p1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80555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13"/>
          <p:cNvSpPr/>
          <p:nvPr/>
        </p:nvSpPr>
        <p:spPr>
          <a:xfrm>
            <a:off x="4572000" y="133"/>
            <a:ext cx="4572000" cy="6858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8" name="Google Shape;38;p13"/>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13"/>
          <p:cNvSpPr txBox="1">
            <a:spLocks noGrp="1"/>
          </p:cNvSpPr>
          <p:nvPr>
            <p:ph type="title"/>
          </p:nvPr>
        </p:nvSpPr>
        <p:spPr>
          <a:xfrm>
            <a:off x="265500" y="1834132"/>
            <a:ext cx="4045200" cy="20692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40" name="Google Shape;40;p13"/>
          <p:cNvSpPr txBox="1">
            <a:spLocks noGrp="1"/>
          </p:cNvSpPr>
          <p:nvPr>
            <p:ph type="subTitle" idx="1"/>
          </p:nvPr>
        </p:nvSpPr>
        <p:spPr>
          <a:xfrm>
            <a:off x="265500" y="3974833"/>
            <a:ext cx="4045200" cy="17940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13"/>
          <p:cNvSpPr txBox="1">
            <a:spLocks noGrp="1"/>
          </p:cNvSpPr>
          <p:nvPr>
            <p:ph type="body" idx="2"/>
          </p:nvPr>
        </p:nvSpPr>
        <p:spPr>
          <a:xfrm>
            <a:off x="4939500" y="965600"/>
            <a:ext cx="3837000" cy="49268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42" name="Google Shape;42;p1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64699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4"/>
          <p:cNvSpPr txBox="1">
            <a:spLocks noGrp="1"/>
          </p:cNvSpPr>
          <p:nvPr>
            <p:ph type="body" idx="1"/>
          </p:nvPr>
        </p:nvSpPr>
        <p:spPr>
          <a:xfrm>
            <a:off x="319500" y="5644967"/>
            <a:ext cx="5998800" cy="7984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15286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Text Placeholder 2"/>
          <p:cNvSpPr>
            <a:spLocks noGrp="1"/>
          </p:cNvSpPr>
          <p:nvPr>
            <p:ph type="body" sz="quarter" idx="17" hasCustomPrompt="1"/>
          </p:nvPr>
        </p:nvSpPr>
        <p:spPr>
          <a:xfrm>
            <a:off x="831898" y="3687731"/>
            <a:ext cx="7539533" cy="659493"/>
          </a:xfrm>
        </p:spPr>
        <p:txBody>
          <a:bodyPr anchor="b">
            <a:normAutofit/>
          </a:bodyPr>
          <a:lstStyle>
            <a:lvl1pPr marL="0" indent="0" algn="r">
              <a:buNone/>
              <a:defRPr sz="1350">
                <a:latin typeface="Garamond" charset="0"/>
                <a:ea typeface="Garamond" charset="0"/>
                <a:cs typeface="Garamond" charset="0"/>
              </a:defRPr>
            </a:lvl1pPr>
          </a:lstStyle>
          <a:p>
            <a:pPr lvl="0"/>
            <a:r>
              <a:rPr lang="en-US" dirty="0"/>
              <a:t>-Author</a:t>
            </a:r>
          </a:p>
        </p:txBody>
      </p:sp>
      <p:sp>
        <p:nvSpPr>
          <p:cNvPr id="5" name="Text Placeholder 4"/>
          <p:cNvSpPr>
            <a:spLocks noGrp="1"/>
          </p:cNvSpPr>
          <p:nvPr>
            <p:ph type="body" sz="quarter" idx="18" hasCustomPrompt="1"/>
          </p:nvPr>
        </p:nvSpPr>
        <p:spPr>
          <a:xfrm>
            <a:off x="831898" y="693739"/>
            <a:ext cx="7538991" cy="2860734"/>
          </a:xfrm>
        </p:spPr>
        <p:txBody>
          <a:bodyPr anchor="b">
            <a:normAutofit/>
          </a:bodyPr>
          <a:lstStyle>
            <a:lvl1pPr marL="0" indent="0">
              <a:buNone/>
              <a:defRPr sz="2700" b="0" i="1">
                <a:latin typeface="Garamond" charset="0"/>
                <a:ea typeface="Garamond" charset="0"/>
                <a:cs typeface="Garamond"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“Quote”</a:t>
            </a:r>
          </a:p>
        </p:txBody>
      </p:sp>
      <p:sp>
        <p:nvSpPr>
          <p:cNvPr id="12" name="Date Placeholder 11"/>
          <p:cNvSpPr>
            <a:spLocks noGrp="1"/>
          </p:cNvSpPr>
          <p:nvPr>
            <p:ph type="dt" sz="half" idx="19"/>
          </p:nvPr>
        </p:nvSpPr>
        <p:spPr/>
        <p:txBody>
          <a:bodyPr/>
          <a:lstStyle/>
          <a:p>
            <a:r>
              <a:rPr lang="en-US"/>
              <a:t>4/2/2025</a:t>
            </a:r>
            <a:endParaRPr lang="en-US" dirty="0"/>
          </a:p>
        </p:txBody>
      </p:sp>
      <p:sp>
        <p:nvSpPr>
          <p:cNvPr id="13" name="Footer Placeholder 12"/>
          <p:cNvSpPr>
            <a:spLocks noGrp="1"/>
          </p:cNvSpPr>
          <p:nvPr>
            <p:ph type="ftr" sz="quarter" idx="20"/>
          </p:nvPr>
        </p:nvSpPr>
        <p:spPr/>
        <p:txBody>
          <a:bodyPr/>
          <a:lstStyle/>
          <a:p>
            <a:r>
              <a:rPr lang="en-US"/>
              <a:t>Community Action Advisory Board</a:t>
            </a:r>
            <a:endParaRPr lang="en-US" dirty="0"/>
          </a:p>
        </p:txBody>
      </p:sp>
      <p:sp>
        <p:nvSpPr>
          <p:cNvPr id="14" name="Slide Number Placeholder 13"/>
          <p:cNvSpPr>
            <a:spLocks noGrp="1"/>
          </p:cNvSpPr>
          <p:nvPr>
            <p:ph type="sldNum" sz="quarter" idx="21"/>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8283371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15"/>
          <p:cNvSpPr txBox="1">
            <a:spLocks noGrp="1"/>
          </p:cNvSpPr>
          <p:nvPr>
            <p:ph type="title" hasCustomPrompt="1"/>
          </p:nvPr>
        </p:nvSpPr>
        <p:spPr>
          <a:xfrm>
            <a:off x="311700" y="1557233"/>
            <a:ext cx="8520600" cy="2640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11000"/>
              <a:buNone/>
              <a:defRPr sz="11000">
                <a:solidFill>
                  <a:schemeClr val="dk1"/>
                </a:solidFill>
              </a:defRPr>
            </a:lvl1pPr>
            <a:lvl2pPr lvl="1" algn="ctr">
              <a:lnSpc>
                <a:spcPct val="100000"/>
              </a:lnSpc>
              <a:spcBef>
                <a:spcPts val="0"/>
              </a:spcBef>
              <a:spcAft>
                <a:spcPts val="0"/>
              </a:spcAft>
              <a:buClr>
                <a:schemeClr val="dk1"/>
              </a:buClr>
              <a:buSzPts val="11000"/>
              <a:buNone/>
              <a:defRPr sz="11000">
                <a:solidFill>
                  <a:schemeClr val="dk1"/>
                </a:solidFill>
              </a:defRPr>
            </a:lvl2pPr>
            <a:lvl3pPr lvl="2" algn="ctr">
              <a:lnSpc>
                <a:spcPct val="100000"/>
              </a:lnSpc>
              <a:spcBef>
                <a:spcPts val="0"/>
              </a:spcBef>
              <a:spcAft>
                <a:spcPts val="0"/>
              </a:spcAft>
              <a:buClr>
                <a:schemeClr val="dk1"/>
              </a:buClr>
              <a:buSzPts val="11000"/>
              <a:buNone/>
              <a:defRPr sz="11000">
                <a:solidFill>
                  <a:schemeClr val="dk1"/>
                </a:solidFill>
              </a:defRPr>
            </a:lvl3pPr>
            <a:lvl4pPr lvl="3" algn="ctr">
              <a:lnSpc>
                <a:spcPct val="100000"/>
              </a:lnSpc>
              <a:spcBef>
                <a:spcPts val="0"/>
              </a:spcBef>
              <a:spcAft>
                <a:spcPts val="0"/>
              </a:spcAft>
              <a:buClr>
                <a:schemeClr val="dk1"/>
              </a:buClr>
              <a:buSzPts val="11000"/>
              <a:buNone/>
              <a:defRPr sz="11000">
                <a:solidFill>
                  <a:schemeClr val="dk1"/>
                </a:solidFill>
              </a:defRPr>
            </a:lvl4pPr>
            <a:lvl5pPr lvl="4" algn="ctr">
              <a:lnSpc>
                <a:spcPct val="100000"/>
              </a:lnSpc>
              <a:spcBef>
                <a:spcPts val="0"/>
              </a:spcBef>
              <a:spcAft>
                <a:spcPts val="0"/>
              </a:spcAft>
              <a:buClr>
                <a:schemeClr val="dk1"/>
              </a:buClr>
              <a:buSzPts val="11000"/>
              <a:buNone/>
              <a:defRPr sz="11000">
                <a:solidFill>
                  <a:schemeClr val="dk1"/>
                </a:solidFill>
              </a:defRPr>
            </a:lvl5pPr>
            <a:lvl6pPr lvl="5" algn="ctr">
              <a:lnSpc>
                <a:spcPct val="100000"/>
              </a:lnSpc>
              <a:spcBef>
                <a:spcPts val="0"/>
              </a:spcBef>
              <a:spcAft>
                <a:spcPts val="0"/>
              </a:spcAft>
              <a:buClr>
                <a:schemeClr val="dk1"/>
              </a:buClr>
              <a:buSzPts val="11000"/>
              <a:buNone/>
              <a:defRPr sz="11000">
                <a:solidFill>
                  <a:schemeClr val="dk1"/>
                </a:solidFill>
              </a:defRPr>
            </a:lvl6pPr>
            <a:lvl7pPr lvl="6" algn="ctr">
              <a:lnSpc>
                <a:spcPct val="100000"/>
              </a:lnSpc>
              <a:spcBef>
                <a:spcPts val="0"/>
              </a:spcBef>
              <a:spcAft>
                <a:spcPts val="0"/>
              </a:spcAft>
              <a:buClr>
                <a:schemeClr val="dk1"/>
              </a:buClr>
              <a:buSzPts val="11000"/>
              <a:buNone/>
              <a:defRPr sz="11000">
                <a:solidFill>
                  <a:schemeClr val="dk1"/>
                </a:solidFill>
              </a:defRPr>
            </a:lvl7pPr>
            <a:lvl8pPr lvl="7" algn="ctr">
              <a:lnSpc>
                <a:spcPct val="100000"/>
              </a:lnSpc>
              <a:spcBef>
                <a:spcPts val="0"/>
              </a:spcBef>
              <a:spcAft>
                <a:spcPts val="0"/>
              </a:spcAft>
              <a:buClr>
                <a:schemeClr val="dk1"/>
              </a:buClr>
              <a:buSzPts val="11000"/>
              <a:buNone/>
              <a:defRPr sz="11000">
                <a:solidFill>
                  <a:schemeClr val="dk1"/>
                </a:solidFill>
              </a:defRPr>
            </a:lvl8pPr>
            <a:lvl9pPr lvl="8" algn="ctr">
              <a:lnSpc>
                <a:spcPct val="100000"/>
              </a:lnSpc>
              <a:spcBef>
                <a:spcPts val="0"/>
              </a:spcBef>
              <a:spcAft>
                <a:spcPts val="0"/>
              </a:spcAft>
              <a:buClr>
                <a:schemeClr val="dk1"/>
              </a:buClr>
              <a:buSzPts val="11000"/>
              <a:buNone/>
              <a:defRPr sz="11000">
                <a:solidFill>
                  <a:schemeClr val="dk1"/>
                </a:solidFill>
              </a:defRPr>
            </a:lvl9pPr>
          </a:lstStyle>
          <a:p>
            <a:r>
              <a:t>xx%</a:t>
            </a:r>
          </a:p>
        </p:txBody>
      </p:sp>
      <p:sp>
        <p:nvSpPr>
          <p:cNvPr id="48" name="Google Shape;48;p15"/>
          <p:cNvSpPr txBox="1">
            <a:spLocks noGrp="1"/>
          </p:cNvSpPr>
          <p:nvPr>
            <p:ph type="body" idx="1"/>
          </p:nvPr>
        </p:nvSpPr>
        <p:spPr>
          <a:xfrm>
            <a:off x="311700" y="4299000"/>
            <a:ext cx="8520600" cy="1428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9" name="Google Shape;49;p1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661125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28144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4350280" y="3807169"/>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 name="Google Shape;14;p2"/>
          <p:cNvSpPr txBox="1">
            <a:spLocks noGrp="1"/>
          </p:cNvSpPr>
          <p:nvPr>
            <p:ph type="ctrTitle"/>
          </p:nvPr>
        </p:nvSpPr>
        <p:spPr>
          <a:xfrm>
            <a:off x="671258" y="1321067"/>
            <a:ext cx="7801500" cy="230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4233168"/>
            <a:ext cx="78015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173961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855000"/>
            <a:ext cx="7852200" cy="1148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83404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86577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14819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577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60834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701800"/>
            <a:ext cx="6227100" cy="545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83737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1" name="Google Shape;41;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441867"/>
            <a:ext cx="4045200" cy="2280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3793601"/>
            <a:ext cx="40452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8464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665505"/>
            <a:ext cx="6858000" cy="1531459"/>
          </a:xfrm>
          <a:prstGeom prst="rect">
            <a:avLst/>
          </a:prstGeom>
        </p:spPr>
        <p:txBody>
          <a:bodyPr anchor="b"/>
          <a:lstStyle>
            <a:lvl1pPr algn="l">
              <a:defRPr sz="4500" baseline="0"/>
            </a:lvl1pPr>
          </a:lstStyle>
          <a:p>
            <a:r>
              <a:rPr lang="en-US" dirty="0"/>
              <a:t>Final slide</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r>
              <a:rPr lang="en-US"/>
              <a:t>4/2/2025</a:t>
            </a:r>
            <a:endParaRPr lang="en-US" dirty="0"/>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r>
              <a:rPr lang="en-US"/>
              <a:t>Community Action Advisory Board</a:t>
            </a:r>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BD3A08C5-CC68-3947-88A8-A9E34C1A68A7}" type="slidenum">
              <a:rPr lang="en-US" smtClean="0"/>
              <a:pPr/>
              <a:t>‹#›</a:t>
            </a:fld>
            <a:endParaRPr lang="en-US" dirty="0"/>
          </a:p>
        </p:txBody>
      </p:sp>
      <p:sp>
        <p:nvSpPr>
          <p:cNvPr id="7" name="Text Placeholder 4"/>
          <p:cNvSpPr>
            <a:spLocks noGrp="1"/>
          </p:cNvSpPr>
          <p:nvPr>
            <p:ph type="body" sz="quarter" idx="18" hasCustomPrompt="1"/>
          </p:nvPr>
        </p:nvSpPr>
        <p:spPr>
          <a:xfrm>
            <a:off x="1143001" y="3262032"/>
            <a:ext cx="6876261" cy="756271"/>
          </a:xfrm>
        </p:spPr>
        <p:txBody>
          <a:bodyPr anchor="b">
            <a:normAutofit/>
          </a:bodyPr>
          <a:lstStyle>
            <a:lvl1pPr marL="0" indent="0">
              <a:buNone/>
              <a:defRPr sz="2700"/>
            </a:lvl1pPr>
            <a:lvl2pPr marL="342900" indent="0">
              <a:buNone/>
              <a:defRPr/>
            </a:lvl2pPr>
            <a:lvl3pPr marL="685800" indent="0">
              <a:buNone/>
              <a:defRPr/>
            </a:lvl3pPr>
            <a:lvl4pPr marL="1028700" indent="0">
              <a:buNone/>
              <a:defRPr/>
            </a:lvl4pPr>
            <a:lvl5pPr marL="1371600" indent="0">
              <a:buNone/>
              <a:defRPr/>
            </a:lvl5pPr>
          </a:lstStyle>
          <a:p>
            <a:pPr lvl="0"/>
            <a:r>
              <a:rPr lang="en-US" dirty="0"/>
              <a:t>Subhead</a:t>
            </a:r>
          </a:p>
        </p:txBody>
      </p:sp>
      <p:sp>
        <p:nvSpPr>
          <p:cNvPr id="8" name="Text Placeholder 4"/>
          <p:cNvSpPr>
            <a:spLocks noGrp="1"/>
          </p:cNvSpPr>
          <p:nvPr>
            <p:ph type="body" sz="quarter" idx="19" hasCustomPrompt="1"/>
          </p:nvPr>
        </p:nvSpPr>
        <p:spPr>
          <a:xfrm>
            <a:off x="1143001" y="4018305"/>
            <a:ext cx="6876261" cy="1478165"/>
          </a:xfrm>
        </p:spPr>
        <p:txBody>
          <a:bodyPr anchor="b">
            <a:normAutofit/>
          </a:bodyPr>
          <a:lstStyle>
            <a:lvl1pPr marL="0" indent="0">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dirty="0"/>
              <a:t>Additional info</a:t>
            </a:r>
          </a:p>
        </p:txBody>
      </p:sp>
    </p:spTree>
    <p:extLst>
      <p:ext uri="{BB962C8B-B14F-4D97-AF65-F5344CB8AC3E}">
        <p14:creationId xmlns:p14="http://schemas.microsoft.com/office/powerpoint/2010/main" val="16361223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54408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673700"/>
            <a:ext cx="8520600" cy="25208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43045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06496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21028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457200" y="274637"/>
            <a:ext cx="8229600" cy="11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57" name="Google Shape;57;p13"/>
          <p:cNvSpPr txBox="1">
            <a:spLocks noGrp="1"/>
          </p:cNvSpPr>
          <p:nvPr>
            <p:ph type="body" idx="1"/>
          </p:nvPr>
        </p:nvSpPr>
        <p:spPr>
          <a:xfrm>
            <a:off x="457200" y="1600200"/>
            <a:ext cx="8229600" cy="4526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1200"/>
              </a:spcBef>
              <a:spcAft>
                <a:spcPts val="0"/>
              </a:spcAft>
              <a:buClr>
                <a:schemeClr val="dk1"/>
              </a:buClr>
              <a:buSzPts val="1800"/>
              <a:buChar char="●"/>
              <a:defRPr/>
            </a:lvl7pPr>
            <a:lvl8pPr marL="3657600" lvl="7" indent="-342900" algn="l">
              <a:spcBef>
                <a:spcPts val="1200"/>
              </a:spcBef>
              <a:spcAft>
                <a:spcPts val="0"/>
              </a:spcAft>
              <a:buClr>
                <a:schemeClr val="dk1"/>
              </a:buClr>
              <a:buSzPts val="1800"/>
              <a:buChar char="○"/>
              <a:defRPr/>
            </a:lvl8pPr>
            <a:lvl9pPr marL="4114800" lvl="8" indent="-342900" algn="l">
              <a:spcBef>
                <a:spcPts val="1200"/>
              </a:spcBef>
              <a:spcAft>
                <a:spcPts val="1200"/>
              </a:spcAft>
              <a:buClr>
                <a:schemeClr val="dk1"/>
              </a:buClr>
              <a:buSzPts val="1800"/>
              <a:buChar char="■"/>
              <a:defRPr/>
            </a:lvl9pPr>
          </a:lstStyle>
          <a:p>
            <a:endParaRPr/>
          </a:p>
        </p:txBody>
      </p:sp>
      <p:sp>
        <p:nvSpPr>
          <p:cNvPr id="58" name="Google Shape;58;p13"/>
          <p:cNvSpPr txBox="1">
            <a:spLocks noGrp="1"/>
          </p:cNvSpPr>
          <p:nvPr>
            <p:ph type="dt" idx="10"/>
          </p:nvPr>
        </p:nvSpPr>
        <p:spPr>
          <a:xfrm>
            <a:off x="457200" y="6356351"/>
            <a:ext cx="21336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3124200" y="6356351"/>
            <a:ext cx="28956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 smtClean="0"/>
              <a:pPr/>
              <a:t>‹#›</a:t>
            </a:fld>
            <a:endParaRPr lang="en" sz="1000">
              <a:solidFill>
                <a:schemeClr val="accent3"/>
              </a:solidFill>
              <a:latin typeface="Average"/>
              <a:ea typeface="Average"/>
              <a:cs typeface="Average"/>
              <a:sym typeface="Average"/>
            </a:endParaRPr>
          </a:p>
        </p:txBody>
      </p:sp>
    </p:spTree>
    <p:extLst>
      <p:ext uri="{BB962C8B-B14F-4D97-AF65-F5344CB8AC3E}">
        <p14:creationId xmlns:p14="http://schemas.microsoft.com/office/powerpoint/2010/main" val="30947036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9"/>
        <p:cNvGrpSpPr/>
        <p:nvPr/>
      </p:nvGrpSpPr>
      <p:grpSpPr>
        <a:xfrm>
          <a:off x="0" y="0"/>
          <a:ext cx="0" cy="0"/>
          <a:chOff x="0" y="0"/>
          <a:chExt cx="0" cy="0"/>
        </a:xfrm>
      </p:grpSpPr>
      <p:sp>
        <p:nvSpPr>
          <p:cNvPr id="10" name="Google Shape;10;p15"/>
          <p:cNvSpPr/>
          <p:nvPr/>
        </p:nvSpPr>
        <p:spPr>
          <a:xfrm>
            <a:off x="0" y="0"/>
            <a:ext cx="3971925" cy="6877050"/>
          </a:xfrm>
          <a:custGeom>
            <a:avLst/>
            <a:gdLst/>
            <a:ahLst/>
            <a:cxnLst/>
            <a:rect l="l" t="t" r="r" b="b"/>
            <a:pathLst>
              <a:path w="5295900" h="6877050" extrusionOk="0">
                <a:moveTo>
                  <a:pt x="0" y="0"/>
                </a:moveTo>
                <a:lnTo>
                  <a:pt x="5295900" y="0"/>
                </a:lnTo>
                <a:lnTo>
                  <a:pt x="5295900" y="6877050"/>
                </a:lnTo>
                <a:lnTo>
                  <a:pt x="0" y="6877050"/>
                </a:lnTo>
                <a:close/>
              </a:path>
            </a:pathLst>
          </a:custGeom>
          <a:solidFill>
            <a:schemeClr val="accent3"/>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1" name="Google Shape;11;p15"/>
          <p:cNvSpPr/>
          <p:nvPr/>
        </p:nvSpPr>
        <p:spPr>
          <a:xfrm>
            <a:off x="1125141" y="1173106"/>
            <a:ext cx="6893719" cy="5704772"/>
          </a:xfrm>
          <a:custGeom>
            <a:avLst/>
            <a:gdLst/>
            <a:ahLst/>
            <a:cxnLst/>
            <a:rect l="l" t="t" r="r" b="b"/>
            <a:pathLst>
              <a:path w="9191625" h="5704772" extrusionOk="0">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2" name="Google Shape;12;p15"/>
          <p:cNvSpPr/>
          <p:nvPr/>
        </p:nvSpPr>
        <p:spPr>
          <a:xfrm>
            <a:off x="2020822" y="0"/>
            <a:ext cx="5102357" cy="5396474"/>
          </a:xfrm>
          <a:custGeom>
            <a:avLst/>
            <a:gdLst/>
            <a:ahLst/>
            <a:cxnLst/>
            <a:rect l="l" t="t" r="r" b="b"/>
            <a:pathLst>
              <a:path w="6803142" h="5396474" extrusionOk="0">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lt1">
              <a:alpha val="98823"/>
            </a:scheme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3" name="Google Shape;13;p15"/>
          <p:cNvSpPr txBox="1">
            <a:spLocks noGrp="1"/>
          </p:cNvSpPr>
          <p:nvPr>
            <p:ph type="ctrTitle"/>
          </p:nvPr>
        </p:nvSpPr>
        <p:spPr>
          <a:xfrm>
            <a:off x="2174843" y="810228"/>
            <a:ext cx="4794316" cy="3831221"/>
          </a:xfrm>
          <a:prstGeom prst="rect">
            <a:avLst/>
          </a:prstGeom>
          <a:noFill/>
          <a:ln>
            <a:noFill/>
          </a:ln>
        </p:spPr>
        <p:txBody>
          <a:bodyPr spcFirstLastPara="1" wrap="square" lIns="91425" tIns="0" rIns="91425" bIns="0" anchor="ctr" anchorCtr="0">
            <a:noAutofit/>
          </a:bodyPr>
          <a:lstStyle>
            <a:lvl1pPr lvl="0" algn="ctr">
              <a:lnSpc>
                <a:spcPct val="100000"/>
              </a:lnSpc>
              <a:spcBef>
                <a:spcPts val="0"/>
              </a:spcBef>
              <a:spcAft>
                <a:spcPts val="0"/>
              </a:spcAft>
              <a:buClr>
                <a:schemeClr val="accent6"/>
              </a:buClr>
              <a:buSzPts val="3600"/>
              <a:buFont typeface="Arial Black"/>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0618602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4"/>
        <p:cNvGrpSpPr/>
        <p:nvPr/>
      </p:nvGrpSpPr>
      <p:grpSpPr>
        <a:xfrm>
          <a:off x="0" y="0"/>
          <a:ext cx="0" cy="0"/>
          <a:chOff x="0" y="0"/>
          <a:chExt cx="0" cy="0"/>
        </a:xfrm>
      </p:grpSpPr>
      <p:grpSp>
        <p:nvGrpSpPr>
          <p:cNvPr id="15" name="Google Shape;15;p16"/>
          <p:cNvGrpSpPr/>
          <p:nvPr/>
        </p:nvGrpSpPr>
        <p:grpSpPr>
          <a:xfrm>
            <a:off x="4839228" y="3405020"/>
            <a:ext cx="4304773" cy="3467971"/>
            <a:chOff x="5009037" y="2525712"/>
            <a:chExt cx="7170193" cy="4332288"/>
          </a:xfrm>
        </p:grpSpPr>
        <p:sp>
          <p:nvSpPr>
            <p:cNvPr id="16" name="Google Shape;16;p16"/>
            <p:cNvSpPr/>
            <p:nvPr/>
          </p:nvSpPr>
          <p:spPr>
            <a:xfrm>
              <a:off x="5009037" y="2525712"/>
              <a:ext cx="3601721" cy="4332288"/>
            </a:xfrm>
            <a:custGeom>
              <a:avLst/>
              <a:gdLst/>
              <a:ahLst/>
              <a:cxnLst/>
              <a:rect l="l" t="t" r="r" b="b"/>
              <a:pathLst>
                <a:path w="1198" h="1441" extrusionOk="0">
                  <a:moveTo>
                    <a:pt x="1198" y="0"/>
                  </a:moveTo>
                  <a:lnTo>
                    <a:pt x="0" y="1441"/>
                  </a:lnTo>
                  <a:lnTo>
                    <a:pt x="1198" y="1441"/>
                  </a:lnTo>
                  <a:lnTo>
                    <a:pt x="1198"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7" name="Google Shape;17;p16"/>
            <p:cNvSpPr/>
            <p:nvPr/>
          </p:nvSpPr>
          <p:spPr>
            <a:xfrm>
              <a:off x="8589536" y="2525712"/>
              <a:ext cx="3589694" cy="4332288"/>
            </a:xfrm>
            <a:custGeom>
              <a:avLst/>
              <a:gdLst/>
              <a:ahLst/>
              <a:cxnLst/>
              <a:rect l="l" t="t" r="r" b="b"/>
              <a:pathLst>
                <a:path w="1194" h="1441" extrusionOk="0">
                  <a:moveTo>
                    <a:pt x="0" y="0"/>
                  </a:moveTo>
                  <a:lnTo>
                    <a:pt x="1194" y="1441"/>
                  </a:lnTo>
                  <a:lnTo>
                    <a:pt x="0" y="144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grpSp>
      <p:grpSp>
        <p:nvGrpSpPr>
          <p:cNvPr id="18" name="Google Shape;18;p16"/>
          <p:cNvGrpSpPr/>
          <p:nvPr/>
        </p:nvGrpSpPr>
        <p:grpSpPr>
          <a:xfrm rot="10800000">
            <a:off x="4849208" y="1"/>
            <a:ext cx="4304773" cy="3467971"/>
            <a:chOff x="5183405" y="2678112"/>
            <a:chExt cx="7170193" cy="4332288"/>
          </a:xfrm>
        </p:grpSpPr>
        <p:sp>
          <p:nvSpPr>
            <p:cNvPr id="19" name="Google Shape;19;p16"/>
            <p:cNvSpPr/>
            <p:nvPr/>
          </p:nvSpPr>
          <p:spPr>
            <a:xfrm>
              <a:off x="5183405" y="2678112"/>
              <a:ext cx="3601721" cy="4332288"/>
            </a:xfrm>
            <a:custGeom>
              <a:avLst/>
              <a:gdLst/>
              <a:ahLst/>
              <a:cxnLst/>
              <a:rect l="l" t="t" r="r" b="b"/>
              <a:pathLst>
                <a:path w="1198" h="1441" extrusionOk="0">
                  <a:moveTo>
                    <a:pt x="1198" y="0"/>
                  </a:moveTo>
                  <a:lnTo>
                    <a:pt x="0" y="1441"/>
                  </a:lnTo>
                  <a:lnTo>
                    <a:pt x="1198" y="1441"/>
                  </a:lnTo>
                  <a:lnTo>
                    <a:pt x="1198"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20" name="Google Shape;20;p16"/>
            <p:cNvSpPr/>
            <p:nvPr/>
          </p:nvSpPr>
          <p:spPr>
            <a:xfrm>
              <a:off x="8763903" y="2678112"/>
              <a:ext cx="3589695" cy="4332288"/>
            </a:xfrm>
            <a:custGeom>
              <a:avLst/>
              <a:gdLst/>
              <a:ahLst/>
              <a:cxnLst/>
              <a:rect l="l" t="t" r="r" b="b"/>
              <a:pathLst>
                <a:path w="1194" h="1441" extrusionOk="0">
                  <a:moveTo>
                    <a:pt x="0" y="0"/>
                  </a:moveTo>
                  <a:lnTo>
                    <a:pt x="1194" y="1441"/>
                  </a:lnTo>
                  <a:lnTo>
                    <a:pt x="0" y="1441"/>
                  </a:lnTo>
                  <a:lnTo>
                    <a:pt x="0"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grpSp>
      <p:sp>
        <p:nvSpPr>
          <p:cNvPr id="21" name="Google Shape;21;p16"/>
          <p:cNvSpPr/>
          <p:nvPr/>
        </p:nvSpPr>
        <p:spPr>
          <a:xfrm>
            <a:off x="5731889" y="4577659"/>
            <a:ext cx="581266" cy="775021"/>
          </a:xfrm>
          <a:custGeom>
            <a:avLst/>
            <a:gdLst/>
            <a:ahLst/>
            <a:cxnLst/>
            <a:rect l="l" t="t" r="r" b="b"/>
            <a:pathLst>
              <a:path w="775021" h="775021" extrusionOk="0">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22" name="Google Shape;22;p16"/>
          <p:cNvSpPr txBox="1">
            <a:spLocks noGrp="1"/>
          </p:cNvSpPr>
          <p:nvPr>
            <p:ph type="title"/>
          </p:nvPr>
        </p:nvSpPr>
        <p:spPr>
          <a:xfrm>
            <a:off x="685800" y="1057275"/>
            <a:ext cx="4937760" cy="1531357"/>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685800" y="2834640"/>
            <a:ext cx="4937760" cy="3207344"/>
          </a:xfrm>
          <a:prstGeom prst="rect">
            <a:avLst/>
          </a:prstGeom>
          <a:noFill/>
          <a:ln>
            <a:noFill/>
          </a:ln>
        </p:spPr>
        <p:txBody>
          <a:bodyPr spcFirstLastPara="1" wrap="square" lIns="91425" tIns="0" rIns="91425" bIns="0" anchor="t" anchorCtr="0">
            <a:normAutofit/>
          </a:bodyPr>
          <a:lstStyle>
            <a:lvl1pPr marL="342900" lvl="0" indent="-171450" algn="l">
              <a:lnSpc>
                <a:spcPct val="150000"/>
              </a:lnSpc>
              <a:spcBef>
                <a:spcPts val="0"/>
              </a:spcBef>
              <a:spcAft>
                <a:spcPts val="0"/>
              </a:spcAft>
              <a:buClr>
                <a:schemeClr val="accent6"/>
              </a:buClr>
              <a:buSzPts val="2400"/>
              <a:buNone/>
              <a:defRPr sz="1800"/>
            </a:lvl1pPr>
            <a:lvl2pPr marL="685800" lvl="1" indent="-266700" algn="l">
              <a:lnSpc>
                <a:spcPct val="150000"/>
              </a:lnSpc>
              <a:spcBef>
                <a:spcPts val="0"/>
              </a:spcBef>
              <a:spcAft>
                <a:spcPts val="0"/>
              </a:spcAft>
              <a:buClr>
                <a:schemeClr val="accent6"/>
              </a:buClr>
              <a:buSzPts val="2000"/>
              <a:buChar char="•"/>
              <a:defRPr sz="1500"/>
            </a:lvl2pPr>
            <a:lvl3pPr marL="1028700" lvl="2" indent="-257175" algn="l">
              <a:lnSpc>
                <a:spcPct val="150000"/>
              </a:lnSpc>
              <a:spcBef>
                <a:spcPts val="0"/>
              </a:spcBef>
              <a:spcAft>
                <a:spcPts val="0"/>
              </a:spcAft>
              <a:buClr>
                <a:schemeClr val="accent6"/>
              </a:buClr>
              <a:buSzPts val="1800"/>
              <a:buChar char="•"/>
              <a:defRPr sz="1350"/>
            </a:lvl3pPr>
            <a:lvl4pPr marL="1371600" lvl="3" indent="-257175" algn="l">
              <a:lnSpc>
                <a:spcPct val="100000"/>
              </a:lnSpc>
              <a:spcBef>
                <a:spcPts val="270"/>
              </a:spcBef>
              <a:spcAft>
                <a:spcPts val="0"/>
              </a:spcAft>
              <a:buClr>
                <a:schemeClr val="accent6"/>
              </a:buClr>
              <a:buSzPts val="1800"/>
              <a:buChar char="•"/>
              <a:defRPr/>
            </a:lvl4pPr>
            <a:lvl5pPr marL="1714500" lvl="4" indent="-257175" algn="l">
              <a:lnSpc>
                <a:spcPct val="100000"/>
              </a:lnSpc>
              <a:spcBef>
                <a:spcPts val="270"/>
              </a:spcBef>
              <a:spcAft>
                <a:spcPts val="0"/>
              </a:spcAft>
              <a:buClr>
                <a:schemeClr val="accent6"/>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16"/>
          <p:cNvSpPr txBox="1">
            <a:spLocks noGrp="1"/>
          </p:cNvSpPr>
          <p:nvPr>
            <p:ph type="sldNum" idx="12"/>
          </p:nvPr>
        </p:nvSpPr>
        <p:spPr>
          <a:xfrm>
            <a:off x="7768828" y="457200"/>
            <a:ext cx="800692"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07669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Introduction 2">
  <p:cSld name="Introduction 2">
    <p:spTree>
      <p:nvGrpSpPr>
        <p:cNvPr id="1" name="Shape 25"/>
        <p:cNvGrpSpPr/>
        <p:nvPr/>
      </p:nvGrpSpPr>
      <p:grpSpPr>
        <a:xfrm>
          <a:off x="0" y="0"/>
          <a:ext cx="0" cy="0"/>
          <a:chOff x="0" y="0"/>
          <a:chExt cx="0" cy="0"/>
        </a:xfrm>
      </p:grpSpPr>
      <p:sp>
        <p:nvSpPr>
          <p:cNvPr id="26" name="Google Shape;26;p17"/>
          <p:cNvSpPr/>
          <p:nvPr/>
        </p:nvSpPr>
        <p:spPr>
          <a:xfrm>
            <a:off x="-18048" y="3390900"/>
            <a:ext cx="9162047" cy="3467100"/>
          </a:xfrm>
          <a:prstGeom prst="rect">
            <a:avLst/>
          </a:prstGeom>
          <a:solidFill>
            <a:schemeClr val="accent4"/>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338">
              <a:solidFill>
                <a:schemeClr val="lt1"/>
              </a:solidFill>
              <a:latin typeface="EB Garamond"/>
              <a:ea typeface="EB Garamond"/>
              <a:cs typeface="EB Garamond"/>
              <a:sym typeface="EB Garamond"/>
            </a:endParaRPr>
          </a:p>
        </p:txBody>
      </p:sp>
      <p:sp>
        <p:nvSpPr>
          <p:cNvPr id="27" name="Google Shape;27;p17"/>
          <p:cNvSpPr/>
          <p:nvPr/>
        </p:nvSpPr>
        <p:spPr>
          <a:xfrm>
            <a:off x="332510" y="332510"/>
            <a:ext cx="8478982" cy="6026727"/>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200">
              <a:solidFill>
                <a:schemeClr val="lt1"/>
              </a:solidFill>
              <a:latin typeface="EB Garamond"/>
              <a:ea typeface="EB Garamond"/>
              <a:cs typeface="EB Garamond"/>
              <a:sym typeface="EB Garamond"/>
            </a:endParaRPr>
          </a:p>
        </p:txBody>
      </p:sp>
      <p:grpSp>
        <p:nvGrpSpPr>
          <p:cNvPr id="28" name="Google Shape;28;p17"/>
          <p:cNvGrpSpPr/>
          <p:nvPr/>
        </p:nvGrpSpPr>
        <p:grpSpPr>
          <a:xfrm flipH="1">
            <a:off x="7015162" y="0"/>
            <a:ext cx="2128838" cy="2857958"/>
            <a:chOff x="0" y="0"/>
            <a:chExt cx="2838450" cy="2857958"/>
          </a:xfrm>
        </p:grpSpPr>
        <p:sp>
          <p:nvSpPr>
            <p:cNvPr id="29" name="Google Shape;29;p17"/>
            <p:cNvSpPr/>
            <p:nvPr/>
          </p:nvSpPr>
          <p:spPr>
            <a:xfrm>
              <a:off x="0" y="0"/>
              <a:ext cx="2838450" cy="2857958"/>
            </a:xfrm>
            <a:custGeom>
              <a:avLst/>
              <a:gdLst/>
              <a:ahLst/>
              <a:cxnLst/>
              <a:rect l="l" t="t" r="r" b="b"/>
              <a:pathLst>
                <a:path w="2838450" h="2857958" extrusionOk="0">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30" name="Google Shape;30;p17"/>
            <p:cNvSpPr/>
            <p:nvPr/>
          </p:nvSpPr>
          <p:spPr>
            <a:xfrm>
              <a:off x="1" y="1"/>
              <a:ext cx="1003449" cy="1013015"/>
            </a:xfrm>
            <a:custGeom>
              <a:avLst/>
              <a:gdLst/>
              <a:ahLst/>
              <a:cxnLst/>
              <a:rect l="l" t="t" r="r" b="b"/>
              <a:pathLst>
                <a:path w="1003449" h="1013015" extrusionOk="0">
                  <a:moveTo>
                    <a:pt x="0" y="0"/>
                  </a:moveTo>
                  <a:lnTo>
                    <a:pt x="1003449" y="0"/>
                  </a:lnTo>
                  <a:lnTo>
                    <a:pt x="998306" y="100639"/>
                  </a:lnTo>
                  <a:cubicBezTo>
                    <a:pt x="949402" y="576784"/>
                    <a:pt x="566756" y="959471"/>
                    <a:pt x="90663" y="1008380"/>
                  </a:cubicBezTo>
                  <a:lnTo>
                    <a:pt x="0" y="101301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31" name="Google Shape;31;p17"/>
            <p:cNvSpPr/>
            <p:nvPr/>
          </p:nvSpPr>
          <p:spPr>
            <a:xfrm>
              <a:off x="1458332" y="590133"/>
              <a:ext cx="775021" cy="775021"/>
            </a:xfrm>
            <a:custGeom>
              <a:avLst/>
              <a:gdLst/>
              <a:ahLst/>
              <a:cxnLst/>
              <a:rect l="l" t="t" r="r" b="b"/>
              <a:pathLst>
                <a:path w="775021" h="775021" extrusionOk="0">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grpSp>
      <p:sp>
        <p:nvSpPr>
          <p:cNvPr id="32" name="Google Shape;32;p17"/>
          <p:cNvSpPr txBox="1">
            <a:spLocks noGrp="1"/>
          </p:cNvSpPr>
          <p:nvPr>
            <p:ph type="title"/>
          </p:nvPr>
        </p:nvSpPr>
        <p:spPr>
          <a:xfrm>
            <a:off x="4276831" y="1061623"/>
            <a:ext cx="4292690" cy="4739104"/>
          </a:xfrm>
          <a:prstGeom prst="rect">
            <a:avLst/>
          </a:prstGeom>
          <a:noFill/>
          <a:ln>
            <a:noFill/>
          </a:ln>
        </p:spPr>
        <p:txBody>
          <a:bodyPr spcFirstLastPara="1" wrap="square" lIns="91425" tIns="0" rIns="91425" bIns="0" anchor="ctr" anchorCtr="0">
            <a:noAutofit/>
          </a:bodyPr>
          <a:lstStyle>
            <a:lvl1pPr lvl="0" algn="l">
              <a:lnSpc>
                <a:spcPct val="100000"/>
              </a:lnSpc>
              <a:spcBef>
                <a:spcPts val="0"/>
              </a:spcBef>
              <a:spcAft>
                <a:spcPts val="0"/>
              </a:spcAft>
              <a:buClr>
                <a:schemeClr val="accent6"/>
              </a:buClr>
              <a:buSzPts val="3600"/>
              <a:buFont typeface="Arial Black"/>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7"/>
          <p:cNvSpPr>
            <a:spLocks noGrp="1"/>
          </p:cNvSpPr>
          <p:nvPr>
            <p:ph type="pic" idx="2"/>
          </p:nvPr>
        </p:nvSpPr>
        <p:spPr>
          <a:xfrm>
            <a:off x="332509" y="1"/>
            <a:ext cx="3258521" cy="6359525"/>
          </a:xfrm>
          <a:prstGeom prst="rect">
            <a:avLst/>
          </a:prstGeom>
          <a:noFill/>
          <a:ln>
            <a:noFill/>
          </a:ln>
        </p:spPr>
      </p:sp>
    </p:spTree>
    <p:extLst>
      <p:ext uri="{BB962C8B-B14F-4D97-AF65-F5344CB8AC3E}">
        <p14:creationId xmlns:p14="http://schemas.microsoft.com/office/powerpoint/2010/main" val="6434797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4"/>
        <p:cNvGrpSpPr/>
        <p:nvPr/>
      </p:nvGrpSpPr>
      <p:grpSpPr>
        <a:xfrm>
          <a:off x="0" y="0"/>
          <a:ext cx="0" cy="0"/>
          <a:chOff x="0" y="0"/>
          <a:chExt cx="0" cy="0"/>
        </a:xfrm>
      </p:grpSpPr>
      <p:sp>
        <p:nvSpPr>
          <p:cNvPr id="35" name="Google Shape;35;p18"/>
          <p:cNvSpPr/>
          <p:nvPr/>
        </p:nvSpPr>
        <p:spPr>
          <a:xfrm>
            <a:off x="-18048" y="-400"/>
            <a:ext cx="9162047" cy="346710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338">
              <a:solidFill>
                <a:schemeClr val="lt1"/>
              </a:solidFill>
              <a:latin typeface="EB Garamond"/>
              <a:ea typeface="EB Garamond"/>
              <a:cs typeface="EB Garamond"/>
              <a:sym typeface="EB Garamond"/>
            </a:endParaRPr>
          </a:p>
        </p:txBody>
      </p:sp>
      <p:sp>
        <p:nvSpPr>
          <p:cNvPr id="36" name="Google Shape;36;p18"/>
          <p:cNvSpPr/>
          <p:nvPr/>
        </p:nvSpPr>
        <p:spPr>
          <a:xfrm>
            <a:off x="332510" y="420494"/>
            <a:ext cx="8478982" cy="6026727"/>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200">
              <a:solidFill>
                <a:schemeClr val="lt1"/>
              </a:solidFill>
              <a:latin typeface="EB Garamond"/>
              <a:ea typeface="EB Garamond"/>
              <a:cs typeface="EB Garamond"/>
              <a:sym typeface="EB Garamond"/>
            </a:endParaRPr>
          </a:p>
        </p:txBody>
      </p:sp>
      <p:sp>
        <p:nvSpPr>
          <p:cNvPr id="37" name="Google Shape;37;p18"/>
          <p:cNvSpPr/>
          <p:nvPr/>
        </p:nvSpPr>
        <p:spPr>
          <a:xfrm rot="-5400000">
            <a:off x="3968473" y="4188732"/>
            <a:ext cx="2812357" cy="2545607"/>
          </a:xfrm>
          <a:custGeom>
            <a:avLst/>
            <a:gdLst/>
            <a:ahLst/>
            <a:cxnLst/>
            <a:rect l="l" t="t" r="r" b="b"/>
            <a:pathLst>
              <a:path w="2812357" h="3394143" extrusionOk="0">
                <a:moveTo>
                  <a:pt x="0" y="0"/>
                </a:moveTo>
                <a:lnTo>
                  <a:pt x="2812357" y="3394143"/>
                </a:lnTo>
                <a:lnTo>
                  <a:pt x="0" y="3394143"/>
                </a:lnTo>
                <a:close/>
              </a:path>
            </a:pathLst>
          </a:custGeom>
          <a:solidFill>
            <a:srgbClr val="ECEDD2">
              <a:alpha val="49803"/>
            </a:srgbClr>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38" name="Google Shape;38;p18"/>
          <p:cNvSpPr/>
          <p:nvPr/>
        </p:nvSpPr>
        <p:spPr>
          <a:xfrm>
            <a:off x="0" y="3463854"/>
            <a:ext cx="326431" cy="3394146"/>
          </a:xfrm>
          <a:custGeom>
            <a:avLst/>
            <a:gdLst/>
            <a:ahLst/>
            <a:cxnLst/>
            <a:rect l="l" t="t" r="r" b="b"/>
            <a:pathLst>
              <a:path w="435241" h="3394146" extrusionOk="0">
                <a:moveTo>
                  <a:pt x="435241" y="0"/>
                </a:moveTo>
                <a:lnTo>
                  <a:pt x="435241" y="3394146"/>
                </a:lnTo>
                <a:lnTo>
                  <a:pt x="0" y="3394146"/>
                </a:lnTo>
                <a:lnTo>
                  <a:pt x="0" y="523525"/>
                </a:lnTo>
                <a:close/>
              </a:path>
            </a:pathLst>
          </a:custGeom>
          <a:solidFill>
            <a:schemeClr val="accent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EB Garamond"/>
              <a:ea typeface="EB Garamond"/>
              <a:cs typeface="EB Garamond"/>
              <a:sym typeface="EB Garamond"/>
            </a:endParaRPr>
          </a:p>
        </p:txBody>
      </p:sp>
      <p:sp>
        <p:nvSpPr>
          <p:cNvPr id="39" name="Google Shape;39;p18"/>
          <p:cNvSpPr txBox="1">
            <a:spLocks noGrp="1"/>
          </p:cNvSpPr>
          <p:nvPr>
            <p:ph type="title"/>
          </p:nvPr>
        </p:nvSpPr>
        <p:spPr>
          <a:xfrm>
            <a:off x="685800" y="1057275"/>
            <a:ext cx="3944666" cy="2495028"/>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8"/>
          <p:cNvSpPr txBox="1">
            <a:spLocks noGrp="1"/>
          </p:cNvSpPr>
          <p:nvPr>
            <p:ph type="body" idx="1"/>
          </p:nvPr>
        </p:nvSpPr>
        <p:spPr>
          <a:xfrm>
            <a:off x="685800" y="3808751"/>
            <a:ext cx="3944666" cy="2233233"/>
          </a:xfrm>
          <a:prstGeom prst="rect">
            <a:avLst/>
          </a:prstGeom>
          <a:noFill/>
          <a:ln>
            <a:noFill/>
          </a:ln>
        </p:spPr>
        <p:txBody>
          <a:bodyPr spcFirstLastPara="1" wrap="square" lIns="91425" tIns="0" rIns="91425" bIns="0" anchor="t" anchorCtr="0">
            <a:normAutofit/>
          </a:bodyPr>
          <a:lstStyle>
            <a:lvl1pPr marL="342900" lvl="0" indent="-171450" algn="l">
              <a:lnSpc>
                <a:spcPct val="100000"/>
              </a:lnSpc>
              <a:spcBef>
                <a:spcPts val="0"/>
              </a:spcBef>
              <a:spcAft>
                <a:spcPts val="0"/>
              </a:spcAft>
              <a:buClr>
                <a:schemeClr val="accent6"/>
              </a:buClr>
              <a:buSzPts val="2400"/>
              <a:buNone/>
              <a:defRPr sz="1800"/>
            </a:lvl1pPr>
            <a:lvl2pPr marL="685800" lvl="1" indent="-285750" algn="l">
              <a:lnSpc>
                <a:spcPct val="100000"/>
              </a:lnSpc>
              <a:spcBef>
                <a:spcPts val="0"/>
              </a:spcBef>
              <a:spcAft>
                <a:spcPts val="0"/>
              </a:spcAft>
              <a:buClr>
                <a:schemeClr val="accent6"/>
              </a:buClr>
              <a:buSzPts val="2400"/>
              <a:buChar char="•"/>
              <a:defRPr sz="1800"/>
            </a:lvl2pPr>
            <a:lvl3pPr marL="1028700" lvl="2" indent="-285750" algn="l">
              <a:lnSpc>
                <a:spcPct val="100000"/>
              </a:lnSpc>
              <a:spcBef>
                <a:spcPts val="0"/>
              </a:spcBef>
              <a:spcAft>
                <a:spcPts val="0"/>
              </a:spcAft>
              <a:buClr>
                <a:schemeClr val="accent6"/>
              </a:buClr>
              <a:buSzPts val="2400"/>
              <a:buChar char="•"/>
              <a:defRPr sz="1800"/>
            </a:lvl3pPr>
            <a:lvl4pPr marL="1371600" lvl="3" indent="-257175" algn="l">
              <a:lnSpc>
                <a:spcPct val="100000"/>
              </a:lnSpc>
              <a:spcBef>
                <a:spcPts val="270"/>
              </a:spcBef>
              <a:spcAft>
                <a:spcPts val="0"/>
              </a:spcAft>
              <a:buClr>
                <a:schemeClr val="accent6"/>
              </a:buClr>
              <a:buSzPts val="1800"/>
              <a:buChar char="•"/>
              <a:defRPr/>
            </a:lvl4pPr>
            <a:lvl5pPr marL="1714500" lvl="4" indent="-257175" algn="l">
              <a:lnSpc>
                <a:spcPct val="100000"/>
              </a:lnSpc>
              <a:spcBef>
                <a:spcPts val="270"/>
              </a:spcBef>
              <a:spcAft>
                <a:spcPts val="0"/>
              </a:spcAft>
              <a:buClr>
                <a:schemeClr val="accent6"/>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18"/>
          <p:cNvSpPr>
            <a:spLocks noGrp="1"/>
          </p:cNvSpPr>
          <p:nvPr>
            <p:ph type="pic" idx="2"/>
          </p:nvPr>
        </p:nvSpPr>
        <p:spPr>
          <a:xfrm>
            <a:off x="5560646" y="410780"/>
            <a:ext cx="3258521" cy="6447220"/>
          </a:xfrm>
          <a:prstGeom prst="rect">
            <a:avLst/>
          </a:prstGeom>
          <a:solidFill>
            <a:schemeClr val="accent3"/>
          </a:solidFill>
          <a:ln>
            <a:noFill/>
          </a:ln>
        </p:spPr>
      </p:sp>
    </p:spTree>
    <p:extLst>
      <p:ext uri="{BB962C8B-B14F-4D97-AF65-F5344CB8AC3E}">
        <p14:creationId xmlns:p14="http://schemas.microsoft.com/office/powerpoint/2010/main" val="33943123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2"/>
        <p:cNvGrpSpPr/>
        <p:nvPr/>
      </p:nvGrpSpPr>
      <p:grpSpPr>
        <a:xfrm>
          <a:off x="0" y="0"/>
          <a:ext cx="0" cy="0"/>
          <a:chOff x="0" y="0"/>
          <a:chExt cx="0" cy="0"/>
        </a:xfrm>
      </p:grpSpPr>
      <p:sp>
        <p:nvSpPr>
          <p:cNvPr id="43" name="Google Shape;43;p19"/>
          <p:cNvSpPr/>
          <p:nvPr/>
        </p:nvSpPr>
        <p:spPr>
          <a:xfrm>
            <a:off x="-5338" y="0"/>
            <a:ext cx="1913239" cy="6858000"/>
          </a:xfrm>
          <a:custGeom>
            <a:avLst/>
            <a:gdLst/>
            <a:ahLst/>
            <a:cxnLst/>
            <a:rect l="l" t="t" r="r" b="b"/>
            <a:pathLst>
              <a:path w="2550985" h="6858000" extrusionOk="0">
                <a:moveTo>
                  <a:pt x="2550985" y="0"/>
                </a:moveTo>
                <a:lnTo>
                  <a:pt x="0" y="0"/>
                </a:lnTo>
                <a:lnTo>
                  <a:pt x="0" y="6858000"/>
                </a:lnTo>
                <a:lnTo>
                  <a:pt x="2550985" y="6858000"/>
                </a:lnTo>
                <a:lnTo>
                  <a:pt x="2550985" y="0"/>
                </a:lnTo>
                <a:close/>
              </a:path>
            </a:pathLst>
          </a:custGeom>
          <a:solidFill>
            <a:schemeClr val="accent4"/>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44" name="Google Shape;44;p19"/>
          <p:cNvSpPr/>
          <p:nvPr/>
        </p:nvSpPr>
        <p:spPr>
          <a:xfrm>
            <a:off x="-7061" y="0"/>
            <a:ext cx="1911443" cy="2555628"/>
          </a:xfrm>
          <a:custGeom>
            <a:avLst/>
            <a:gdLst/>
            <a:ahLst/>
            <a:cxnLst/>
            <a:rect l="l" t="t" r="r" b="b"/>
            <a:pathLst>
              <a:path w="2548591" h="2555628" extrusionOk="0">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l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45" name="Google Shape;45;p19"/>
          <p:cNvSpPr/>
          <p:nvPr/>
        </p:nvSpPr>
        <p:spPr>
          <a:xfrm rot="-5400000" flipH="1">
            <a:off x="-325915" y="4628522"/>
            <a:ext cx="2550984" cy="1920331"/>
          </a:xfrm>
          <a:custGeom>
            <a:avLst/>
            <a:gdLst/>
            <a:ahLst/>
            <a:cxnLst/>
            <a:rect l="l" t="t" r="r" b="b"/>
            <a:pathLst>
              <a:path w="1079" h="1083" extrusionOk="0">
                <a:moveTo>
                  <a:pt x="0" y="1083"/>
                </a:moveTo>
                <a:lnTo>
                  <a:pt x="1079" y="1083"/>
                </a:lnTo>
                <a:lnTo>
                  <a:pt x="1079" y="0"/>
                </a:lnTo>
                <a:lnTo>
                  <a:pt x="0" y="1083"/>
                </a:lnTo>
                <a:close/>
              </a:path>
            </a:pathLst>
          </a:custGeom>
          <a:solidFill>
            <a:schemeClr val="accent2">
              <a:alpha val="49803"/>
            </a:schemeClr>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46" name="Google Shape;46;p19"/>
          <p:cNvSpPr/>
          <p:nvPr/>
        </p:nvSpPr>
        <p:spPr>
          <a:xfrm flipH="1">
            <a:off x="-7963" y="4308467"/>
            <a:ext cx="1913238" cy="2560441"/>
          </a:xfrm>
          <a:custGeom>
            <a:avLst/>
            <a:gdLst/>
            <a:ahLst/>
            <a:cxnLst/>
            <a:rect l="l" t="t" r="r" b="b"/>
            <a:pathLst>
              <a:path w="1079" h="1083" extrusionOk="0">
                <a:moveTo>
                  <a:pt x="0" y="1083"/>
                </a:moveTo>
                <a:lnTo>
                  <a:pt x="1079" y="1083"/>
                </a:lnTo>
                <a:lnTo>
                  <a:pt x="1079" y="0"/>
                </a:lnTo>
                <a:lnTo>
                  <a:pt x="0" y="1083"/>
                </a:lnTo>
                <a:close/>
              </a:path>
            </a:pathLst>
          </a:custGeom>
          <a:solidFill>
            <a:schemeClr val="accent1"/>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47" name="Google Shape;47;p19"/>
          <p:cNvSpPr/>
          <p:nvPr/>
        </p:nvSpPr>
        <p:spPr>
          <a:xfrm>
            <a:off x="1907901" y="0"/>
            <a:ext cx="1920255" cy="2560340"/>
          </a:xfrm>
          <a:custGeom>
            <a:avLst/>
            <a:gdLst/>
            <a:ahLst/>
            <a:cxnLst/>
            <a:rect l="l" t="t" r="r" b="b"/>
            <a:pathLst>
              <a:path w="2560340" h="2560340" extrusionOk="0">
                <a:moveTo>
                  <a:pt x="0" y="2560340"/>
                </a:moveTo>
                <a:cubicBezTo>
                  <a:pt x="1414079" y="2560340"/>
                  <a:pt x="2560340" y="1414079"/>
                  <a:pt x="2560340" y="0"/>
                </a:cubicBezTo>
                <a:lnTo>
                  <a:pt x="0" y="0"/>
                </a:lnTo>
                <a:lnTo>
                  <a:pt x="0" y="2560340"/>
                </a:lnTo>
                <a:close/>
              </a:path>
            </a:pathLst>
          </a:custGeom>
          <a:solidFill>
            <a:srgbClr val="DCE6F5">
              <a:alpha val="49803"/>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48" name="Google Shape;48;p19"/>
          <p:cNvSpPr txBox="1">
            <a:spLocks noGrp="1"/>
          </p:cNvSpPr>
          <p:nvPr>
            <p:ph type="title"/>
          </p:nvPr>
        </p:nvSpPr>
        <p:spPr>
          <a:xfrm>
            <a:off x="2595424" y="1057274"/>
            <a:ext cx="5974096" cy="994164"/>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b="1">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9"/>
          <p:cNvSpPr txBox="1">
            <a:spLocks noGrp="1"/>
          </p:cNvSpPr>
          <p:nvPr>
            <p:ph type="body" idx="1"/>
          </p:nvPr>
        </p:nvSpPr>
        <p:spPr>
          <a:xfrm>
            <a:off x="2595424" y="2303029"/>
            <a:ext cx="5974095" cy="3497698"/>
          </a:xfrm>
          <a:prstGeom prst="rect">
            <a:avLst/>
          </a:prstGeom>
          <a:noFill/>
          <a:ln>
            <a:noFill/>
          </a:ln>
        </p:spPr>
        <p:txBody>
          <a:bodyPr spcFirstLastPara="1" wrap="square" lIns="91425" tIns="0" rIns="91425" bIns="0" anchor="t" anchorCtr="0">
            <a:normAutofit/>
          </a:bodyPr>
          <a:lstStyle>
            <a:lvl1pPr marL="342900" lvl="0" indent="-257175" algn="l">
              <a:lnSpc>
                <a:spcPct val="100000"/>
              </a:lnSpc>
              <a:spcBef>
                <a:spcPts val="750"/>
              </a:spcBef>
              <a:spcAft>
                <a:spcPts val="0"/>
              </a:spcAft>
              <a:buClr>
                <a:schemeClr val="accent6"/>
              </a:buClr>
              <a:buSzPts val="1800"/>
              <a:buChar char="•"/>
              <a:defRPr sz="1350"/>
            </a:lvl1pPr>
            <a:lvl2pPr marL="685800" lvl="1" indent="-257175" algn="l">
              <a:lnSpc>
                <a:spcPct val="100000"/>
              </a:lnSpc>
              <a:spcBef>
                <a:spcPts val="750"/>
              </a:spcBef>
              <a:spcAft>
                <a:spcPts val="0"/>
              </a:spcAft>
              <a:buClr>
                <a:schemeClr val="accent6"/>
              </a:buClr>
              <a:buSzPts val="1800"/>
              <a:buChar char="•"/>
              <a:defRPr sz="1350"/>
            </a:lvl2pPr>
            <a:lvl3pPr marL="1028700" lvl="2" indent="-257175" algn="l">
              <a:lnSpc>
                <a:spcPct val="100000"/>
              </a:lnSpc>
              <a:spcBef>
                <a:spcPts val="750"/>
              </a:spcBef>
              <a:spcAft>
                <a:spcPts val="0"/>
              </a:spcAft>
              <a:buClr>
                <a:schemeClr val="accent6"/>
              </a:buClr>
              <a:buSzPts val="1800"/>
              <a:buChar char="•"/>
              <a:defRPr sz="1350"/>
            </a:lvl3pPr>
            <a:lvl4pPr marL="1371600" lvl="3" indent="-257175" algn="l">
              <a:lnSpc>
                <a:spcPct val="100000"/>
              </a:lnSpc>
              <a:spcBef>
                <a:spcPts val="750"/>
              </a:spcBef>
              <a:spcAft>
                <a:spcPts val="0"/>
              </a:spcAft>
              <a:buClr>
                <a:schemeClr val="accent6"/>
              </a:buClr>
              <a:buSzPts val="1800"/>
              <a:buChar char="•"/>
              <a:defRPr sz="1350"/>
            </a:lvl4pPr>
            <a:lvl5pPr marL="1714500" lvl="4" indent="-257175" algn="l">
              <a:lnSpc>
                <a:spcPct val="100000"/>
              </a:lnSpc>
              <a:spcBef>
                <a:spcPts val="75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0" name="Google Shape;50;p19"/>
          <p:cNvSpPr txBox="1">
            <a:spLocks noGrp="1"/>
          </p:cNvSpPr>
          <p:nvPr>
            <p:ph type="sldNum" idx="12"/>
          </p:nvPr>
        </p:nvSpPr>
        <p:spPr>
          <a:xfrm>
            <a:off x="7768828" y="457200"/>
            <a:ext cx="800692"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968338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1_Comparison 1">
  <p:cSld name="1_Comparison 1">
    <p:spTree>
      <p:nvGrpSpPr>
        <p:cNvPr id="1" name="Shape 51"/>
        <p:cNvGrpSpPr/>
        <p:nvPr/>
      </p:nvGrpSpPr>
      <p:grpSpPr>
        <a:xfrm>
          <a:off x="0" y="0"/>
          <a:ext cx="0" cy="0"/>
          <a:chOff x="0" y="0"/>
          <a:chExt cx="0" cy="0"/>
        </a:xfrm>
      </p:grpSpPr>
      <p:sp>
        <p:nvSpPr>
          <p:cNvPr id="52" name="Google Shape;52;p20"/>
          <p:cNvSpPr txBox="1">
            <a:spLocks noGrp="1"/>
          </p:cNvSpPr>
          <p:nvPr>
            <p:ph type="title"/>
          </p:nvPr>
        </p:nvSpPr>
        <p:spPr>
          <a:xfrm>
            <a:off x="3273607" y="1057275"/>
            <a:ext cx="5282713" cy="2520217"/>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0"/>
          <p:cNvSpPr/>
          <p:nvPr/>
        </p:nvSpPr>
        <p:spPr>
          <a:xfrm>
            <a:off x="-4176" y="-2784"/>
            <a:ext cx="2582466" cy="6891337"/>
          </a:xfrm>
          <a:custGeom>
            <a:avLst/>
            <a:gdLst/>
            <a:ahLst/>
            <a:cxnLst/>
            <a:rect l="l" t="t" r="r" b="b"/>
            <a:pathLst>
              <a:path w="3443288" h="6891337" extrusionOk="0">
                <a:moveTo>
                  <a:pt x="3443288" y="0"/>
                </a:moveTo>
                <a:lnTo>
                  <a:pt x="0" y="0"/>
                </a:lnTo>
                <a:lnTo>
                  <a:pt x="0" y="6891338"/>
                </a:lnTo>
                <a:lnTo>
                  <a:pt x="3443288" y="6891338"/>
                </a:lnTo>
                <a:lnTo>
                  <a:pt x="3443288" y="0"/>
                </a:lnTo>
                <a:close/>
              </a:path>
            </a:pathLst>
          </a:custGeom>
          <a:solidFill>
            <a:schemeClr val="accent3"/>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pic>
        <p:nvPicPr>
          <p:cNvPr id="54" name="Google Shape;54;p20"/>
          <p:cNvPicPr preferRelativeResize="0"/>
          <p:nvPr/>
        </p:nvPicPr>
        <p:blipFill rotWithShape="1">
          <a:blip r:embed="rId2">
            <a:alphaModFix/>
          </a:blip>
          <a:srcRect/>
          <a:stretch/>
        </p:blipFill>
        <p:spPr>
          <a:xfrm>
            <a:off x="1277483" y="-2784"/>
            <a:ext cx="1300808" cy="5167313"/>
          </a:xfrm>
          <a:prstGeom prst="rect">
            <a:avLst/>
          </a:prstGeom>
          <a:noFill/>
          <a:ln>
            <a:noFill/>
          </a:ln>
        </p:spPr>
      </p:pic>
      <p:sp>
        <p:nvSpPr>
          <p:cNvPr id="55" name="Google Shape;55;p20"/>
          <p:cNvSpPr/>
          <p:nvPr/>
        </p:nvSpPr>
        <p:spPr>
          <a:xfrm>
            <a:off x="1291216" y="-2784"/>
            <a:ext cx="1287086" cy="1720853"/>
          </a:xfrm>
          <a:custGeom>
            <a:avLst/>
            <a:gdLst/>
            <a:ahLst/>
            <a:cxnLst/>
            <a:rect l="l" t="t" r="r" b="b"/>
            <a:pathLst>
              <a:path w="1716115" h="1720853" extrusionOk="0">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lt1">
              <a:alpha val="98823"/>
            </a:scheme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56" name="Google Shape;56;p20"/>
          <p:cNvSpPr/>
          <p:nvPr/>
        </p:nvSpPr>
        <p:spPr>
          <a:xfrm>
            <a:off x="-4176" y="3440504"/>
            <a:ext cx="2582466" cy="3448050"/>
          </a:xfrm>
          <a:custGeom>
            <a:avLst/>
            <a:gdLst/>
            <a:ahLst/>
            <a:cxnLst/>
            <a:rect l="l" t="t" r="r" b="b"/>
            <a:pathLst>
              <a:path w="3443288" h="3448050" extrusionOk="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pic>
        <p:nvPicPr>
          <p:cNvPr id="57" name="Google Shape;57;p20"/>
          <p:cNvPicPr preferRelativeResize="0"/>
          <p:nvPr/>
        </p:nvPicPr>
        <p:blipFill rotWithShape="1">
          <a:blip r:embed="rId3">
            <a:alphaModFix/>
          </a:blip>
          <a:srcRect/>
          <a:stretch/>
        </p:blipFill>
        <p:spPr>
          <a:xfrm>
            <a:off x="1288843" y="3440505"/>
            <a:ext cx="1289447" cy="1724025"/>
          </a:xfrm>
          <a:prstGeom prst="rect">
            <a:avLst/>
          </a:prstGeom>
          <a:noFill/>
          <a:ln>
            <a:noFill/>
          </a:ln>
        </p:spPr>
      </p:pic>
      <p:sp>
        <p:nvSpPr>
          <p:cNvPr id="58" name="Google Shape;58;p20"/>
          <p:cNvSpPr txBox="1">
            <a:spLocks noGrp="1"/>
          </p:cNvSpPr>
          <p:nvPr>
            <p:ph type="sldNum" idx="12"/>
          </p:nvPr>
        </p:nvSpPr>
        <p:spPr>
          <a:xfrm>
            <a:off x="7828856" y="457200"/>
            <a:ext cx="740664"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sp>
        <p:nvSpPr>
          <p:cNvPr id="59" name="Google Shape;59;p20"/>
          <p:cNvSpPr txBox="1">
            <a:spLocks noGrp="1"/>
          </p:cNvSpPr>
          <p:nvPr>
            <p:ph type="body" idx="1"/>
          </p:nvPr>
        </p:nvSpPr>
        <p:spPr>
          <a:xfrm>
            <a:off x="3273606" y="3808751"/>
            <a:ext cx="5282714" cy="2233233"/>
          </a:xfrm>
          <a:prstGeom prst="rect">
            <a:avLst/>
          </a:prstGeom>
          <a:noFill/>
          <a:ln>
            <a:noFill/>
          </a:ln>
        </p:spPr>
        <p:txBody>
          <a:bodyPr spcFirstLastPara="1" wrap="square" lIns="91425" tIns="0" rIns="91425" bIns="0" anchor="t" anchorCtr="0">
            <a:normAutofit/>
          </a:bodyPr>
          <a:lstStyle>
            <a:lvl1pPr marL="342900" lvl="0" indent="-171450" algn="l">
              <a:lnSpc>
                <a:spcPct val="100000"/>
              </a:lnSpc>
              <a:spcBef>
                <a:spcPts val="0"/>
              </a:spcBef>
              <a:spcAft>
                <a:spcPts val="0"/>
              </a:spcAft>
              <a:buClr>
                <a:schemeClr val="accent6"/>
              </a:buClr>
              <a:buSzPts val="2400"/>
              <a:buNone/>
              <a:defRPr sz="1800"/>
            </a:lvl1pPr>
            <a:lvl2pPr marL="685800" lvl="1" indent="-285750" algn="l">
              <a:lnSpc>
                <a:spcPct val="100000"/>
              </a:lnSpc>
              <a:spcBef>
                <a:spcPts val="0"/>
              </a:spcBef>
              <a:spcAft>
                <a:spcPts val="0"/>
              </a:spcAft>
              <a:buClr>
                <a:schemeClr val="accent6"/>
              </a:buClr>
              <a:buSzPts val="2400"/>
              <a:buChar char="•"/>
              <a:defRPr sz="1800"/>
            </a:lvl2pPr>
            <a:lvl3pPr marL="1028700" lvl="2" indent="-285750" algn="l">
              <a:lnSpc>
                <a:spcPct val="100000"/>
              </a:lnSpc>
              <a:spcBef>
                <a:spcPts val="0"/>
              </a:spcBef>
              <a:spcAft>
                <a:spcPts val="0"/>
              </a:spcAft>
              <a:buClr>
                <a:schemeClr val="accent6"/>
              </a:buClr>
              <a:buSzPts val="2400"/>
              <a:buChar char="•"/>
              <a:defRPr sz="1800"/>
            </a:lvl3pPr>
            <a:lvl4pPr marL="1371600" lvl="3" indent="-257175" algn="l">
              <a:lnSpc>
                <a:spcPct val="100000"/>
              </a:lnSpc>
              <a:spcBef>
                <a:spcPts val="270"/>
              </a:spcBef>
              <a:spcAft>
                <a:spcPts val="0"/>
              </a:spcAft>
              <a:buClr>
                <a:schemeClr val="accent6"/>
              </a:buClr>
              <a:buSzPts val="1800"/>
              <a:buChar char="•"/>
              <a:defRPr/>
            </a:lvl4pPr>
            <a:lvl5pPr marL="1714500" lvl="4" indent="-257175" algn="l">
              <a:lnSpc>
                <a:spcPct val="100000"/>
              </a:lnSpc>
              <a:spcBef>
                <a:spcPts val="270"/>
              </a:spcBef>
              <a:spcAft>
                <a:spcPts val="0"/>
              </a:spcAft>
              <a:buClr>
                <a:schemeClr val="accent6"/>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91601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with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1895" y="365126"/>
            <a:ext cx="7700211" cy="673029"/>
          </a:xfrm>
        </p:spPr>
        <p:txBody>
          <a:bodyPr/>
          <a:lstStyle/>
          <a:p>
            <a:r>
              <a:rPr lang="en-US" dirty="0"/>
              <a:t>Slide title</a:t>
            </a:r>
          </a:p>
        </p:txBody>
      </p:sp>
      <p:sp>
        <p:nvSpPr>
          <p:cNvPr id="3" name="Date Placeholder 2"/>
          <p:cNvSpPr>
            <a:spLocks noGrp="1"/>
          </p:cNvSpPr>
          <p:nvPr>
            <p:ph type="dt" sz="half" idx="10"/>
          </p:nvPr>
        </p:nvSpPr>
        <p:spPr/>
        <p:txBody>
          <a:bodyPr/>
          <a:lstStyle/>
          <a:p>
            <a:r>
              <a:rPr lang="en-US"/>
              <a:t>4/2/2025</a:t>
            </a:r>
            <a:endParaRPr lang="en-US" dirty="0"/>
          </a:p>
        </p:txBody>
      </p:sp>
      <p:sp>
        <p:nvSpPr>
          <p:cNvPr id="4" name="Footer Placeholder 3"/>
          <p:cNvSpPr>
            <a:spLocks noGrp="1"/>
          </p:cNvSpPr>
          <p:nvPr>
            <p:ph type="ftr" sz="quarter" idx="11"/>
          </p:nvPr>
        </p:nvSpPr>
        <p:spPr/>
        <p:txBody>
          <a:bodyPr/>
          <a:lstStyle/>
          <a:p>
            <a:r>
              <a:rPr lang="en-US"/>
              <a:t>Community Action Advisory Board</a:t>
            </a:r>
            <a:endParaRPr lang="en-US" dirty="0"/>
          </a:p>
        </p:txBody>
      </p:sp>
      <p:sp>
        <p:nvSpPr>
          <p:cNvPr id="5" name="Slide Number Placeholder 4"/>
          <p:cNvSpPr>
            <a:spLocks noGrp="1"/>
          </p:cNvSpPr>
          <p:nvPr>
            <p:ph type="sldNum" sz="quarter" idx="12"/>
          </p:nvPr>
        </p:nvSpPr>
        <p:spPr/>
        <p:txBody>
          <a:bodyPr/>
          <a:lstStyle/>
          <a:p>
            <a:fld id="{BD3A08C5-CC68-3947-88A8-A9E34C1A68A7}" type="slidenum">
              <a:rPr lang="en-US" smtClean="0"/>
              <a:pPr/>
              <a:t>‹#›</a:t>
            </a:fld>
            <a:endParaRPr lang="en-US" dirty="0"/>
          </a:p>
        </p:txBody>
      </p:sp>
      <p:cxnSp>
        <p:nvCxnSpPr>
          <p:cNvPr id="6" name="Straight Connector 5"/>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20215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omparison 4">
  <p:cSld name="Comparison 4">
    <p:spTree>
      <p:nvGrpSpPr>
        <p:cNvPr id="1" name="Shape 60"/>
        <p:cNvGrpSpPr/>
        <p:nvPr/>
      </p:nvGrpSpPr>
      <p:grpSpPr>
        <a:xfrm>
          <a:off x="0" y="0"/>
          <a:ext cx="0" cy="0"/>
          <a:chOff x="0" y="0"/>
          <a:chExt cx="0" cy="0"/>
        </a:xfrm>
      </p:grpSpPr>
      <p:sp>
        <p:nvSpPr>
          <p:cNvPr id="61" name="Google Shape;61;p21"/>
          <p:cNvSpPr/>
          <p:nvPr/>
        </p:nvSpPr>
        <p:spPr>
          <a:xfrm>
            <a:off x="6742090" y="3427337"/>
            <a:ext cx="2401910" cy="3430665"/>
          </a:xfrm>
          <a:custGeom>
            <a:avLst/>
            <a:gdLst/>
            <a:ahLst/>
            <a:cxnLst/>
            <a:rect l="l" t="t" r="r" b="b"/>
            <a:pathLst>
              <a:path w="3202546" h="3430665" extrusionOk="0">
                <a:moveTo>
                  <a:pt x="0" y="0"/>
                </a:moveTo>
                <a:lnTo>
                  <a:pt x="3202546" y="0"/>
                </a:lnTo>
                <a:lnTo>
                  <a:pt x="3202546" y="3430665"/>
                </a:lnTo>
                <a:lnTo>
                  <a:pt x="0" y="3430665"/>
                </a:lnTo>
                <a:close/>
              </a:path>
            </a:pathLst>
          </a:custGeom>
          <a:solidFill>
            <a:schemeClr val="accent3"/>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62" name="Google Shape;62;p21"/>
          <p:cNvSpPr/>
          <p:nvPr/>
        </p:nvSpPr>
        <p:spPr>
          <a:xfrm>
            <a:off x="6742090" y="3654149"/>
            <a:ext cx="2401910" cy="3203852"/>
          </a:xfrm>
          <a:custGeom>
            <a:avLst/>
            <a:gdLst/>
            <a:ahLst/>
            <a:cxnLst/>
            <a:rect l="l" t="t" r="r" b="b"/>
            <a:pathLst>
              <a:path w="3202546" h="3203852" extrusionOk="0">
                <a:moveTo>
                  <a:pt x="3202546" y="0"/>
                </a:moveTo>
                <a:lnTo>
                  <a:pt x="3202546" y="3203852"/>
                </a:lnTo>
                <a:lnTo>
                  <a:pt x="0" y="3203852"/>
                </a:lnTo>
                <a:lnTo>
                  <a:pt x="0" y="3190718"/>
                </a:lnTo>
                <a:close/>
              </a:path>
            </a:pathLst>
          </a:custGeom>
          <a:solidFill>
            <a:schemeClr val="accent1"/>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63" name="Google Shape;63;p21"/>
          <p:cNvSpPr/>
          <p:nvPr/>
        </p:nvSpPr>
        <p:spPr>
          <a:xfrm>
            <a:off x="6742092" y="1"/>
            <a:ext cx="2401909" cy="3437345"/>
          </a:xfrm>
          <a:custGeom>
            <a:avLst/>
            <a:gdLst/>
            <a:ahLst/>
            <a:cxnLst/>
            <a:rect l="l" t="t" r="r" b="b"/>
            <a:pathLst>
              <a:path w="3202545" h="3437345" extrusionOk="0">
                <a:moveTo>
                  <a:pt x="0" y="0"/>
                </a:moveTo>
                <a:lnTo>
                  <a:pt x="3202545" y="0"/>
                </a:lnTo>
                <a:lnTo>
                  <a:pt x="3202545" y="3437345"/>
                </a:lnTo>
                <a:lnTo>
                  <a:pt x="0" y="3437345"/>
                </a:lnTo>
                <a:close/>
              </a:path>
            </a:pathLst>
          </a:custGeom>
          <a:solidFill>
            <a:schemeClr val="accent5"/>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64" name="Google Shape;64;p21"/>
          <p:cNvSpPr/>
          <p:nvPr/>
        </p:nvSpPr>
        <p:spPr>
          <a:xfrm>
            <a:off x="6742090" y="6682"/>
            <a:ext cx="2401910" cy="3436477"/>
          </a:xfrm>
          <a:custGeom>
            <a:avLst/>
            <a:gdLst/>
            <a:ahLst/>
            <a:cxnLst/>
            <a:rect l="l" t="t" r="r" b="b"/>
            <a:pathLst>
              <a:path w="3202546" h="3436477" extrusionOk="0">
                <a:moveTo>
                  <a:pt x="0" y="0"/>
                </a:moveTo>
                <a:lnTo>
                  <a:pt x="3202546" y="3214418"/>
                </a:lnTo>
                <a:lnTo>
                  <a:pt x="3202546" y="3436477"/>
                </a:lnTo>
                <a:lnTo>
                  <a:pt x="0" y="3436477"/>
                </a:lnTo>
                <a:close/>
              </a:path>
            </a:pathLst>
          </a:custGeom>
          <a:solidFill>
            <a:schemeClr val="accent1"/>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65" name="Google Shape;65;p21"/>
          <p:cNvSpPr txBox="1">
            <a:spLocks noGrp="1"/>
          </p:cNvSpPr>
          <p:nvPr>
            <p:ph type="title"/>
          </p:nvPr>
        </p:nvSpPr>
        <p:spPr>
          <a:xfrm>
            <a:off x="685799" y="834636"/>
            <a:ext cx="5847348" cy="1222385"/>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1"/>
          <p:cNvSpPr txBox="1">
            <a:spLocks noGrp="1"/>
          </p:cNvSpPr>
          <p:nvPr>
            <p:ph type="sldNum" idx="12"/>
          </p:nvPr>
        </p:nvSpPr>
        <p:spPr>
          <a:xfrm>
            <a:off x="7828856" y="457200"/>
            <a:ext cx="740664"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sp>
        <p:nvSpPr>
          <p:cNvPr id="67" name="Google Shape;67;p21"/>
          <p:cNvSpPr txBox="1">
            <a:spLocks noGrp="1"/>
          </p:cNvSpPr>
          <p:nvPr>
            <p:ph type="body" idx="1"/>
          </p:nvPr>
        </p:nvSpPr>
        <p:spPr>
          <a:xfrm>
            <a:off x="685801" y="2303029"/>
            <a:ext cx="2462339" cy="3720337"/>
          </a:xfrm>
          <a:prstGeom prst="rect">
            <a:avLst/>
          </a:prstGeom>
          <a:noFill/>
          <a:ln>
            <a:noFill/>
          </a:ln>
        </p:spPr>
        <p:txBody>
          <a:bodyPr spcFirstLastPara="1" wrap="square" lIns="91425" tIns="0" rIns="91425" bIns="0" anchor="t" anchorCtr="0">
            <a:normAutofit/>
          </a:bodyPr>
          <a:lstStyle>
            <a:lvl1pPr marL="342900" lvl="0" indent="-171450" algn="l">
              <a:lnSpc>
                <a:spcPct val="100000"/>
              </a:lnSpc>
              <a:spcBef>
                <a:spcPts val="750"/>
              </a:spcBef>
              <a:spcAft>
                <a:spcPts val="0"/>
              </a:spcAft>
              <a:buClr>
                <a:schemeClr val="accent6"/>
              </a:buClr>
              <a:buSzPts val="1800"/>
              <a:buNone/>
              <a:defRPr sz="1350"/>
            </a:lvl1pPr>
            <a:lvl2pPr marL="685800" lvl="1" indent="-257175" algn="l">
              <a:lnSpc>
                <a:spcPct val="100000"/>
              </a:lnSpc>
              <a:spcBef>
                <a:spcPts val="750"/>
              </a:spcBef>
              <a:spcAft>
                <a:spcPts val="0"/>
              </a:spcAft>
              <a:buClr>
                <a:schemeClr val="accent6"/>
              </a:buClr>
              <a:buSzPts val="1800"/>
              <a:buChar char="•"/>
              <a:defRPr sz="1350"/>
            </a:lvl2pPr>
            <a:lvl3pPr marL="1028700" lvl="2" indent="-257175" algn="l">
              <a:lnSpc>
                <a:spcPct val="100000"/>
              </a:lnSpc>
              <a:spcBef>
                <a:spcPts val="750"/>
              </a:spcBef>
              <a:spcAft>
                <a:spcPts val="0"/>
              </a:spcAft>
              <a:buClr>
                <a:schemeClr val="accent6"/>
              </a:buClr>
              <a:buSzPts val="1800"/>
              <a:buChar char="•"/>
              <a:defRPr sz="1350"/>
            </a:lvl3pPr>
            <a:lvl4pPr marL="1371600" lvl="3" indent="-257175" algn="l">
              <a:lnSpc>
                <a:spcPct val="100000"/>
              </a:lnSpc>
              <a:spcBef>
                <a:spcPts val="750"/>
              </a:spcBef>
              <a:spcAft>
                <a:spcPts val="0"/>
              </a:spcAft>
              <a:buClr>
                <a:schemeClr val="accent6"/>
              </a:buClr>
              <a:buSzPts val="1800"/>
              <a:buChar char="•"/>
              <a:defRPr sz="1350"/>
            </a:lvl4pPr>
            <a:lvl5pPr marL="1714500" lvl="4" indent="-257175" algn="l">
              <a:lnSpc>
                <a:spcPct val="100000"/>
              </a:lnSpc>
              <a:spcBef>
                <a:spcPts val="75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8" name="Google Shape;68;p21"/>
          <p:cNvSpPr txBox="1">
            <a:spLocks noGrp="1"/>
          </p:cNvSpPr>
          <p:nvPr>
            <p:ph type="body" idx="2"/>
          </p:nvPr>
        </p:nvSpPr>
        <p:spPr>
          <a:xfrm>
            <a:off x="3586620" y="2303029"/>
            <a:ext cx="2463713" cy="3720337"/>
          </a:xfrm>
          <a:prstGeom prst="rect">
            <a:avLst/>
          </a:prstGeom>
          <a:noFill/>
          <a:ln>
            <a:noFill/>
          </a:ln>
        </p:spPr>
        <p:txBody>
          <a:bodyPr spcFirstLastPara="1" wrap="square" lIns="91425" tIns="0" rIns="91425" bIns="0" anchor="t" anchorCtr="0">
            <a:normAutofit/>
          </a:bodyPr>
          <a:lstStyle>
            <a:lvl1pPr marL="342900" lvl="0" indent="-171450" algn="l">
              <a:lnSpc>
                <a:spcPct val="100000"/>
              </a:lnSpc>
              <a:spcBef>
                <a:spcPts val="750"/>
              </a:spcBef>
              <a:spcAft>
                <a:spcPts val="0"/>
              </a:spcAft>
              <a:buClr>
                <a:schemeClr val="accent6"/>
              </a:buClr>
              <a:buSzPts val="1800"/>
              <a:buNone/>
              <a:defRPr sz="1350"/>
            </a:lvl1pPr>
            <a:lvl2pPr marL="685800" lvl="1" indent="-257175" algn="l">
              <a:lnSpc>
                <a:spcPct val="100000"/>
              </a:lnSpc>
              <a:spcBef>
                <a:spcPts val="750"/>
              </a:spcBef>
              <a:spcAft>
                <a:spcPts val="0"/>
              </a:spcAft>
              <a:buClr>
                <a:schemeClr val="accent6"/>
              </a:buClr>
              <a:buSzPts val="1800"/>
              <a:buChar char="•"/>
              <a:defRPr sz="1350"/>
            </a:lvl2pPr>
            <a:lvl3pPr marL="1028700" lvl="2" indent="-257175" algn="l">
              <a:lnSpc>
                <a:spcPct val="100000"/>
              </a:lnSpc>
              <a:spcBef>
                <a:spcPts val="750"/>
              </a:spcBef>
              <a:spcAft>
                <a:spcPts val="0"/>
              </a:spcAft>
              <a:buClr>
                <a:schemeClr val="accent6"/>
              </a:buClr>
              <a:buSzPts val="1800"/>
              <a:buChar char="•"/>
              <a:defRPr sz="1350"/>
            </a:lvl3pPr>
            <a:lvl4pPr marL="1371600" lvl="3" indent="-257175" algn="l">
              <a:lnSpc>
                <a:spcPct val="100000"/>
              </a:lnSpc>
              <a:spcBef>
                <a:spcPts val="750"/>
              </a:spcBef>
              <a:spcAft>
                <a:spcPts val="0"/>
              </a:spcAft>
              <a:buClr>
                <a:schemeClr val="accent6"/>
              </a:buClr>
              <a:buSzPts val="1800"/>
              <a:buChar char="•"/>
              <a:defRPr sz="1350"/>
            </a:lvl4pPr>
            <a:lvl5pPr marL="1714500" lvl="4" indent="-257175" algn="l">
              <a:lnSpc>
                <a:spcPct val="100000"/>
              </a:lnSpc>
              <a:spcBef>
                <a:spcPts val="75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594525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meline 1">
  <p:cSld name="Timeline 1">
    <p:spTree>
      <p:nvGrpSpPr>
        <p:cNvPr id="1" name="Shape 69"/>
        <p:cNvGrpSpPr/>
        <p:nvPr/>
      </p:nvGrpSpPr>
      <p:grpSpPr>
        <a:xfrm>
          <a:off x="0" y="0"/>
          <a:ext cx="0" cy="0"/>
          <a:chOff x="0" y="0"/>
          <a:chExt cx="0" cy="0"/>
        </a:xfrm>
      </p:grpSpPr>
      <p:sp>
        <p:nvSpPr>
          <p:cNvPr id="70" name="Google Shape;70;p22"/>
          <p:cNvSpPr/>
          <p:nvPr/>
        </p:nvSpPr>
        <p:spPr>
          <a:xfrm>
            <a:off x="-18048" y="-400"/>
            <a:ext cx="9162047" cy="346710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338">
              <a:solidFill>
                <a:schemeClr val="lt1"/>
              </a:solidFill>
              <a:latin typeface="EB Garamond"/>
              <a:ea typeface="EB Garamond"/>
              <a:cs typeface="EB Garamond"/>
              <a:sym typeface="EB Garamond"/>
            </a:endParaRPr>
          </a:p>
        </p:txBody>
      </p:sp>
      <p:sp>
        <p:nvSpPr>
          <p:cNvPr id="71" name="Google Shape;71;p22"/>
          <p:cNvSpPr/>
          <p:nvPr/>
        </p:nvSpPr>
        <p:spPr>
          <a:xfrm>
            <a:off x="332510" y="420494"/>
            <a:ext cx="8478982" cy="6026727"/>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200">
              <a:solidFill>
                <a:schemeClr val="lt1"/>
              </a:solidFill>
              <a:latin typeface="EB Garamond"/>
              <a:ea typeface="EB Garamond"/>
              <a:cs typeface="EB Garamond"/>
              <a:sym typeface="EB Garamond"/>
            </a:endParaRPr>
          </a:p>
        </p:txBody>
      </p:sp>
      <p:sp>
        <p:nvSpPr>
          <p:cNvPr id="72" name="Google Shape;72;p22"/>
          <p:cNvSpPr txBox="1">
            <a:spLocks noGrp="1"/>
          </p:cNvSpPr>
          <p:nvPr>
            <p:ph type="title"/>
          </p:nvPr>
        </p:nvSpPr>
        <p:spPr>
          <a:xfrm>
            <a:off x="685800" y="965394"/>
            <a:ext cx="5723782" cy="1091627"/>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2"/>
          <p:cNvSpPr txBox="1">
            <a:spLocks noGrp="1"/>
          </p:cNvSpPr>
          <p:nvPr>
            <p:ph type="body" idx="1"/>
          </p:nvPr>
        </p:nvSpPr>
        <p:spPr>
          <a:xfrm>
            <a:off x="685801" y="2303028"/>
            <a:ext cx="2462339" cy="4144192"/>
          </a:xfrm>
          <a:prstGeom prst="rect">
            <a:avLst/>
          </a:prstGeom>
          <a:noFill/>
          <a:ln>
            <a:noFill/>
          </a:ln>
        </p:spPr>
        <p:txBody>
          <a:bodyPr spcFirstLastPara="1" wrap="square" lIns="91425" tIns="0" rIns="91425" bIns="0" anchor="t" anchorCtr="0">
            <a:normAutofit/>
          </a:bodyPr>
          <a:lstStyle>
            <a:lvl1pPr marL="342900" lvl="0" indent="-257175" algn="l">
              <a:lnSpc>
                <a:spcPct val="100000"/>
              </a:lnSpc>
              <a:spcBef>
                <a:spcPts val="750"/>
              </a:spcBef>
              <a:spcAft>
                <a:spcPts val="0"/>
              </a:spcAft>
              <a:buClr>
                <a:schemeClr val="accent6"/>
              </a:buClr>
              <a:buSzPts val="1800"/>
              <a:buFont typeface="Arial Black"/>
              <a:buAutoNum type="arabicPeriod"/>
              <a:defRPr sz="1350"/>
            </a:lvl1pPr>
            <a:lvl2pPr marL="685800" lvl="1" indent="-257175" algn="l">
              <a:lnSpc>
                <a:spcPct val="100000"/>
              </a:lnSpc>
              <a:spcBef>
                <a:spcPts val="750"/>
              </a:spcBef>
              <a:spcAft>
                <a:spcPts val="0"/>
              </a:spcAft>
              <a:buClr>
                <a:schemeClr val="accent6"/>
              </a:buClr>
              <a:buSzPts val="1800"/>
              <a:buFont typeface="Arial Black"/>
              <a:buAutoNum type="alphaLcPeriod"/>
              <a:defRPr sz="1350"/>
            </a:lvl2pPr>
            <a:lvl3pPr marL="1028700" lvl="2" indent="-257175" algn="l">
              <a:lnSpc>
                <a:spcPct val="100000"/>
              </a:lnSpc>
              <a:spcBef>
                <a:spcPts val="750"/>
              </a:spcBef>
              <a:spcAft>
                <a:spcPts val="0"/>
              </a:spcAft>
              <a:buClr>
                <a:schemeClr val="accent6"/>
              </a:buClr>
              <a:buSzPts val="1800"/>
              <a:buFont typeface="Arial Black"/>
              <a:buAutoNum type="arabicParenR"/>
              <a:defRPr sz="1350"/>
            </a:lvl3pPr>
            <a:lvl4pPr marL="1371600" lvl="3" indent="-257175" algn="l">
              <a:lnSpc>
                <a:spcPct val="100000"/>
              </a:lnSpc>
              <a:spcBef>
                <a:spcPts val="750"/>
              </a:spcBef>
              <a:spcAft>
                <a:spcPts val="0"/>
              </a:spcAft>
              <a:buClr>
                <a:schemeClr val="accent6"/>
              </a:buClr>
              <a:buSzPts val="1800"/>
              <a:buFont typeface="Arial Black"/>
              <a:buAutoNum type="alphaLcParenR"/>
              <a:defRPr sz="1350"/>
            </a:lvl4pPr>
            <a:lvl5pPr marL="1714500" lvl="4" indent="-257175" algn="l">
              <a:lnSpc>
                <a:spcPct val="100000"/>
              </a:lnSpc>
              <a:spcBef>
                <a:spcPts val="75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4" name="Google Shape;74;p22"/>
          <p:cNvSpPr txBox="1">
            <a:spLocks noGrp="1"/>
          </p:cNvSpPr>
          <p:nvPr>
            <p:ph type="body" idx="2"/>
          </p:nvPr>
        </p:nvSpPr>
        <p:spPr>
          <a:xfrm>
            <a:off x="3586619" y="2303028"/>
            <a:ext cx="2822963" cy="4144192"/>
          </a:xfrm>
          <a:prstGeom prst="rect">
            <a:avLst/>
          </a:prstGeom>
          <a:noFill/>
          <a:ln>
            <a:noFill/>
          </a:ln>
        </p:spPr>
        <p:txBody>
          <a:bodyPr spcFirstLastPara="1" wrap="square" lIns="91425" tIns="0" rIns="91425" bIns="0" anchor="t" anchorCtr="0">
            <a:normAutofit/>
          </a:bodyPr>
          <a:lstStyle>
            <a:lvl1pPr marL="342900" lvl="0" indent="-171450" algn="l">
              <a:lnSpc>
                <a:spcPct val="100000"/>
              </a:lnSpc>
              <a:spcBef>
                <a:spcPts val="750"/>
              </a:spcBef>
              <a:spcAft>
                <a:spcPts val="0"/>
              </a:spcAft>
              <a:buClr>
                <a:schemeClr val="accent6"/>
              </a:buClr>
              <a:buSzPts val="1800"/>
              <a:buNone/>
              <a:defRPr sz="1350"/>
            </a:lvl1pPr>
            <a:lvl2pPr marL="685800" lvl="1" indent="-257175" algn="l">
              <a:lnSpc>
                <a:spcPct val="100000"/>
              </a:lnSpc>
              <a:spcBef>
                <a:spcPts val="750"/>
              </a:spcBef>
              <a:spcAft>
                <a:spcPts val="0"/>
              </a:spcAft>
              <a:buClr>
                <a:schemeClr val="accent6"/>
              </a:buClr>
              <a:buSzPts val="1800"/>
              <a:buChar char="•"/>
              <a:defRPr sz="1350"/>
            </a:lvl2pPr>
            <a:lvl3pPr marL="1028700" lvl="2" indent="-257175" algn="l">
              <a:lnSpc>
                <a:spcPct val="100000"/>
              </a:lnSpc>
              <a:spcBef>
                <a:spcPts val="750"/>
              </a:spcBef>
              <a:spcAft>
                <a:spcPts val="0"/>
              </a:spcAft>
              <a:buClr>
                <a:schemeClr val="accent6"/>
              </a:buClr>
              <a:buSzPts val="1800"/>
              <a:buChar char="•"/>
              <a:defRPr sz="1350"/>
            </a:lvl3pPr>
            <a:lvl4pPr marL="1371600" lvl="3" indent="-257175" algn="l">
              <a:lnSpc>
                <a:spcPct val="100000"/>
              </a:lnSpc>
              <a:spcBef>
                <a:spcPts val="750"/>
              </a:spcBef>
              <a:spcAft>
                <a:spcPts val="0"/>
              </a:spcAft>
              <a:buClr>
                <a:schemeClr val="accent6"/>
              </a:buClr>
              <a:buSzPts val="1800"/>
              <a:buChar char="•"/>
              <a:defRPr sz="1350"/>
            </a:lvl4pPr>
            <a:lvl5pPr marL="1714500" lvl="4" indent="-257175" algn="l">
              <a:lnSpc>
                <a:spcPct val="100000"/>
              </a:lnSpc>
              <a:spcBef>
                <a:spcPts val="75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22"/>
          <p:cNvSpPr>
            <a:spLocks noGrp="1"/>
          </p:cNvSpPr>
          <p:nvPr>
            <p:ph type="pic" idx="3"/>
          </p:nvPr>
        </p:nvSpPr>
        <p:spPr>
          <a:xfrm>
            <a:off x="6742091" y="965393"/>
            <a:ext cx="2401909" cy="5892607"/>
          </a:xfrm>
          <a:prstGeom prst="rect">
            <a:avLst/>
          </a:prstGeom>
          <a:solidFill>
            <a:schemeClr val="accent4"/>
          </a:solidFill>
          <a:ln>
            <a:noFill/>
          </a:ln>
        </p:spPr>
      </p:sp>
      <p:grpSp>
        <p:nvGrpSpPr>
          <p:cNvPr id="76" name="Google Shape;76;p22"/>
          <p:cNvGrpSpPr/>
          <p:nvPr/>
        </p:nvGrpSpPr>
        <p:grpSpPr>
          <a:xfrm>
            <a:off x="7015162" y="4000042"/>
            <a:ext cx="2128838" cy="2857959"/>
            <a:chOff x="12797096" y="4000041"/>
            <a:chExt cx="2838450" cy="2857959"/>
          </a:xfrm>
        </p:grpSpPr>
        <p:sp>
          <p:nvSpPr>
            <p:cNvPr id="77" name="Google Shape;77;p22"/>
            <p:cNvSpPr/>
            <p:nvPr/>
          </p:nvSpPr>
          <p:spPr>
            <a:xfrm rot="10800000">
              <a:off x="12797096" y="4000041"/>
              <a:ext cx="2838450" cy="2857958"/>
            </a:xfrm>
            <a:custGeom>
              <a:avLst/>
              <a:gdLst/>
              <a:ahLst/>
              <a:cxnLst/>
              <a:rect l="l" t="t" r="r" b="b"/>
              <a:pathLst>
                <a:path w="2838450" h="2857958" extrusionOk="0">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78" name="Google Shape;78;p22"/>
            <p:cNvSpPr/>
            <p:nvPr/>
          </p:nvSpPr>
          <p:spPr>
            <a:xfrm rot="10800000">
              <a:off x="13664918" y="4867733"/>
              <a:ext cx="1970627" cy="1990267"/>
            </a:xfrm>
            <a:custGeom>
              <a:avLst/>
              <a:gdLst/>
              <a:ahLst/>
              <a:cxnLst/>
              <a:rect l="l" t="t" r="r" b="b"/>
              <a:pathLst>
                <a:path w="1970627" h="1990267" extrusionOk="0">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79" name="Google Shape;79;p22"/>
            <p:cNvSpPr/>
            <p:nvPr/>
          </p:nvSpPr>
          <p:spPr>
            <a:xfrm rot="10800000">
              <a:off x="14632096" y="5844983"/>
              <a:ext cx="1003449" cy="1013015"/>
            </a:xfrm>
            <a:custGeom>
              <a:avLst/>
              <a:gdLst/>
              <a:ahLst/>
              <a:cxnLst/>
              <a:rect l="l" t="t" r="r" b="b"/>
              <a:pathLst>
                <a:path w="1003449" h="1013015" extrusionOk="0">
                  <a:moveTo>
                    <a:pt x="0" y="0"/>
                  </a:moveTo>
                  <a:lnTo>
                    <a:pt x="1003449" y="0"/>
                  </a:lnTo>
                  <a:lnTo>
                    <a:pt x="998306" y="100639"/>
                  </a:lnTo>
                  <a:cubicBezTo>
                    <a:pt x="949402" y="576784"/>
                    <a:pt x="566756" y="959471"/>
                    <a:pt x="90663" y="1008380"/>
                  </a:cubicBezTo>
                  <a:lnTo>
                    <a:pt x="0" y="101301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80" name="Google Shape;80;p22"/>
            <p:cNvSpPr/>
            <p:nvPr/>
          </p:nvSpPr>
          <p:spPr>
            <a:xfrm rot="10800000">
              <a:off x="13402193" y="5492845"/>
              <a:ext cx="775021" cy="775021"/>
            </a:xfrm>
            <a:custGeom>
              <a:avLst/>
              <a:gdLst/>
              <a:ahLst/>
              <a:cxnLst/>
              <a:rect l="l" t="t" r="r" b="b"/>
              <a:pathLst>
                <a:path w="775021" h="775021" extrusionOk="0">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grpSp>
      <p:sp>
        <p:nvSpPr>
          <p:cNvPr id="81" name="Google Shape;81;p22"/>
          <p:cNvSpPr txBox="1">
            <a:spLocks noGrp="1"/>
          </p:cNvSpPr>
          <p:nvPr>
            <p:ph type="sldNum" idx="12"/>
          </p:nvPr>
        </p:nvSpPr>
        <p:spPr>
          <a:xfrm>
            <a:off x="7768828" y="457200"/>
            <a:ext cx="800692"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421762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Summary 2">
  <p:cSld name="Summary 2">
    <p:spTree>
      <p:nvGrpSpPr>
        <p:cNvPr id="1" name="Shape 82"/>
        <p:cNvGrpSpPr/>
        <p:nvPr/>
      </p:nvGrpSpPr>
      <p:grpSpPr>
        <a:xfrm>
          <a:off x="0" y="0"/>
          <a:ext cx="0" cy="0"/>
          <a:chOff x="0" y="0"/>
          <a:chExt cx="0" cy="0"/>
        </a:xfrm>
      </p:grpSpPr>
      <p:sp>
        <p:nvSpPr>
          <p:cNvPr id="83" name="Google Shape;83;p23"/>
          <p:cNvSpPr/>
          <p:nvPr/>
        </p:nvSpPr>
        <p:spPr>
          <a:xfrm>
            <a:off x="6742090" y="-2546"/>
            <a:ext cx="2401910" cy="3441072"/>
          </a:xfrm>
          <a:custGeom>
            <a:avLst/>
            <a:gdLst/>
            <a:ahLst/>
            <a:cxnLst/>
            <a:rect l="l" t="t" r="r" b="b"/>
            <a:pathLst>
              <a:path w="3202546" h="3441072" extrusionOk="0">
                <a:moveTo>
                  <a:pt x="3202546" y="0"/>
                </a:moveTo>
                <a:lnTo>
                  <a:pt x="3202546" y="3441072"/>
                </a:lnTo>
                <a:lnTo>
                  <a:pt x="0" y="3441072"/>
                </a:lnTo>
                <a:cubicBezTo>
                  <a:pt x="0" y="1653352"/>
                  <a:pt x="1351216" y="182908"/>
                  <a:pt x="3082686" y="6086"/>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84" name="Google Shape;84;p23"/>
          <p:cNvSpPr/>
          <p:nvPr/>
        </p:nvSpPr>
        <p:spPr>
          <a:xfrm rot="10800000" flipH="1">
            <a:off x="7493794" y="1247776"/>
            <a:ext cx="1650206" cy="2181225"/>
          </a:xfrm>
          <a:custGeom>
            <a:avLst/>
            <a:gdLst/>
            <a:ahLst/>
            <a:cxnLst/>
            <a:rect l="l" t="t" r="r" b="b"/>
            <a:pathLst>
              <a:path w="2200275" h="2181225" extrusionOk="0">
                <a:moveTo>
                  <a:pt x="0" y="0"/>
                </a:moveTo>
                <a:cubicBezTo>
                  <a:pt x="0" y="1204689"/>
                  <a:pt x="985061" y="2181225"/>
                  <a:pt x="2200275" y="2181225"/>
                </a:cubicBezTo>
                <a:lnTo>
                  <a:pt x="2200275" y="0"/>
                </a:lnTo>
                <a:lnTo>
                  <a:pt x="0" y="0"/>
                </a:lnTo>
                <a:close/>
              </a:path>
            </a:pathLst>
          </a:custGeom>
          <a:solidFill>
            <a:schemeClr val="accent4"/>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85" name="Google Shape;85;p23"/>
          <p:cNvSpPr/>
          <p:nvPr/>
        </p:nvSpPr>
        <p:spPr>
          <a:xfrm rot="10800000" flipH="1">
            <a:off x="-15065" y="5331514"/>
            <a:ext cx="1611312" cy="1526486"/>
          </a:xfrm>
          <a:custGeom>
            <a:avLst/>
            <a:gdLst/>
            <a:ahLst/>
            <a:cxnLst/>
            <a:rect l="l" t="t" r="r" b="b"/>
            <a:pathLst>
              <a:path w="2148416" h="1526486" extrusionOk="0">
                <a:moveTo>
                  <a:pt x="0" y="1526486"/>
                </a:moveTo>
                <a:cubicBezTo>
                  <a:pt x="943526" y="1526486"/>
                  <a:pt x="1753109" y="952785"/>
                  <a:pt x="2098930" y="135201"/>
                </a:cubicBezTo>
                <a:lnTo>
                  <a:pt x="2148416" y="0"/>
                </a:lnTo>
                <a:lnTo>
                  <a:pt x="0" y="0"/>
                </a:lnTo>
                <a:close/>
              </a:path>
            </a:pathLst>
          </a:custGeom>
          <a:solidFill>
            <a:schemeClr val="accent4">
              <a:alpha val="49803"/>
            </a:scheme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pic>
        <p:nvPicPr>
          <p:cNvPr id="86" name="Google Shape;86;p23"/>
          <p:cNvPicPr preferRelativeResize="0"/>
          <p:nvPr/>
        </p:nvPicPr>
        <p:blipFill rotWithShape="1">
          <a:blip r:embed="rId2">
            <a:alphaModFix/>
          </a:blip>
          <a:srcRect/>
          <a:stretch/>
        </p:blipFill>
        <p:spPr>
          <a:xfrm rot="5400000">
            <a:off x="7218900" y="1522789"/>
            <a:ext cx="2200114" cy="1650086"/>
          </a:xfrm>
          <a:prstGeom prst="rect">
            <a:avLst/>
          </a:prstGeom>
          <a:noFill/>
          <a:ln>
            <a:noFill/>
          </a:ln>
        </p:spPr>
      </p:pic>
      <p:sp>
        <p:nvSpPr>
          <p:cNvPr id="87" name="Google Shape;87;p23"/>
          <p:cNvSpPr/>
          <p:nvPr/>
        </p:nvSpPr>
        <p:spPr>
          <a:xfrm>
            <a:off x="1155321" y="6470489"/>
            <a:ext cx="581266" cy="387513"/>
          </a:xfrm>
          <a:custGeom>
            <a:avLst/>
            <a:gdLst/>
            <a:ahLst/>
            <a:cxnLst/>
            <a:rect l="l" t="t" r="r" b="b"/>
            <a:pathLst>
              <a:path w="775021" h="387513" extrusionOk="0">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88" name="Google Shape;88;p23"/>
          <p:cNvSpPr txBox="1">
            <a:spLocks noGrp="1"/>
          </p:cNvSpPr>
          <p:nvPr>
            <p:ph type="title"/>
          </p:nvPr>
        </p:nvSpPr>
        <p:spPr>
          <a:xfrm>
            <a:off x="685800" y="1057274"/>
            <a:ext cx="5882878" cy="1012782"/>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3"/>
          <p:cNvSpPr txBox="1">
            <a:spLocks noGrp="1"/>
          </p:cNvSpPr>
          <p:nvPr>
            <p:ph type="body" idx="1"/>
          </p:nvPr>
        </p:nvSpPr>
        <p:spPr>
          <a:xfrm>
            <a:off x="685800" y="2331791"/>
            <a:ext cx="5177307" cy="3721817"/>
          </a:xfrm>
          <a:prstGeom prst="rect">
            <a:avLst/>
          </a:prstGeom>
          <a:noFill/>
          <a:ln>
            <a:noFill/>
          </a:ln>
        </p:spPr>
        <p:txBody>
          <a:bodyPr spcFirstLastPara="1" wrap="square" lIns="91425" tIns="0" rIns="91425" bIns="0" anchor="t" anchorCtr="0">
            <a:normAutofit/>
          </a:bodyPr>
          <a:lstStyle>
            <a:lvl1pPr marL="342900" lvl="0" indent="-171450" algn="l">
              <a:lnSpc>
                <a:spcPct val="100000"/>
              </a:lnSpc>
              <a:spcBef>
                <a:spcPts val="0"/>
              </a:spcBef>
              <a:spcAft>
                <a:spcPts val="0"/>
              </a:spcAft>
              <a:buClr>
                <a:schemeClr val="accent6"/>
              </a:buClr>
              <a:buSzPts val="2400"/>
              <a:buNone/>
              <a:defRPr sz="1800"/>
            </a:lvl1pPr>
            <a:lvl2pPr marL="685800" lvl="1" indent="-285750" algn="l">
              <a:lnSpc>
                <a:spcPct val="100000"/>
              </a:lnSpc>
              <a:spcBef>
                <a:spcPts val="0"/>
              </a:spcBef>
              <a:spcAft>
                <a:spcPts val="0"/>
              </a:spcAft>
              <a:buClr>
                <a:schemeClr val="accent6"/>
              </a:buClr>
              <a:buSzPts val="2400"/>
              <a:buChar char="•"/>
              <a:defRPr sz="1800"/>
            </a:lvl2pPr>
            <a:lvl3pPr marL="1028700" lvl="2" indent="-285750" algn="l">
              <a:lnSpc>
                <a:spcPct val="100000"/>
              </a:lnSpc>
              <a:spcBef>
                <a:spcPts val="0"/>
              </a:spcBef>
              <a:spcAft>
                <a:spcPts val="0"/>
              </a:spcAft>
              <a:buClr>
                <a:schemeClr val="accent6"/>
              </a:buClr>
              <a:buSzPts val="2400"/>
              <a:buChar char="•"/>
              <a:defRPr sz="1800"/>
            </a:lvl3pPr>
            <a:lvl4pPr marL="1371600" lvl="3" indent="-257175" algn="l">
              <a:lnSpc>
                <a:spcPct val="100000"/>
              </a:lnSpc>
              <a:spcBef>
                <a:spcPts val="270"/>
              </a:spcBef>
              <a:spcAft>
                <a:spcPts val="0"/>
              </a:spcAft>
              <a:buClr>
                <a:schemeClr val="accent6"/>
              </a:buClr>
              <a:buSzPts val="1800"/>
              <a:buChar char="•"/>
              <a:defRPr/>
            </a:lvl4pPr>
            <a:lvl5pPr marL="1714500" lvl="4" indent="-257175" algn="l">
              <a:lnSpc>
                <a:spcPct val="100000"/>
              </a:lnSpc>
              <a:spcBef>
                <a:spcPts val="270"/>
              </a:spcBef>
              <a:spcAft>
                <a:spcPts val="0"/>
              </a:spcAft>
              <a:buClr>
                <a:schemeClr val="accent6"/>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0" name="Google Shape;90;p23"/>
          <p:cNvSpPr>
            <a:spLocks noGrp="1"/>
          </p:cNvSpPr>
          <p:nvPr>
            <p:ph type="pic" idx="2"/>
          </p:nvPr>
        </p:nvSpPr>
        <p:spPr>
          <a:xfrm>
            <a:off x="6742090" y="3405190"/>
            <a:ext cx="2401910" cy="3452811"/>
          </a:xfrm>
          <a:prstGeom prst="rect">
            <a:avLst/>
          </a:prstGeom>
          <a:solidFill>
            <a:schemeClr val="accent1"/>
          </a:solidFill>
          <a:ln>
            <a:noFill/>
          </a:ln>
        </p:spPr>
      </p:sp>
      <p:sp>
        <p:nvSpPr>
          <p:cNvPr id="91" name="Google Shape;91;p23"/>
          <p:cNvSpPr txBox="1">
            <a:spLocks noGrp="1"/>
          </p:cNvSpPr>
          <p:nvPr>
            <p:ph type="sldNum" idx="12"/>
          </p:nvPr>
        </p:nvSpPr>
        <p:spPr>
          <a:xfrm>
            <a:off x="7828856" y="457200"/>
            <a:ext cx="740664"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01317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meline 3">
  <p:cSld name="Timeline 3">
    <p:spTree>
      <p:nvGrpSpPr>
        <p:cNvPr id="1" name="Shape 92"/>
        <p:cNvGrpSpPr/>
        <p:nvPr/>
      </p:nvGrpSpPr>
      <p:grpSpPr>
        <a:xfrm>
          <a:off x="0" y="0"/>
          <a:ext cx="0" cy="0"/>
          <a:chOff x="0" y="0"/>
          <a:chExt cx="0" cy="0"/>
        </a:xfrm>
      </p:grpSpPr>
      <p:sp>
        <p:nvSpPr>
          <p:cNvPr id="93" name="Google Shape;93;p24"/>
          <p:cNvSpPr/>
          <p:nvPr/>
        </p:nvSpPr>
        <p:spPr>
          <a:xfrm>
            <a:off x="1" y="0"/>
            <a:ext cx="1162922" cy="2545382"/>
          </a:xfrm>
          <a:custGeom>
            <a:avLst/>
            <a:gdLst/>
            <a:ahLst/>
            <a:cxnLst/>
            <a:rect l="l" t="t" r="r" b="b"/>
            <a:pathLst>
              <a:path w="1550562" h="2545382" extrusionOk="0">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94" name="Google Shape;94;p24"/>
          <p:cNvSpPr/>
          <p:nvPr/>
        </p:nvSpPr>
        <p:spPr>
          <a:xfrm>
            <a:off x="1" y="-1"/>
            <a:ext cx="512055" cy="1500050"/>
          </a:xfrm>
          <a:custGeom>
            <a:avLst/>
            <a:gdLst/>
            <a:ahLst/>
            <a:cxnLst/>
            <a:rect l="l" t="t" r="r" b="b"/>
            <a:pathLst>
              <a:path w="682740" h="1500050" extrusionOk="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95" name="Google Shape;95;p24"/>
          <p:cNvSpPr/>
          <p:nvPr/>
        </p:nvSpPr>
        <p:spPr>
          <a:xfrm>
            <a:off x="127834" y="314192"/>
            <a:ext cx="581266" cy="775021"/>
          </a:xfrm>
          <a:custGeom>
            <a:avLst/>
            <a:gdLst/>
            <a:ahLst/>
            <a:cxnLst/>
            <a:rect l="l" t="t" r="r" b="b"/>
            <a:pathLst>
              <a:path w="775021" h="775021" extrusionOk="0">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96" name="Google Shape;96;p24"/>
          <p:cNvSpPr txBox="1">
            <a:spLocks noGrp="1"/>
          </p:cNvSpPr>
          <p:nvPr>
            <p:ph type="title"/>
          </p:nvPr>
        </p:nvSpPr>
        <p:spPr>
          <a:xfrm>
            <a:off x="1162923" y="1089213"/>
            <a:ext cx="7409578" cy="980844"/>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4"/>
          <p:cNvSpPr txBox="1">
            <a:spLocks noGrp="1"/>
          </p:cNvSpPr>
          <p:nvPr>
            <p:ph type="body" idx="1"/>
          </p:nvPr>
        </p:nvSpPr>
        <p:spPr>
          <a:xfrm>
            <a:off x="1162923" y="2331958"/>
            <a:ext cx="2231413" cy="3704266"/>
          </a:xfrm>
          <a:prstGeom prst="rect">
            <a:avLst/>
          </a:prstGeom>
          <a:noFill/>
          <a:ln>
            <a:noFill/>
          </a:ln>
        </p:spPr>
        <p:txBody>
          <a:bodyPr spcFirstLastPara="1" wrap="square" lIns="91425" tIns="0" rIns="91425" bIns="0" anchor="t" anchorCtr="0">
            <a:noAutofit/>
          </a:bodyPr>
          <a:lstStyle>
            <a:lvl1pPr marL="342900" lvl="0" indent="-171450" algn="l">
              <a:lnSpc>
                <a:spcPct val="100000"/>
              </a:lnSpc>
              <a:spcBef>
                <a:spcPts val="0"/>
              </a:spcBef>
              <a:spcAft>
                <a:spcPts val="0"/>
              </a:spcAft>
              <a:buClr>
                <a:schemeClr val="accent6"/>
              </a:buClr>
              <a:buSzPts val="1800"/>
              <a:buFont typeface="Arial"/>
              <a:buNone/>
              <a:defRPr sz="1350"/>
            </a:lvl1pPr>
            <a:lvl2pPr marL="685800" lvl="1" indent="-257175" algn="l">
              <a:lnSpc>
                <a:spcPct val="100000"/>
              </a:lnSpc>
              <a:spcBef>
                <a:spcPts val="900"/>
              </a:spcBef>
              <a:spcAft>
                <a:spcPts val="0"/>
              </a:spcAft>
              <a:buClr>
                <a:schemeClr val="accent6"/>
              </a:buClr>
              <a:buSzPts val="1800"/>
              <a:buChar char="•"/>
              <a:defRPr/>
            </a:lvl2pPr>
            <a:lvl3pPr marL="1028700" lvl="2" indent="-257175" algn="l">
              <a:lnSpc>
                <a:spcPct val="100000"/>
              </a:lnSpc>
              <a:spcBef>
                <a:spcPts val="270"/>
              </a:spcBef>
              <a:spcAft>
                <a:spcPts val="0"/>
              </a:spcAft>
              <a:buClr>
                <a:schemeClr val="accent6"/>
              </a:buClr>
              <a:buSzPts val="1800"/>
              <a:buChar char="•"/>
              <a:defRPr/>
            </a:lvl3pPr>
            <a:lvl4pPr marL="1371600" lvl="3" indent="-257175" algn="l">
              <a:lnSpc>
                <a:spcPct val="100000"/>
              </a:lnSpc>
              <a:spcBef>
                <a:spcPts val="270"/>
              </a:spcBef>
              <a:spcAft>
                <a:spcPts val="0"/>
              </a:spcAft>
              <a:buClr>
                <a:schemeClr val="accent6"/>
              </a:buClr>
              <a:buSzPts val="1800"/>
              <a:buChar char="•"/>
              <a:defRPr/>
            </a:lvl4pPr>
            <a:lvl5pPr marL="1714500" lvl="4" indent="-257175" algn="l">
              <a:lnSpc>
                <a:spcPct val="100000"/>
              </a:lnSpc>
              <a:spcBef>
                <a:spcPts val="270"/>
              </a:spcBef>
              <a:spcAft>
                <a:spcPts val="0"/>
              </a:spcAft>
              <a:buClr>
                <a:schemeClr val="accent6"/>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8" name="Google Shape;98;p24"/>
          <p:cNvSpPr txBox="1">
            <a:spLocks noGrp="1"/>
          </p:cNvSpPr>
          <p:nvPr>
            <p:ph type="body" idx="2"/>
          </p:nvPr>
        </p:nvSpPr>
        <p:spPr>
          <a:xfrm>
            <a:off x="3815366" y="2331791"/>
            <a:ext cx="4759420" cy="3721817"/>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accent6"/>
              </a:buClr>
              <a:buSzPts val="1800"/>
              <a:buChar char="•"/>
              <a:defRPr sz="1350"/>
            </a:lvl1pPr>
            <a:lvl2pPr marL="685800" lvl="1" indent="-257175" algn="l">
              <a:lnSpc>
                <a:spcPct val="100000"/>
              </a:lnSpc>
              <a:spcBef>
                <a:spcPts val="270"/>
              </a:spcBef>
              <a:spcAft>
                <a:spcPts val="0"/>
              </a:spcAft>
              <a:buClr>
                <a:schemeClr val="accent6"/>
              </a:buClr>
              <a:buSzPts val="1800"/>
              <a:buChar char="•"/>
              <a:defRPr sz="1350"/>
            </a:lvl2pPr>
            <a:lvl3pPr marL="1028700" lvl="2" indent="-257175" algn="l">
              <a:lnSpc>
                <a:spcPct val="100000"/>
              </a:lnSpc>
              <a:spcBef>
                <a:spcPts val="270"/>
              </a:spcBef>
              <a:spcAft>
                <a:spcPts val="0"/>
              </a:spcAft>
              <a:buClr>
                <a:schemeClr val="accent6"/>
              </a:buClr>
              <a:buSzPts val="1800"/>
              <a:buChar char="•"/>
              <a:defRPr sz="1350"/>
            </a:lvl3pPr>
            <a:lvl4pPr marL="1371600" lvl="3" indent="-257175" algn="l">
              <a:lnSpc>
                <a:spcPct val="100000"/>
              </a:lnSpc>
              <a:spcBef>
                <a:spcPts val="270"/>
              </a:spcBef>
              <a:spcAft>
                <a:spcPts val="0"/>
              </a:spcAft>
              <a:buClr>
                <a:schemeClr val="accent6"/>
              </a:buClr>
              <a:buSzPts val="1800"/>
              <a:buChar char="•"/>
              <a:defRPr sz="1350"/>
            </a:lvl4pPr>
            <a:lvl5pPr marL="1714500" lvl="4" indent="-257175" algn="l">
              <a:lnSpc>
                <a:spcPct val="100000"/>
              </a:lnSpc>
              <a:spcBef>
                <a:spcPts val="27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9" name="Google Shape;99;p24"/>
          <p:cNvSpPr txBox="1">
            <a:spLocks noGrp="1"/>
          </p:cNvSpPr>
          <p:nvPr>
            <p:ph type="sldNum" idx="12"/>
          </p:nvPr>
        </p:nvSpPr>
        <p:spPr>
          <a:xfrm>
            <a:off x="7768828" y="457200"/>
            <a:ext cx="800692"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438064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Summary 3">
  <p:cSld name="Summary 3">
    <p:spTree>
      <p:nvGrpSpPr>
        <p:cNvPr id="1" name="Shape 100"/>
        <p:cNvGrpSpPr/>
        <p:nvPr/>
      </p:nvGrpSpPr>
      <p:grpSpPr>
        <a:xfrm>
          <a:off x="0" y="0"/>
          <a:ext cx="0" cy="0"/>
          <a:chOff x="0" y="0"/>
          <a:chExt cx="0" cy="0"/>
        </a:xfrm>
      </p:grpSpPr>
      <p:pic>
        <p:nvPicPr>
          <p:cNvPr id="101" name="Google Shape;101;p25"/>
          <p:cNvPicPr preferRelativeResize="0"/>
          <p:nvPr/>
        </p:nvPicPr>
        <p:blipFill rotWithShape="1">
          <a:blip r:embed="rId2">
            <a:alphaModFix/>
          </a:blip>
          <a:srcRect t="7193"/>
          <a:stretch/>
        </p:blipFill>
        <p:spPr>
          <a:xfrm>
            <a:off x="1" y="-1"/>
            <a:ext cx="332508" cy="6856025"/>
          </a:xfrm>
          <a:custGeom>
            <a:avLst/>
            <a:gdLst/>
            <a:ahLst/>
            <a:cxnLst/>
            <a:rect l="l" t="t" r="r" b="b"/>
            <a:pathLst>
              <a:path w="1734410" h="4795637" extrusionOk="0">
                <a:moveTo>
                  <a:pt x="0" y="0"/>
                </a:moveTo>
                <a:lnTo>
                  <a:pt x="1734410" y="0"/>
                </a:lnTo>
                <a:lnTo>
                  <a:pt x="1734410" y="4795637"/>
                </a:lnTo>
                <a:lnTo>
                  <a:pt x="0" y="4795637"/>
                </a:lnTo>
                <a:close/>
              </a:path>
            </a:pathLst>
          </a:custGeom>
          <a:noFill/>
          <a:ln>
            <a:noFill/>
          </a:ln>
        </p:spPr>
      </p:pic>
      <p:sp>
        <p:nvSpPr>
          <p:cNvPr id="102" name="Google Shape;102;p25"/>
          <p:cNvSpPr txBox="1">
            <a:spLocks noGrp="1"/>
          </p:cNvSpPr>
          <p:nvPr>
            <p:ph type="title"/>
          </p:nvPr>
        </p:nvSpPr>
        <p:spPr>
          <a:xfrm>
            <a:off x="1162924" y="1057274"/>
            <a:ext cx="7406597" cy="999746"/>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5"/>
          <p:cNvSpPr/>
          <p:nvPr/>
        </p:nvSpPr>
        <p:spPr>
          <a:xfrm rot="10800000">
            <a:off x="-2" y="4420134"/>
            <a:ext cx="969928" cy="2437866"/>
          </a:xfrm>
          <a:custGeom>
            <a:avLst/>
            <a:gdLst/>
            <a:ahLst/>
            <a:cxnLst/>
            <a:rect l="l" t="t" r="r" b="b"/>
            <a:pathLst>
              <a:path w="1293237" h="2437866" extrusionOk="0">
                <a:moveTo>
                  <a:pt x="1293237" y="2437866"/>
                </a:moveTo>
                <a:lnTo>
                  <a:pt x="1292465" y="2437373"/>
                </a:lnTo>
                <a:cubicBezTo>
                  <a:pt x="511725" y="1903845"/>
                  <a:pt x="0" y="1011184"/>
                  <a:pt x="0" y="0"/>
                </a:cubicBezTo>
                <a:lnTo>
                  <a:pt x="1293237" y="0"/>
                </a:ln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04" name="Google Shape;104;p25"/>
          <p:cNvSpPr txBox="1">
            <a:spLocks noGrp="1"/>
          </p:cNvSpPr>
          <p:nvPr>
            <p:ph type="body" idx="1"/>
          </p:nvPr>
        </p:nvSpPr>
        <p:spPr>
          <a:xfrm>
            <a:off x="1162924" y="2303029"/>
            <a:ext cx="4371860" cy="3961593"/>
          </a:xfrm>
          <a:prstGeom prst="rect">
            <a:avLst/>
          </a:prstGeom>
          <a:noFill/>
          <a:ln>
            <a:noFill/>
          </a:ln>
        </p:spPr>
        <p:txBody>
          <a:bodyPr spcFirstLastPara="1" wrap="square" lIns="91425" tIns="0" rIns="91425" bIns="0" anchor="t" anchorCtr="0">
            <a:normAutofit/>
          </a:bodyPr>
          <a:lstStyle>
            <a:lvl1pPr marL="342900" lvl="0" indent="-257175" algn="l">
              <a:lnSpc>
                <a:spcPct val="100000"/>
              </a:lnSpc>
              <a:spcBef>
                <a:spcPts val="750"/>
              </a:spcBef>
              <a:spcAft>
                <a:spcPts val="0"/>
              </a:spcAft>
              <a:buClr>
                <a:schemeClr val="accent6"/>
              </a:buClr>
              <a:buSzPts val="1800"/>
              <a:buChar char="•"/>
              <a:defRPr sz="1350"/>
            </a:lvl1pPr>
            <a:lvl2pPr marL="685800" lvl="1" indent="-257175" algn="l">
              <a:lnSpc>
                <a:spcPct val="100000"/>
              </a:lnSpc>
              <a:spcBef>
                <a:spcPts val="750"/>
              </a:spcBef>
              <a:spcAft>
                <a:spcPts val="0"/>
              </a:spcAft>
              <a:buClr>
                <a:schemeClr val="accent6"/>
              </a:buClr>
              <a:buSzPts val="1800"/>
              <a:buChar char="•"/>
              <a:defRPr sz="1350"/>
            </a:lvl2pPr>
            <a:lvl3pPr marL="1028700" lvl="2" indent="-257175" algn="l">
              <a:lnSpc>
                <a:spcPct val="100000"/>
              </a:lnSpc>
              <a:spcBef>
                <a:spcPts val="750"/>
              </a:spcBef>
              <a:spcAft>
                <a:spcPts val="0"/>
              </a:spcAft>
              <a:buClr>
                <a:schemeClr val="accent6"/>
              </a:buClr>
              <a:buSzPts val="1800"/>
              <a:buChar char="•"/>
              <a:defRPr sz="1350"/>
            </a:lvl3pPr>
            <a:lvl4pPr marL="1371600" lvl="3" indent="-257175" algn="l">
              <a:lnSpc>
                <a:spcPct val="100000"/>
              </a:lnSpc>
              <a:spcBef>
                <a:spcPts val="750"/>
              </a:spcBef>
              <a:spcAft>
                <a:spcPts val="0"/>
              </a:spcAft>
              <a:buClr>
                <a:schemeClr val="accent6"/>
              </a:buClr>
              <a:buSzPts val="1800"/>
              <a:buChar char="•"/>
              <a:defRPr sz="1350"/>
            </a:lvl4pPr>
            <a:lvl5pPr marL="1714500" lvl="4" indent="-257175" algn="l">
              <a:lnSpc>
                <a:spcPct val="100000"/>
              </a:lnSpc>
              <a:spcBef>
                <a:spcPts val="75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5" name="Google Shape;105;p25"/>
          <p:cNvSpPr txBox="1">
            <a:spLocks noGrp="1"/>
          </p:cNvSpPr>
          <p:nvPr>
            <p:ph type="body" idx="2"/>
          </p:nvPr>
        </p:nvSpPr>
        <p:spPr>
          <a:xfrm>
            <a:off x="5955632" y="2303029"/>
            <a:ext cx="2613888" cy="3961593"/>
          </a:xfrm>
          <a:prstGeom prst="rect">
            <a:avLst/>
          </a:prstGeom>
          <a:noFill/>
          <a:ln>
            <a:noFill/>
          </a:ln>
        </p:spPr>
        <p:txBody>
          <a:bodyPr spcFirstLastPara="1" wrap="square" lIns="91425" tIns="0" rIns="91425" bIns="0" anchor="t" anchorCtr="0">
            <a:normAutofit/>
          </a:bodyPr>
          <a:lstStyle>
            <a:lvl1pPr marL="342900" lvl="0" indent="-257175" algn="l">
              <a:lnSpc>
                <a:spcPct val="100000"/>
              </a:lnSpc>
              <a:spcBef>
                <a:spcPts val="750"/>
              </a:spcBef>
              <a:spcAft>
                <a:spcPts val="0"/>
              </a:spcAft>
              <a:buClr>
                <a:schemeClr val="accent6"/>
              </a:buClr>
              <a:buSzPts val="1800"/>
              <a:buChar char="•"/>
              <a:defRPr sz="1350"/>
            </a:lvl1pPr>
            <a:lvl2pPr marL="685800" lvl="1" indent="-257175" algn="l">
              <a:lnSpc>
                <a:spcPct val="100000"/>
              </a:lnSpc>
              <a:spcBef>
                <a:spcPts val="750"/>
              </a:spcBef>
              <a:spcAft>
                <a:spcPts val="0"/>
              </a:spcAft>
              <a:buClr>
                <a:schemeClr val="accent6"/>
              </a:buClr>
              <a:buSzPts val="1800"/>
              <a:buChar char="•"/>
              <a:defRPr sz="1350"/>
            </a:lvl2pPr>
            <a:lvl3pPr marL="1028700" lvl="2" indent="-257175" algn="l">
              <a:lnSpc>
                <a:spcPct val="100000"/>
              </a:lnSpc>
              <a:spcBef>
                <a:spcPts val="750"/>
              </a:spcBef>
              <a:spcAft>
                <a:spcPts val="0"/>
              </a:spcAft>
              <a:buClr>
                <a:schemeClr val="accent6"/>
              </a:buClr>
              <a:buSzPts val="1800"/>
              <a:buChar char="•"/>
              <a:defRPr sz="1350"/>
            </a:lvl3pPr>
            <a:lvl4pPr marL="1371600" lvl="3" indent="-257175" algn="l">
              <a:lnSpc>
                <a:spcPct val="100000"/>
              </a:lnSpc>
              <a:spcBef>
                <a:spcPts val="750"/>
              </a:spcBef>
              <a:spcAft>
                <a:spcPts val="0"/>
              </a:spcAft>
              <a:buClr>
                <a:schemeClr val="accent6"/>
              </a:buClr>
              <a:buSzPts val="1800"/>
              <a:buChar char="•"/>
              <a:defRPr sz="1350"/>
            </a:lvl4pPr>
            <a:lvl5pPr marL="1714500" lvl="4" indent="-257175" algn="l">
              <a:lnSpc>
                <a:spcPct val="100000"/>
              </a:lnSpc>
              <a:spcBef>
                <a:spcPts val="75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6" name="Google Shape;106;p25"/>
          <p:cNvSpPr txBox="1">
            <a:spLocks noGrp="1"/>
          </p:cNvSpPr>
          <p:nvPr>
            <p:ph type="sldNum" idx="12"/>
          </p:nvPr>
        </p:nvSpPr>
        <p:spPr>
          <a:xfrm>
            <a:off x="7828856" y="457200"/>
            <a:ext cx="740664"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pic>
        <p:nvPicPr>
          <p:cNvPr id="107" name="Google Shape;107;p25"/>
          <p:cNvPicPr preferRelativeResize="0"/>
          <p:nvPr/>
        </p:nvPicPr>
        <p:blipFill rotWithShape="1">
          <a:blip r:embed="rId2">
            <a:alphaModFix/>
          </a:blip>
          <a:srcRect t="7193"/>
          <a:stretch/>
        </p:blipFill>
        <p:spPr>
          <a:xfrm rot="5400000">
            <a:off x="4499063" y="-4201594"/>
            <a:ext cx="443344" cy="8846531"/>
          </a:xfrm>
          <a:custGeom>
            <a:avLst/>
            <a:gdLst/>
            <a:ahLst/>
            <a:cxnLst/>
            <a:rect l="l" t="t" r="r" b="b"/>
            <a:pathLst>
              <a:path w="1734410" h="4795637" extrusionOk="0">
                <a:moveTo>
                  <a:pt x="0" y="0"/>
                </a:moveTo>
                <a:lnTo>
                  <a:pt x="1734410" y="0"/>
                </a:lnTo>
                <a:lnTo>
                  <a:pt x="1734410" y="4795637"/>
                </a:lnTo>
                <a:lnTo>
                  <a:pt x="0" y="4795637"/>
                </a:lnTo>
                <a:close/>
              </a:path>
            </a:pathLst>
          </a:custGeom>
          <a:noFill/>
          <a:ln>
            <a:noFill/>
          </a:ln>
        </p:spPr>
      </p:pic>
      <p:pic>
        <p:nvPicPr>
          <p:cNvPr id="108" name="Google Shape;108;p25"/>
          <p:cNvPicPr preferRelativeResize="0"/>
          <p:nvPr/>
        </p:nvPicPr>
        <p:blipFill rotWithShape="1">
          <a:blip r:embed="rId3">
            <a:alphaModFix/>
          </a:blip>
          <a:srcRect t="11443" r="10856"/>
          <a:stretch/>
        </p:blipFill>
        <p:spPr>
          <a:xfrm rot="-5400000">
            <a:off x="-249992" y="249990"/>
            <a:ext cx="1961253" cy="1461273"/>
          </a:xfrm>
          <a:custGeom>
            <a:avLst/>
            <a:gdLst/>
            <a:ahLst/>
            <a:cxnLst/>
            <a:rect l="l" t="t" r="r" b="b"/>
            <a:pathLst>
              <a:path w="1961253" h="1948364" extrusionOk="0">
                <a:moveTo>
                  <a:pt x="1961253" y="0"/>
                </a:moveTo>
                <a:lnTo>
                  <a:pt x="1961253" y="1948364"/>
                </a:lnTo>
                <a:lnTo>
                  <a:pt x="0" y="1948364"/>
                </a:lnTo>
                <a:lnTo>
                  <a:pt x="0" y="0"/>
                </a:lnTo>
                <a:close/>
              </a:path>
            </a:pathLst>
          </a:custGeom>
          <a:noFill/>
          <a:ln>
            <a:noFill/>
          </a:ln>
        </p:spPr>
      </p:pic>
      <p:sp>
        <p:nvSpPr>
          <p:cNvPr id="109" name="Google Shape;109;p25"/>
          <p:cNvSpPr/>
          <p:nvPr/>
        </p:nvSpPr>
        <p:spPr>
          <a:xfrm>
            <a:off x="297470" y="4929578"/>
            <a:ext cx="581266" cy="775021"/>
          </a:xfrm>
          <a:custGeom>
            <a:avLst/>
            <a:gdLst/>
            <a:ahLst/>
            <a:cxnLst/>
            <a:rect l="l" t="t" r="r" b="b"/>
            <a:pathLst>
              <a:path w="775021" h="775021" extrusionOk="0">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Tree>
    <p:extLst>
      <p:ext uri="{BB962C8B-B14F-4D97-AF65-F5344CB8AC3E}">
        <p14:creationId xmlns:p14="http://schemas.microsoft.com/office/powerpoint/2010/main" val="42816077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meline 2">
  <p:cSld name="Timeline 2">
    <p:spTree>
      <p:nvGrpSpPr>
        <p:cNvPr id="1" name="Shape 110"/>
        <p:cNvGrpSpPr/>
        <p:nvPr/>
      </p:nvGrpSpPr>
      <p:grpSpPr>
        <a:xfrm>
          <a:off x="0" y="0"/>
          <a:ext cx="0" cy="0"/>
          <a:chOff x="0" y="0"/>
          <a:chExt cx="0" cy="0"/>
        </a:xfrm>
      </p:grpSpPr>
      <p:sp>
        <p:nvSpPr>
          <p:cNvPr id="111" name="Google Shape;111;p26"/>
          <p:cNvSpPr/>
          <p:nvPr/>
        </p:nvSpPr>
        <p:spPr>
          <a:xfrm>
            <a:off x="-18048" y="0"/>
            <a:ext cx="9162047" cy="3467100"/>
          </a:xfrm>
          <a:prstGeom prst="rect">
            <a:avLst/>
          </a:prstGeom>
          <a:solidFill>
            <a:schemeClr val="accent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338">
              <a:solidFill>
                <a:schemeClr val="lt1"/>
              </a:solidFill>
              <a:latin typeface="EB Garamond"/>
              <a:ea typeface="EB Garamond"/>
              <a:cs typeface="EB Garamond"/>
              <a:sym typeface="EB Garamond"/>
            </a:endParaRPr>
          </a:p>
        </p:txBody>
      </p:sp>
      <p:sp>
        <p:nvSpPr>
          <p:cNvPr id="112" name="Google Shape;112;p26"/>
          <p:cNvSpPr/>
          <p:nvPr/>
        </p:nvSpPr>
        <p:spPr>
          <a:xfrm>
            <a:off x="332510" y="420494"/>
            <a:ext cx="8478982" cy="6026727"/>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200">
              <a:solidFill>
                <a:schemeClr val="lt1"/>
              </a:solidFill>
              <a:latin typeface="EB Garamond"/>
              <a:ea typeface="EB Garamond"/>
              <a:cs typeface="EB Garamond"/>
              <a:sym typeface="EB Garamond"/>
            </a:endParaRPr>
          </a:p>
        </p:txBody>
      </p:sp>
      <p:sp>
        <p:nvSpPr>
          <p:cNvPr id="113" name="Google Shape;113;p26"/>
          <p:cNvSpPr txBox="1">
            <a:spLocks noGrp="1"/>
          </p:cNvSpPr>
          <p:nvPr>
            <p:ph type="title"/>
          </p:nvPr>
        </p:nvSpPr>
        <p:spPr>
          <a:xfrm>
            <a:off x="685801" y="1057275"/>
            <a:ext cx="7883720" cy="1012785"/>
          </a:xfrm>
          <a:prstGeom prst="rect">
            <a:avLst/>
          </a:prstGeom>
          <a:noFill/>
          <a:ln>
            <a:noFill/>
          </a:ln>
        </p:spPr>
        <p:txBody>
          <a:bodyPr spcFirstLastPara="1" wrap="square" lIns="91425" tIns="0" rIns="91425" bIns="0" anchor="b" anchorCtr="0">
            <a:noAutofit/>
          </a:bodyPr>
          <a:lstStyle>
            <a:lvl1pPr lvl="0" algn="ctr">
              <a:lnSpc>
                <a:spcPct val="100000"/>
              </a:lnSpc>
              <a:spcBef>
                <a:spcPts val="0"/>
              </a:spcBef>
              <a:spcAft>
                <a:spcPts val="0"/>
              </a:spcAft>
              <a:buClr>
                <a:schemeClr val="accent6"/>
              </a:buClr>
              <a:buSzPts val="3600"/>
              <a:buFont typeface="Arial Black"/>
              <a:buNone/>
              <a:defRPr sz="27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6"/>
          <p:cNvSpPr txBox="1">
            <a:spLocks noGrp="1"/>
          </p:cNvSpPr>
          <p:nvPr>
            <p:ph type="body" idx="1"/>
          </p:nvPr>
        </p:nvSpPr>
        <p:spPr>
          <a:xfrm>
            <a:off x="685801" y="2316068"/>
            <a:ext cx="7883720" cy="3948557"/>
          </a:xfrm>
          <a:prstGeom prst="rect">
            <a:avLst/>
          </a:prstGeom>
          <a:noFill/>
          <a:ln>
            <a:noFill/>
          </a:ln>
        </p:spPr>
        <p:txBody>
          <a:bodyPr spcFirstLastPara="1" wrap="square" lIns="91425" tIns="91425" rIns="91425" bIns="91425" anchor="t" anchorCtr="0">
            <a:normAutofit/>
          </a:bodyPr>
          <a:lstStyle>
            <a:lvl1pPr marL="342900" lvl="0" indent="-257175" algn="l">
              <a:lnSpc>
                <a:spcPct val="100000"/>
              </a:lnSpc>
              <a:spcBef>
                <a:spcPts val="750"/>
              </a:spcBef>
              <a:spcAft>
                <a:spcPts val="0"/>
              </a:spcAft>
              <a:buClr>
                <a:schemeClr val="accent6"/>
              </a:buClr>
              <a:buSzPts val="1800"/>
              <a:buChar char="•"/>
              <a:defRPr sz="1350"/>
            </a:lvl1pPr>
            <a:lvl2pPr marL="685800" lvl="1" indent="-257175" algn="l">
              <a:lnSpc>
                <a:spcPct val="100000"/>
              </a:lnSpc>
              <a:spcBef>
                <a:spcPts val="750"/>
              </a:spcBef>
              <a:spcAft>
                <a:spcPts val="0"/>
              </a:spcAft>
              <a:buClr>
                <a:schemeClr val="accent6"/>
              </a:buClr>
              <a:buSzPts val="1800"/>
              <a:buChar char="•"/>
              <a:defRPr sz="1350"/>
            </a:lvl2pPr>
            <a:lvl3pPr marL="1028700" lvl="2" indent="-257175" algn="l">
              <a:lnSpc>
                <a:spcPct val="100000"/>
              </a:lnSpc>
              <a:spcBef>
                <a:spcPts val="750"/>
              </a:spcBef>
              <a:spcAft>
                <a:spcPts val="0"/>
              </a:spcAft>
              <a:buClr>
                <a:schemeClr val="accent6"/>
              </a:buClr>
              <a:buSzPts val="1800"/>
              <a:buChar char="•"/>
              <a:defRPr sz="1350"/>
            </a:lvl3pPr>
            <a:lvl4pPr marL="1371600" lvl="3" indent="-257175" algn="l">
              <a:lnSpc>
                <a:spcPct val="100000"/>
              </a:lnSpc>
              <a:spcBef>
                <a:spcPts val="750"/>
              </a:spcBef>
              <a:spcAft>
                <a:spcPts val="0"/>
              </a:spcAft>
              <a:buClr>
                <a:schemeClr val="accent6"/>
              </a:buClr>
              <a:buSzPts val="1800"/>
              <a:buChar char="•"/>
              <a:defRPr sz="1350"/>
            </a:lvl4pPr>
            <a:lvl5pPr marL="1714500" lvl="4" indent="-257175" algn="l">
              <a:lnSpc>
                <a:spcPct val="100000"/>
              </a:lnSpc>
              <a:spcBef>
                <a:spcPts val="75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5" name="Google Shape;115;p26"/>
          <p:cNvSpPr txBox="1">
            <a:spLocks noGrp="1"/>
          </p:cNvSpPr>
          <p:nvPr>
            <p:ph type="sldNum" idx="12"/>
          </p:nvPr>
        </p:nvSpPr>
        <p:spPr>
          <a:xfrm>
            <a:off x="7768828" y="457200"/>
            <a:ext cx="800692"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37445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losing">
  <p:cSld name="Closing">
    <p:bg>
      <p:bgPr>
        <a:solidFill>
          <a:schemeClr val="accent6"/>
        </a:solidFill>
        <a:effectLst/>
      </p:bgPr>
    </p:bg>
    <p:spTree>
      <p:nvGrpSpPr>
        <p:cNvPr id="1" name="Shape 116"/>
        <p:cNvGrpSpPr/>
        <p:nvPr/>
      </p:nvGrpSpPr>
      <p:grpSpPr>
        <a:xfrm>
          <a:off x="0" y="0"/>
          <a:ext cx="0" cy="0"/>
          <a:chOff x="0" y="0"/>
          <a:chExt cx="0" cy="0"/>
        </a:xfrm>
      </p:grpSpPr>
      <p:sp>
        <p:nvSpPr>
          <p:cNvPr id="117" name="Google Shape;117;p27"/>
          <p:cNvSpPr/>
          <p:nvPr/>
        </p:nvSpPr>
        <p:spPr>
          <a:xfrm>
            <a:off x="0" y="0"/>
            <a:ext cx="6711554" cy="6858000"/>
          </a:xfrm>
          <a:custGeom>
            <a:avLst/>
            <a:gdLst/>
            <a:ahLst/>
            <a:cxnLst/>
            <a:rect l="l" t="t" r="r" b="b"/>
            <a:pathLst>
              <a:path w="8948738" h="6858000" extrusionOk="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l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18" name="Google Shape;118;p27"/>
          <p:cNvSpPr/>
          <p:nvPr/>
        </p:nvSpPr>
        <p:spPr>
          <a:xfrm>
            <a:off x="5645626" y="1"/>
            <a:ext cx="3503457" cy="6857999"/>
          </a:xfrm>
          <a:custGeom>
            <a:avLst/>
            <a:gdLst/>
            <a:ahLst/>
            <a:cxnLst/>
            <a:rect l="l" t="t" r="r" b="b"/>
            <a:pathLst>
              <a:path w="4653374" h="6831717" extrusionOk="0">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pic>
        <p:nvPicPr>
          <p:cNvPr id="119" name="Google Shape;119;p27"/>
          <p:cNvPicPr preferRelativeResize="0"/>
          <p:nvPr/>
        </p:nvPicPr>
        <p:blipFill rotWithShape="1">
          <a:blip r:embed="rId2">
            <a:alphaModFix/>
          </a:blip>
          <a:srcRect/>
          <a:stretch/>
        </p:blipFill>
        <p:spPr>
          <a:xfrm>
            <a:off x="6574940" y="0"/>
            <a:ext cx="2574143" cy="3432191"/>
          </a:xfrm>
          <a:prstGeom prst="rect">
            <a:avLst/>
          </a:prstGeom>
          <a:noFill/>
          <a:ln>
            <a:noFill/>
          </a:ln>
        </p:spPr>
      </p:pic>
      <p:sp>
        <p:nvSpPr>
          <p:cNvPr id="120" name="Google Shape;120;p27"/>
          <p:cNvSpPr txBox="1">
            <a:spLocks noGrp="1"/>
          </p:cNvSpPr>
          <p:nvPr>
            <p:ph type="ctrTitle"/>
          </p:nvPr>
        </p:nvSpPr>
        <p:spPr>
          <a:xfrm>
            <a:off x="685801" y="849783"/>
            <a:ext cx="4286250" cy="2727709"/>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7"/>
          <p:cNvSpPr txBox="1">
            <a:spLocks noGrp="1"/>
          </p:cNvSpPr>
          <p:nvPr>
            <p:ph type="subTitle" idx="1"/>
          </p:nvPr>
        </p:nvSpPr>
        <p:spPr>
          <a:xfrm>
            <a:off x="685801" y="3813606"/>
            <a:ext cx="4286250" cy="2234642"/>
          </a:xfrm>
          <a:prstGeom prst="rect">
            <a:avLst/>
          </a:prstGeom>
          <a:noFill/>
          <a:ln>
            <a:noFill/>
          </a:ln>
        </p:spPr>
        <p:txBody>
          <a:bodyPr spcFirstLastPara="1" wrap="square" lIns="91425" tIns="0" rIns="91425" bIns="0" anchor="t" anchorCtr="0">
            <a:normAutofit/>
          </a:bodyPr>
          <a:lstStyle>
            <a:lvl1pPr lvl="0" algn="l">
              <a:lnSpc>
                <a:spcPct val="100000"/>
              </a:lnSpc>
              <a:spcBef>
                <a:spcPts val="432"/>
              </a:spcBef>
              <a:spcAft>
                <a:spcPts val="0"/>
              </a:spcAft>
              <a:buClr>
                <a:schemeClr val="accent6"/>
              </a:buClr>
              <a:buSzPts val="2400"/>
              <a:buNone/>
              <a:defRPr sz="1800"/>
            </a:lvl1pPr>
            <a:lvl2pPr lvl="1" algn="ctr">
              <a:lnSpc>
                <a:spcPct val="100000"/>
              </a:lnSpc>
              <a:spcBef>
                <a:spcPts val="270"/>
              </a:spcBef>
              <a:spcAft>
                <a:spcPts val="0"/>
              </a:spcAft>
              <a:buClr>
                <a:schemeClr val="accent6"/>
              </a:buClr>
              <a:buSzPts val="2000"/>
              <a:buNone/>
              <a:defRPr sz="1500"/>
            </a:lvl2pPr>
            <a:lvl3pPr lvl="2" algn="ctr">
              <a:lnSpc>
                <a:spcPct val="100000"/>
              </a:lnSpc>
              <a:spcBef>
                <a:spcPts val="270"/>
              </a:spcBef>
              <a:spcAft>
                <a:spcPts val="0"/>
              </a:spcAft>
              <a:buClr>
                <a:schemeClr val="accent6"/>
              </a:buClr>
              <a:buSzPts val="1800"/>
              <a:buNone/>
              <a:defRPr sz="1350"/>
            </a:lvl3pPr>
            <a:lvl4pPr lvl="3" algn="ctr">
              <a:lnSpc>
                <a:spcPct val="100000"/>
              </a:lnSpc>
              <a:spcBef>
                <a:spcPts val="270"/>
              </a:spcBef>
              <a:spcAft>
                <a:spcPts val="0"/>
              </a:spcAft>
              <a:buClr>
                <a:schemeClr val="accent6"/>
              </a:buClr>
              <a:buSzPts val="1600"/>
              <a:buNone/>
              <a:defRPr sz="1200"/>
            </a:lvl4pPr>
            <a:lvl5pPr lvl="4" algn="ctr">
              <a:lnSpc>
                <a:spcPct val="100000"/>
              </a:lnSpc>
              <a:spcBef>
                <a:spcPts val="270"/>
              </a:spcBef>
              <a:spcAft>
                <a:spcPts val="0"/>
              </a:spcAft>
              <a:buClr>
                <a:schemeClr val="accent6"/>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Tree>
    <p:extLst>
      <p:ext uri="{BB962C8B-B14F-4D97-AF65-F5344CB8AC3E}">
        <p14:creationId xmlns:p14="http://schemas.microsoft.com/office/powerpoint/2010/main" val="5940766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2"/>
        <p:cNvGrpSpPr/>
        <p:nvPr/>
      </p:nvGrpSpPr>
      <p:grpSpPr>
        <a:xfrm>
          <a:off x="0" y="0"/>
          <a:ext cx="0" cy="0"/>
          <a:chOff x="0" y="0"/>
          <a:chExt cx="0" cy="0"/>
        </a:xfrm>
      </p:grpSpPr>
      <p:sp>
        <p:nvSpPr>
          <p:cNvPr id="123" name="Google Shape;123;p28"/>
          <p:cNvSpPr/>
          <p:nvPr/>
        </p:nvSpPr>
        <p:spPr>
          <a:xfrm>
            <a:off x="1" y="0"/>
            <a:ext cx="1682120" cy="2102966"/>
          </a:xfrm>
          <a:custGeom>
            <a:avLst/>
            <a:gdLst/>
            <a:ahLst/>
            <a:cxnLst/>
            <a:rect l="l" t="t" r="r" b="b"/>
            <a:pathLst>
              <a:path w="2242827" h="2102966" extrusionOk="0">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24" name="Google Shape;124;p28"/>
          <p:cNvSpPr/>
          <p:nvPr/>
        </p:nvSpPr>
        <p:spPr>
          <a:xfrm rot="10800000">
            <a:off x="7461880" y="4755034"/>
            <a:ext cx="1682120" cy="2102966"/>
          </a:xfrm>
          <a:custGeom>
            <a:avLst/>
            <a:gdLst/>
            <a:ahLst/>
            <a:cxnLst/>
            <a:rect l="l" t="t" r="r" b="b"/>
            <a:pathLst>
              <a:path w="2242827" h="2102966" extrusionOk="0">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25" name="Google Shape;125;p28"/>
          <p:cNvSpPr txBox="1">
            <a:spLocks noGrp="1"/>
          </p:cNvSpPr>
          <p:nvPr>
            <p:ph type="title"/>
          </p:nvPr>
        </p:nvSpPr>
        <p:spPr>
          <a:xfrm>
            <a:off x="569214" y="731521"/>
            <a:ext cx="8003286" cy="1362057"/>
          </a:xfrm>
          <a:prstGeom prst="rect">
            <a:avLst/>
          </a:prstGeom>
          <a:noFill/>
          <a:ln>
            <a:noFill/>
          </a:ln>
        </p:spPr>
        <p:txBody>
          <a:bodyPr spcFirstLastPara="1" wrap="square" lIns="91425" tIns="45700" rIns="91425" bIns="45700" anchor="ctr" anchorCtr="0">
            <a:noAutofit/>
          </a:bodyPr>
          <a:lstStyle>
            <a:lvl1pPr lvl="0" algn="ctr">
              <a:lnSpc>
                <a:spcPct val="270833"/>
              </a:lnSpc>
              <a:spcBef>
                <a:spcPts val="0"/>
              </a:spcBef>
              <a:spcAft>
                <a:spcPts val="0"/>
              </a:spcAft>
              <a:buClr>
                <a:schemeClr val="accent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8"/>
          <p:cNvSpPr txBox="1">
            <a:spLocks noGrp="1"/>
          </p:cNvSpPr>
          <p:nvPr>
            <p:ph type="sldNum" idx="12"/>
          </p:nvPr>
        </p:nvSpPr>
        <p:spPr>
          <a:xfrm>
            <a:off x="7828856" y="457200"/>
            <a:ext cx="740664" cy="244503"/>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900">
                <a:solidFill>
                  <a:schemeClr val="accent6"/>
                </a:solidFill>
                <a:latin typeface="EB Garamond"/>
                <a:ea typeface="EB Garamond"/>
                <a:cs typeface="EB Garamond"/>
                <a:sym typeface="EB Garamond"/>
              </a:defRPr>
            </a:lvl1pPr>
            <a:lvl2pPr marL="0" lvl="1" indent="0" algn="r">
              <a:spcBef>
                <a:spcPts val="0"/>
              </a:spcBef>
              <a:buNone/>
              <a:defRPr sz="900">
                <a:solidFill>
                  <a:schemeClr val="accent6"/>
                </a:solidFill>
                <a:latin typeface="EB Garamond"/>
                <a:ea typeface="EB Garamond"/>
                <a:cs typeface="EB Garamond"/>
                <a:sym typeface="EB Garamond"/>
              </a:defRPr>
            </a:lvl2pPr>
            <a:lvl3pPr marL="0" lvl="2" indent="0" algn="r">
              <a:spcBef>
                <a:spcPts val="0"/>
              </a:spcBef>
              <a:buNone/>
              <a:defRPr sz="900">
                <a:solidFill>
                  <a:schemeClr val="accent6"/>
                </a:solidFill>
                <a:latin typeface="EB Garamond"/>
                <a:ea typeface="EB Garamond"/>
                <a:cs typeface="EB Garamond"/>
                <a:sym typeface="EB Garamond"/>
              </a:defRPr>
            </a:lvl3pPr>
            <a:lvl4pPr marL="0" lvl="3" indent="0" algn="r">
              <a:spcBef>
                <a:spcPts val="0"/>
              </a:spcBef>
              <a:buNone/>
              <a:defRPr sz="900">
                <a:solidFill>
                  <a:schemeClr val="accent6"/>
                </a:solidFill>
                <a:latin typeface="EB Garamond"/>
                <a:ea typeface="EB Garamond"/>
                <a:cs typeface="EB Garamond"/>
                <a:sym typeface="EB Garamond"/>
              </a:defRPr>
            </a:lvl4pPr>
            <a:lvl5pPr marL="0" lvl="4" indent="0" algn="r">
              <a:spcBef>
                <a:spcPts val="0"/>
              </a:spcBef>
              <a:buNone/>
              <a:defRPr sz="900">
                <a:solidFill>
                  <a:schemeClr val="accent6"/>
                </a:solidFill>
                <a:latin typeface="EB Garamond"/>
                <a:ea typeface="EB Garamond"/>
                <a:cs typeface="EB Garamond"/>
                <a:sym typeface="EB Garamond"/>
              </a:defRPr>
            </a:lvl5pPr>
            <a:lvl6pPr marL="0" lvl="5" indent="0" algn="r">
              <a:spcBef>
                <a:spcPts val="0"/>
              </a:spcBef>
              <a:buNone/>
              <a:defRPr sz="900">
                <a:solidFill>
                  <a:schemeClr val="accent6"/>
                </a:solidFill>
                <a:latin typeface="EB Garamond"/>
                <a:ea typeface="EB Garamond"/>
                <a:cs typeface="EB Garamond"/>
                <a:sym typeface="EB Garamond"/>
              </a:defRPr>
            </a:lvl6pPr>
            <a:lvl7pPr marL="0" lvl="6" indent="0" algn="r">
              <a:spcBef>
                <a:spcPts val="0"/>
              </a:spcBef>
              <a:buNone/>
              <a:defRPr sz="900">
                <a:solidFill>
                  <a:schemeClr val="accent6"/>
                </a:solidFill>
                <a:latin typeface="EB Garamond"/>
                <a:ea typeface="EB Garamond"/>
                <a:cs typeface="EB Garamond"/>
                <a:sym typeface="EB Garamond"/>
              </a:defRPr>
            </a:lvl7pPr>
            <a:lvl8pPr marL="0" lvl="7" indent="0" algn="r">
              <a:spcBef>
                <a:spcPts val="0"/>
              </a:spcBef>
              <a:buNone/>
              <a:defRPr sz="900">
                <a:solidFill>
                  <a:schemeClr val="accent6"/>
                </a:solidFill>
                <a:latin typeface="EB Garamond"/>
                <a:ea typeface="EB Garamond"/>
                <a:cs typeface="EB Garamond"/>
                <a:sym typeface="EB Garamond"/>
              </a:defRPr>
            </a:lvl8pPr>
            <a:lvl9pPr marL="0" lvl="8" indent="0" algn="r">
              <a:spcBef>
                <a:spcPts val="0"/>
              </a:spcBef>
              <a:buNone/>
              <a:defRPr sz="900">
                <a:solidFill>
                  <a:schemeClr val="accent6"/>
                </a:solidFill>
                <a:latin typeface="EB Garamond"/>
                <a:ea typeface="EB Garamond"/>
                <a:cs typeface="EB Garamond"/>
                <a:sym typeface="EB Garamond"/>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99167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9"/>
          <p:cNvSpPr/>
          <p:nvPr/>
        </p:nvSpPr>
        <p:spPr>
          <a:xfrm>
            <a:off x="1" y="0"/>
            <a:ext cx="1682120" cy="2102966"/>
          </a:xfrm>
          <a:custGeom>
            <a:avLst/>
            <a:gdLst/>
            <a:ahLst/>
            <a:cxnLst/>
            <a:rect l="l" t="t" r="r" b="b"/>
            <a:pathLst>
              <a:path w="2242827" h="2102966" extrusionOk="0">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29" name="Google Shape;129;p29"/>
          <p:cNvSpPr/>
          <p:nvPr/>
        </p:nvSpPr>
        <p:spPr>
          <a:xfrm rot="10800000">
            <a:off x="7461880" y="4755034"/>
            <a:ext cx="1682120" cy="2102966"/>
          </a:xfrm>
          <a:custGeom>
            <a:avLst/>
            <a:gdLst/>
            <a:ahLst/>
            <a:cxnLst/>
            <a:rect l="l" t="t" r="r" b="b"/>
            <a:pathLst>
              <a:path w="2242827" h="2102966" extrusionOk="0">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30" name="Google Shape;130;p29"/>
          <p:cNvSpPr txBox="1">
            <a:spLocks noGrp="1"/>
          </p:cNvSpPr>
          <p:nvPr>
            <p:ph type="sldNum" idx="12"/>
          </p:nvPr>
        </p:nvSpPr>
        <p:spPr>
          <a:xfrm>
            <a:off x="7828856" y="457200"/>
            <a:ext cx="740664" cy="244503"/>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900">
                <a:solidFill>
                  <a:schemeClr val="accent6"/>
                </a:solidFill>
                <a:latin typeface="EB Garamond"/>
                <a:ea typeface="EB Garamond"/>
                <a:cs typeface="EB Garamond"/>
                <a:sym typeface="EB Garamond"/>
              </a:defRPr>
            </a:lvl1pPr>
            <a:lvl2pPr marL="0" lvl="1" indent="0" algn="r">
              <a:spcBef>
                <a:spcPts val="0"/>
              </a:spcBef>
              <a:buNone/>
              <a:defRPr sz="900">
                <a:solidFill>
                  <a:schemeClr val="accent6"/>
                </a:solidFill>
                <a:latin typeface="EB Garamond"/>
                <a:ea typeface="EB Garamond"/>
                <a:cs typeface="EB Garamond"/>
                <a:sym typeface="EB Garamond"/>
              </a:defRPr>
            </a:lvl2pPr>
            <a:lvl3pPr marL="0" lvl="2" indent="0" algn="r">
              <a:spcBef>
                <a:spcPts val="0"/>
              </a:spcBef>
              <a:buNone/>
              <a:defRPr sz="900">
                <a:solidFill>
                  <a:schemeClr val="accent6"/>
                </a:solidFill>
                <a:latin typeface="EB Garamond"/>
                <a:ea typeface="EB Garamond"/>
                <a:cs typeface="EB Garamond"/>
                <a:sym typeface="EB Garamond"/>
              </a:defRPr>
            </a:lvl3pPr>
            <a:lvl4pPr marL="0" lvl="3" indent="0" algn="r">
              <a:spcBef>
                <a:spcPts val="0"/>
              </a:spcBef>
              <a:buNone/>
              <a:defRPr sz="900">
                <a:solidFill>
                  <a:schemeClr val="accent6"/>
                </a:solidFill>
                <a:latin typeface="EB Garamond"/>
                <a:ea typeface="EB Garamond"/>
                <a:cs typeface="EB Garamond"/>
                <a:sym typeface="EB Garamond"/>
              </a:defRPr>
            </a:lvl4pPr>
            <a:lvl5pPr marL="0" lvl="4" indent="0" algn="r">
              <a:spcBef>
                <a:spcPts val="0"/>
              </a:spcBef>
              <a:buNone/>
              <a:defRPr sz="900">
                <a:solidFill>
                  <a:schemeClr val="accent6"/>
                </a:solidFill>
                <a:latin typeface="EB Garamond"/>
                <a:ea typeface="EB Garamond"/>
                <a:cs typeface="EB Garamond"/>
                <a:sym typeface="EB Garamond"/>
              </a:defRPr>
            </a:lvl5pPr>
            <a:lvl6pPr marL="0" lvl="5" indent="0" algn="r">
              <a:spcBef>
                <a:spcPts val="0"/>
              </a:spcBef>
              <a:buNone/>
              <a:defRPr sz="900">
                <a:solidFill>
                  <a:schemeClr val="accent6"/>
                </a:solidFill>
                <a:latin typeface="EB Garamond"/>
                <a:ea typeface="EB Garamond"/>
                <a:cs typeface="EB Garamond"/>
                <a:sym typeface="EB Garamond"/>
              </a:defRPr>
            </a:lvl6pPr>
            <a:lvl7pPr marL="0" lvl="6" indent="0" algn="r">
              <a:spcBef>
                <a:spcPts val="0"/>
              </a:spcBef>
              <a:buNone/>
              <a:defRPr sz="900">
                <a:solidFill>
                  <a:schemeClr val="accent6"/>
                </a:solidFill>
                <a:latin typeface="EB Garamond"/>
                <a:ea typeface="EB Garamond"/>
                <a:cs typeface="EB Garamond"/>
                <a:sym typeface="EB Garamond"/>
              </a:defRPr>
            </a:lvl7pPr>
            <a:lvl8pPr marL="0" lvl="7" indent="0" algn="r">
              <a:spcBef>
                <a:spcPts val="0"/>
              </a:spcBef>
              <a:buNone/>
              <a:defRPr sz="900">
                <a:solidFill>
                  <a:schemeClr val="accent6"/>
                </a:solidFill>
                <a:latin typeface="EB Garamond"/>
                <a:ea typeface="EB Garamond"/>
                <a:cs typeface="EB Garamond"/>
                <a:sym typeface="EB Garamond"/>
              </a:defRPr>
            </a:lvl8pPr>
            <a:lvl9pPr marL="0" lvl="8" indent="0" algn="r">
              <a:spcBef>
                <a:spcPts val="0"/>
              </a:spcBef>
              <a:buNone/>
              <a:defRPr sz="900">
                <a:solidFill>
                  <a:schemeClr val="accent6"/>
                </a:solidFill>
                <a:latin typeface="EB Garamond"/>
                <a:ea typeface="EB Garamond"/>
                <a:cs typeface="EB Garamond"/>
                <a:sym typeface="EB Garamond"/>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45466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1"/>
        <p:cNvGrpSpPr/>
        <p:nvPr/>
      </p:nvGrpSpPr>
      <p:grpSpPr>
        <a:xfrm>
          <a:off x="0" y="0"/>
          <a:ext cx="0" cy="0"/>
          <a:chOff x="0" y="0"/>
          <a:chExt cx="0" cy="0"/>
        </a:xfrm>
      </p:grpSpPr>
      <p:sp>
        <p:nvSpPr>
          <p:cNvPr id="132" name="Google Shape;132;p30"/>
          <p:cNvSpPr/>
          <p:nvPr/>
        </p:nvSpPr>
        <p:spPr>
          <a:xfrm rot="10800000">
            <a:off x="7461880" y="4755034"/>
            <a:ext cx="1682120" cy="2102966"/>
          </a:xfrm>
          <a:custGeom>
            <a:avLst/>
            <a:gdLst/>
            <a:ahLst/>
            <a:cxnLst/>
            <a:rect l="l" t="t" r="r" b="b"/>
            <a:pathLst>
              <a:path w="2242827" h="2102966" extrusionOk="0">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33" name="Google Shape;133;p30"/>
          <p:cNvSpPr txBox="1">
            <a:spLocks noGrp="1"/>
          </p:cNvSpPr>
          <p:nvPr>
            <p:ph type="title"/>
          </p:nvPr>
        </p:nvSpPr>
        <p:spPr>
          <a:xfrm>
            <a:off x="569214" y="758952"/>
            <a:ext cx="2949178" cy="1524662"/>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6"/>
              </a:buClr>
              <a:buSzPts val="3200"/>
              <a:buFont typeface="Arial Black"/>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30"/>
          <p:cNvSpPr txBox="1">
            <a:spLocks noGrp="1"/>
          </p:cNvSpPr>
          <p:nvPr>
            <p:ph type="sldNum" idx="12"/>
          </p:nvPr>
        </p:nvSpPr>
        <p:spPr>
          <a:xfrm>
            <a:off x="7828856" y="457200"/>
            <a:ext cx="740664" cy="244503"/>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900">
                <a:solidFill>
                  <a:schemeClr val="accent6"/>
                </a:solidFill>
                <a:latin typeface="EB Garamond"/>
                <a:ea typeface="EB Garamond"/>
                <a:cs typeface="EB Garamond"/>
                <a:sym typeface="EB Garamond"/>
              </a:defRPr>
            </a:lvl1pPr>
            <a:lvl2pPr marL="0" lvl="1" indent="0" algn="r">
              <a:spcBef>
                <a:spcPts val="0"/>
              </a:spcBef>
              <a:buNone/>
              <a:defRPr sz="900">
                <a:solidFill>
                  <a:schemeClr val="accent6"/>
                </a:solidFill>
                <a:latin typeface="EB Garamond"/>
                <a:ea typeface="EB Garamond"/>
                <a:cs typeface="EB Garamond"/>
                <a:sym typeface="EB Garamond"/>
              </a:defRPr>
            </a:lvl2pPr>
            <a:lvl3pPr marL="0" lvl="2" indent="0" algn="r">
              <a:spcBef>
                <a:spcPts val="0"/>
              </a:spcBef>
              <a:buNone/>
              <a:defRPr sz="900">
                <a:solidFill>
                  <a:schemeClr val="accent6"/>
                </a:solidFill>
                <a:latin typeface="EB Garamond"/>
                <a:ea typeface="EB Garamond"/>
                <a:cs typeface="EB Garamond"/>
                <a:sym typeface="EB Garamond"/>
              </a:defRPr>
            </a:lvl3pPr>
            <a:lvl4pPr marL="0" lvl="3" indent="0" algn="r">
              <a:spcBef>
                <a:spcPts val="0"/>
              </a:spcBef>
              <a:buNone/>
              <a:defRPr sz="900">
                <a:solidFill>
                  <a:schemeClr val="accent6"/>
                </a:solidFill>
                <a:latin typeface="EB Garamond"/>
                <a:ea typeface="EB Garamond"/>
                <a:cs typeface="EB Garamond"/>
                <a:sym typeface="EB Garamond"/>
              </a:defRPr>
            </a:lvl4pPr>
            <a:lvl5pPr marL="0" lvl="4" indent="0" algn="r">
              <a:spcBef>
                <a:spcPts val="0"/>
              </a:spcBef>
              <a:buNone/>
              <a:defRPr sz="900">
                <a:solidFill>
                  <a:schemeClr val="accent6"/>
                </a:solidFill>
                <a:latin typeface="EB Garamond"/>
                <a:ea typeface="EB Garamond"/>
                <a:cs typeface="EB Garamond"/>
                <a:sym typeface="EB Garamond"/>
              </a:defRPr>
            </a:lvl5pPr>
            <a:lvl6pPr marL="0" lvl="5" indent="0" algn="r">
              <a:spcBef>
                <a:spcPts val="0"/>
              </a:spcBef>
              <a:buNone/>
              <a:defRPr sz="900">
                <a:solidFill>
                  <a:schemeClr val="accent6"/>
                </a:solidFill>
                <a:latin typeface="EB Garamond"/>
                <a:ea typeface="EB Garamond"/>
                <a:cs typeface="EB Garamond"/>
                <a:sym typeface="EB Garamond"/>
              </a:defRPr>
            </a:lvl6pPr>
            <a:lvl7pPr marL="0" lvl="6" indent="0" algn="r">
              <a:spcBef>
                <a:spcPts val="0"/>
              </a:spcBef>
              <a:buNone/>
              <a:defRPr sz="900">
                <a:solidFill>
                  <a:schemeClr val="accent6"/>
                </a:solidFill>
                <a:latin typeface="EB Garamond"/>
                <a:ea typeface="EB Garamond"/>
                <a:cs typeface="EB Garamond"/>
                <a:sym typeface="EB Garamond"/>
              </a:defRPr>
            </a:lvl7pPr>
            <a:lvl8pPr marL="0" lvl="7" indent="0" algn="r">
              <a:spcBef>
                <a:spcPts val="0"/>
              </a:spcBef>
              <a:buNone/>
              <a:defRPr sz="900">
                <a:solidFill>
                  <a:schemeClr val="accent6"/>
                </a:solidFill>
                <a:latin typeface="EB Garamond"/>
                <a:ea typeface="EB Garamond"/>
                <a:cs typeface="EB Garamond"/>
                <a:sym typeface="EB Garamond"/>
              </a:defRPr>
            </a:lvl8pPr>
            <a:lvl9pPr marL="0" lvl="8" indent="0" algn="r">
              <a:spcBef>
                <a:spcPts val="0"/>
              </a:spcBef>
              <a:buNone/>
              <a:defRPr sz="900">
                <a:solidFill>
                  <a:schemeClr val="accent6"/>
                </a:solidFill>
                <a:latin typeface="EB Garamond"/>
                <a:ea typeface="EB Garamond"/>
                <a:cs typeface="EB Garamond"/>
                <a:sym typeface="EB Garamond"/>
              </a:defRPr>
            </a:lvl9pPr>
          </a:lstStyle>
          <a:p>
            <a:fld id="{00000000-1234-1234-1234-123412341234}" type="slidenum">
              <a:rPr lang="en-US" smtClean="0"/>
              <a:pPr/>
              <a:t>‹#›</a:t>
            </a:fld>
            <a:endParaRPr lang="en-US"/>
          </a:p>
        </p:txBody>
      </p:sp>
      <p:sp>
        <p:nvSpPr>
          <p:cNvPr id="135" name="Google Shape;135;p30"/>
          <p:cNvSpPr txBox="1">
            <a:spLocks noGrp="1"/>
          </p:cNvSpPr>
          <p:nvPr>
            <p:ph type="body" idx="1"/>
          </p:nvPr>
        </p:nvSpPr>
        <p:spPr>
          <a:xfrm>
            <a:off x="569214" y="2286000"/>
            <a:ext cx="2949178" cy="3567086"/>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70"/>
              </a:spcBef>
              <a:spcAft>
                <a:spcPts val="0"/>
              </a:spcAft>
              <a:buClr>
                <a:schemeClr val="accent6"/>
              </a:buClr>
              <a:buSzPts val="1600"/>
              <a:buNone/>
              <a:defRPr sz="1200"/>
            </a:lvl1pPr>
            <a:lvl2pPr marL="685800" lvl="1" indent="-171450" algn="l">
              <a:lnSpc>
                <a:spcPct val="100000"/>
              </a:lnSpc>
              <a:spcBef>
                <a:spcPts val="270"/>
              </a:spcBef>
              <a:spcAft>
                <a:spcPts val="0"/>
              </a:spcAft>
              <a:buClr>
                <a:schemeClr val="accent6"/>
              </a:buClr>
              <a:buSzPts val="1400"/>
              <a:buNone/>
              <a:defRPr sz="1050"/>
            </a:lvl2pPr>
            <a:lvl3pPr marL="1028700" lvl="2" indent="-171450" algn="l">
              <a:lnSpc>
                <a:spcPct val="100000"/>
              </a:lnSpc>
              <a:spcBef>
                <a:spcPts val="270"/>
              </a:spcBef>
              <a:spcAft>
                <a:spcPts val="0"/>
              </a:spcAft>
              <a:buClr>
                <a:schemeClr val="accent6"/>
              </a:buClr>
              <a:buSzPts val="1200"/>
              <a:buNone/>
              <a:defRPr sz="900"/>
            </a:lvl3pPr>
            <a:lvl4pPr marL="1371600" lvl="3" indent="-171450" algn="l">
              <a:lnSpc>
                <a:spcPct val="100000"/>
              </a:lnSpc>
              <a:spcBef>
                <a:spcPts val="270"/>
              </a:spcBef>
              <a:spcAft>
                <a:spcPts val="0"/>
              </a:spcAft>
              <a:buClr>
                <a:schemeClr val="accent6"/>
              </a:buClr>
              <a:buSzPts val="1000"/>
              <a:buNone/>
              <a:defRPr sz="750"/>
            </a:lvl4pPr>
            <a:lvl5pPr marL="1714500" lvl="4" indent="-171450" algn="l">
              <a:lnSpc>
                <a:spcPct val="100000"/>
              </a:lnSpc>
              <a:spcBef>
                <a:spcPts val="270"/>
              </a:spcBef>
              <a:spcAft>
                <a:spcPts val="0"/>
              </a:spcAft>
              <a:buClr>
                <a:schemeClr val="accent6"/>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36" name="Google Shape;136;p30"/>
          <p:cNvSpPr txBox="1">
            <a:spLocks noGrp="1"/>
          </p:cNvSpPr>
          <p:nvPr>
            <p:ph type="body" idx="2"/>
          </p:nvPr>
        </p:nvSpPr>
        <p:spPr>
          <a:xfrm>
            <a:off x="3887391" y="741459"/>
            <a:ext cx="4682129" cy="5119592"/>
          </a:xfrm>
          <a:prstGeom prst="rect">
            <a:avLst/>
          </a:prstGeom>
          <a:noFill/>
          <a:ln>
            <a:noFill/>
          </a:ln>
        </p:spPr>
        <p:txBody>
          <a:bodyPr spcFirstLastPara="1" wrap="square" lIns="91425" tIns="45700" rIns="91425" bIns="45700" anchor="t" anchorCtr="0">
            <a:normAutofit/>
          </a:bodyPr>
          <a:lstStyle>
            <a:lvl1pPr marL="342900" lvl="0" indent="-323850" algn="l">
              <a:lnSpc>
                <a:spcPct val="100000"/>
              </a:lnSpc>
              <a:spcBef>
                <a:spcPts val="270"/>
              </a:spcBef>
              <a:spcAft>
                <a:spcPts val="0"/>
              </a:spcAft>
              <a:buClr>
                <a:schemeClr val="accent6"/>
              </a:buClr>
              <a:buSzPts val="3200"/>
              <a:buChar char="•"/>
              <a:defRPr sz="2400"/>
            </a:lvl1pPr>
            <a:lvl2pPr marL="685800" lvl="1" indent="-304800" algn="l">
              <a:lnSpc>
                <a:spcPct val="100000"/>
              </a:lnSpc>
              <a:spcBef>
                <a:spcPts val="270"/>
              </a:spcBef>
              <a:spcAft>
                <a:spcPts val="0"/>
              </a:spcAft>
              <a:buClr>
                <a:schemeClr val="accent6"/>
              </a:buClr>
              <a:buSzPts val="2800"/>
              <a:buChar char="•"/>
              <a:defRPr sz="2100"/>
            </a:lvl2pPr>
            <a:lvl3pPr marL="1028700" lvl="2" indent="-285750" algn="l">
              <a:lnSpc>
                <a:spcPct val="100000"/>
              </a:lnSpc>
              <a:spcBef>
                <a:spcPts val="270"/>
              </a:spcBef>
              <a:spcAft>
                <a:spcPts val="0"/>
              </a:spcAft>
              <a:buClr>
                <a:schemeClr val="accent6"/>
              </a:buClr>
              <a:buSzPts val="2400"/>
              <a:buChar char="•"/>
              <a:defRPr sz="1800"/>
            </a:lvl3pPr>
            <a:lvl4pPr marL="1371600" lvl="3" indent="-266700" algn="l">
              <a:lnSpc>
                <a:spcPct val="100000"/>
              </a:lnSpc>
              <a:spcBef>
                <a:spcPts val="270"/>
              </a:spcBef>
              <a:spcAft>
                <a:spcPts val="0"/>
              </a:spcAft>
              <a:buClr>
                <a:schemeClr val="accent6"/>
              </a:buClr>
              <a:buSzPts val="2000"/>
              <a:buChar char="•"/>
              <a:defRPr sz="1500"/>
            </a:lvl4pPr>
            <a:lvl5pPr marL="1714500" lvl="4" indent="-266700" algn="l">
              <a:lnSpc>
                <a:spcPct val="100000"/>
              </a:lnSpc>
              <a:spcBef>
                <a:spcPts val="270"/>
              </a:spcBef>
              <a:spcAft>
                <a:spcPts val="0"/>
              </a:spcAft>
              <a:buClr>
                <a:schemeClr val="accent6"/>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Tree>
    <p:extLst>
      <p:ext uri="{BB962C8B-B14F-4D97-AF65-F5344CB8AC3E}">
        <p14:creationId xmlns:p14="http://schemas.microsoft.com/office/powerpoint/2010/main" val="4142728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ith heading, short underlin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4/2/2025</a:t>
            </a:r>
            <a:endParaRPr lang="en-US" dirty="0"/>
          </a:p>
        </p:txBody>
      </p:sp>
      <p:sp>
        <p:nvSpPr>
          <p:cNvPr id="6" name="Footer Placeholder 5"/>
          <p:cNvSpPr>
            <a:spLocks noGrp="1"/>
          </p:cNvSpPr>
          <p:nvPr>
            <p:ph type="ftr" sz="quarter" idx="11"/>
          </p:nvPr>
        </p:nvSpPr>
        <p:spPr/>
        <p:txBody>
          <a:bodyPr/>
          <a:lstStyle/>
          <a:p>
            <a:r>
              <a:rPr lang="en-US"/>
              <a:t>Community Action Advisory Board</a:t>
            </a:r>
            <a:endParaRPr lang="en-US" dirty="0"/>
          </a:p>
        </p:txBody>
      </p:sp>
      <p:sp>
        <p:nvSpPr>
          <p:cNvPr id="7" name="Slide Number Placeholder 6"/>
          <p:cNvSpPr>
            <a:spLocks noGrp="1"/>
          </p:cNvSpPr>
          <p:nvPr>
            <p:ph type="sldNum" sz="quarter" idx="12"/>
          </p:nvPr>
        </p:nvSpPr>
        <p:spPr/>
        <p:txBody>
          <a:bodyPr/>
          <a:lstStyle/>
          <a:p>
            <a:fld id="{BD3A08C5-CC68-3947-88A8-A9E34C1A68A7}" type="slidenum">
              <a:rPr lang="en-US" smtClean="0"/>
              <a:pPr/>
              <a:t>‹#›</a:t>
            </a:fld>
            <a:endParaRPr lang="en-US" dirty="0"/>
          </a:p>
        </p:txBody>
      </p:sp>
      <p:sp>
        <p:nvSpPr>
          <p:cNvPr id="8" name="Title 1"/>
          <p:cNvSpPr>
            <a:spLocks noGrp="1"/>
          </p:cNvSpPr>
          <p:nvPr>
            <p:ph type="title" hasCustomPrompt="1"/>
          </p:nvPr>
        </p:nvSpPr>
        <p:spPr>
          <a:xfrm>
            <a:off x="721895" y="365126"/>
            <a:ext cx="7700211" cy="673029"/>
          </a:xfrm>
        </p:spPr>
        <p:txBody>
          <a:bodyPr/>
          <a:lstStyle/>
          <a:p>
            <a:r>
              <a:rPr lang="en-US" dirty="0"/>
              <a:t>Slide title</a:t>
            </a:r>
          </a:p>
        </p:txBody>
      </p:sp>
      <p:cxnSp>
        <p:nvCxnSpPr>
          <p:cNvPr id="9" name="Straight Connector 8"/>
          <p:cNvCxnSpPr/>
          <p:nvPr userDrawn="1"/>
        </p:nvCxnSpPr>
        <p:spPr>
          <a:xfrm>
            <a:off x="721895" y="1038154"/>
            <a:ext cx="4532468"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60017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7"/>
        <p:cNvGrpSpPr/>
        <p:nvPr/>
      </p:nvGrpSpPr>
      <p:grpSpPr>
        <a:xfrm>
          <a:off x="0" y="0"/>
          <a:ext cx="0" cy="0"/>
          <a:chOff x="0" y="0"/>
          <a:chExt cx="0" cy="0"/>
        </a:xfrm>
      </p:grpSpPr>
      <p:sp>
        <p:nvSpPr>
          <p:cNvPr id="138" name="Google Shape;138;p31"/>
          <p:cNvSpPr/>
          <p:nvPr/>
        </p:nvSpPr>
        <p:spPr>
          <a:xfrm rot="10800000">
            <a:off x="7461880" y="4755034"/>
            <a:ext cx="1682120" cy="2102966"/>
          </a:xfrm>
          <a:custGeom>
            <a:avLst/>
            <a:gdLst/>
            <a:ahLst/>
            <a:cxnLst/>
            <a:rect l="l" t="t" r="r" b="b"/>
            <a:pathLst>
              <a:path w="2242827" h="2102966" extrusionOk="0">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39" name="Google Shape;139;p31"/>
          <p:cNvSpPr txBox="1">
            <a:spLocks noGrp="1"/>
          </p:cNvSpPr>
          <p:nvPr>
            <p:ph type="title"/>
          </p:nvPr>
        </p:nvSpPr>
        <p:spPr>
          <a:xfrm>
            <a:off x="570704" y="755372"/>
            <a:ext cx="2948940" cy="1527048"/>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6"/>
              </a:buClr>
              <a:buSzPts val="3200"/>
              <a:buFont typeface="Arial Black"/>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31"/>
          <p:cNvSpPr txBox="1">
            <a:spLocks noGrp="1"/>
          </p:cNvSpPr>
          <p:nvPr>
            <p:ph type="sldNum" idx="12"/>
          </p:nvPr>
        </p:nvSpPr>
        <p:spPr>
          <a:xfrm>
            <a:off x="7828856" y="457200"/>
            <a:ext cx="740664" cy="244503"/>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900">
                <a:solidFill>
                  <a:schemeClr val="accent6"/>
                </a:solidFill>
                <a:latin typeface="EB Garamond"/>
                <a:ea typeface="EB Garamond"/>
                <a:cs typeface="EB Garamond"/>
                <a:sym typeface="EB Garamond"/>
              </a:defRPr>
            </a:lvl1pPr>
            <a:lvl2pPr marL="0" lvl="1" indent="0" algn="r">
              <a:spcBef>
                <a:spcPts val="0"/>
              </a:spcBef>
              <a:buNone/>
              <a:defRPr sz="900">
                <a:solidFill>
                  <a:schemeClr val="accent6"/>
                </a:solidFill>
                <a:latin typeface="EB Garamond"/>
                <a:ea typeface="EB Garamond"/>
                <a:cs typeface="EB Garamond"/>
                <a:sym typeface="EB Garamond"/>
              </a:defRPr>
            </a:lvl2pPr>
            <a:lvl3pPr marL="0" lvl="2" indent="0" algn="r">
              <a:spcBef>
                <a:spcPts val="0"/>
              </a:spcBef>
              <a:buNone/>
              <a:defRPr sz="900">
                <a:solidFill>
                  <a:schemeClr val="accent6"/>
                </a:solidFill>
                <a:latin typeface="EB Garamond"/>
                <a:ea typeface="EB Garamond"/>
                <a:cs typeface="EB Garamond"/>
                <a:sym typeface="EB Garamond"/>
              </a:defRPr>
            </a:lvl3pPr>
            <a:lvl4pPr marL="0" lvl="3" indent="0" algn="r">
              <a:spcBef>
                <a:spcPts val="0"/>
              </a:spcBef>
              <a:buNone/>
              <a:defRPr sz="900">
                <a:solidFill>
                  <a:schemeClr val="accent6"/>
                </a:solidFill>
                <a:latin typeface="EB Garamond"/>
                <a:ea typeface="EB Garamond"/>
                <a:cs typeface="EB Garamond"/>
                <a:sym typeface="EB Garamond"/>
              </a:defRPr>
            </a:lvl4pPr>
            <a:lvl5pPr marL="0" lvl="4" indent="0" algn="r">
              <a:spcBef>
                <a:spcPts val="0"/>
              </a:spcBef>
              <a:buNone/>
              <a:defRPr sz="900">
                <a:solidFill>
                  <a:schemeClr val="accent6"/>
                </a:solidFill>
                <a:latin typeface="EB Garamond"/>
                <a:ea typeface="EB Garamond"/>
                <a:cs typeface="EB Garamond"/>
                <a:sym typeface="EB Garamond"/>
              </a:defRPr>
            </a:lvl5pPr>
            <a:lvl6pPr marL="0" lvl="5" indent="0" algn="r">
              <a:spcBef>
                <a:spcPts val="0"/>
              </a:spcBef>
              <a:buNone/>
              <a:defRPr sz="900">
                <a:solidFill>
                  <a:schemeClr val="accent6"/>
                </a:solidFill>
                <a:latin typeface="EB Garamond"/>
                <a:ea typeface="EB Garamond"/>
                <a:cs typeface="EB Garamond"/>
                <a:sym typeface="EB Garamond"/>
              </a:defRPr>
            </a:lvl6pPr>
            <a:lvl7pPr marL="0" lvl="6" indent="0" algn="r">
              <a:spcBef>
                <a:spcPts val="0"/>
              </a:spcBef>
              <a:buNone/>
              <a:defRPr sz="900">
                <a:solidFill>
                  <a:schemeClr val="accent6"/>
                </a:solidFill>
                <a:latin typeface="EB Garamond"/>
                <a:ea typeface="EB Garamond"/>
                <a:cs typeface="EB Garamond"/>
                <a:sym typeface="EB Garamond"/>
              </a:defRPr>
            </a:lvl7pPr>
            <a:lvl8pPr marL="0" lvl="7" indent="0" algn="r">
              <a:spcBef>
                <a:spcPts val="0"/>
              </a:spcBef>
              <a:buNone/>
              <a:defRPr sz="900">
                <a:solidFill>
                  <a:schemeClr val="accent6"/>
                </a:solidFill>
                <a:latin typeface="EB Garamond"/>
                <a:ea typeface="EB Garamond"/>
                <a:cs typeface="EB Garamond"/>
                <a:sym typeface="EB Garamond"/>
              </a:defRPr>
            </a:lvl8pPr>
            <a:lvl9pPr marL="0" lvl="8" indent="0" algn="r">
              <a:spcBef>
                <a:spcPts val="0"/>
              </a:spcBef>
              <a:buNone/>
              <a:defRPr sz="900">
                <a:solidFill>
                  <a:schemeClr val="accent6"/>
                </a:solidFill>
                <a:latin typeface="EB Garamond"/>
                <a:ea typeface="EB Garamond"/>
                <a:cs typeface="EB Garamond"/>
                <a:sym typeface="EB Garamond"/>
              </a:defRPr>
            </a:lvl9pPr>
          </a:lstStyle>
          <a:p>
            <a:fld id="{00000000-1234-1234-1234-123412341234}" type="slidenum">
              <a:rPr lang="en-US" smtClean="0"/>
              <a:pPr/>
              <a:t>‹#›</a:t>
            </a:fld>
            <a:endParaRPr lang="en-US"/>
          </a:p>
        </p:txBody>
      </p:sp>
      <p:sp>
        <p:nvSpPr>
          <p:cNvPr id="141" name="Google Shape;141;p31"/>
          <p:cNvSpPr txBox="1">
            <a:spLocks noGrp="1"/>
          </p:cNvSpPr>
          <p:nvPr>
            <p:ph type="body" idx="1"/>
          </p:nvPr>
        </p:nvSpPr>
        <p:spPr>
          <a:xfrm>
            <a:off x="570704" y="2286001"/>
            <a:ext cx="2948940"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70"/>
              </a:spcBef>
              <a:spcAft>
                <a:spcPts val="0"/>
              </a:spcAft>
              <a:buClr>
                <a:schemeClr val="accent6"/>
              </a:buClr>
              <a:buSzPts val="1600"/>
              <a:buNone/>
              <a:defRPr sz="1200"/>
            </a:lvl1pPr>
            <a:lvl2pPr marL="685800" lvl="1" indent="-171450" algn="l">
              <a:lnSpc>
                <a:spcPct val="100000"/>
              </a:lnSpc>
              <a:spcBef>
                <a:spcPts val="270"/>
              </a:spcBef>
              <a:spcAft>
                <a:spcPts val="0"/>
              </a:spcAft>
              <a:buClr>
                <a:schemeClr val="accent6"/>
              </a:buClr>
              <a:buSzPts val="1400"/>
              <a:buNone/>
              <a:defRPr sz="1050"/>
            </a:lvl2pPr>
            <a:lvl3pPr marL="1028700" lvl="2" indent="-171450" algn="l">
              <a:lnSpc>
                <a:spcPct val="100000"/>
              </a:lnSpc>
              <a:spcBef>
                <a:spcPts val="270"/>
              </a:spcBef>
              <a:spcAft>
                <a:spcPts val="0"/>
              </a:spcAft>
              <a:buClr>
                <a:schemeClr val="accent6"/>
              </a:buClr>
              <a:buSzPts val="1200"/>
              <a:buNone/>
              <a:defRPr sz="900"/>
            </a:lvl3pPr>
            <a:lvl4pPr marL="1371600" lvl="3" indent="-171450" algn="l">
              <a:lnSpc>
                <a:spcPct val="100000"/>
              </a:lnSpc>
              <a:spcBef>
                <a:spcPts val="270"/>
              </a:spcBef>
              <a:spcAft>
                <a:spcPts val="0"/>
              </a:spcAft>
              <a:buClr>
                <a:schemeClr val="accent6"/>
              </a:buClr>
              <a:buSzPts val="1000"/>
              <a:buNone/>
              <a:defRPr sz="750"/>
            </a:lvl4pPr>
            <a:lvl5pPr marL="1714500" lvl="4" indent="-171450" algn="l">
              <a:lnSpc>
                <a:spcPct val="100000"/>
              </a:lnSpc>
              <a:spcBef>
                <a:spcPts val="270"/>
              </a:spcBef>
              <a:spcAft>
                <a:spcPts val="0"/>
              </a:spcAft>
              <a:buClr>
                <a:schemeClr val="accent6"/>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42" name="Google Shape;142;p31"/>
          <p:cNvSpPr>
            <a:spLocks noGrp="1"/>
          </p:cNvSpPr>
          <p:nvPr>
            <p:ph type="pic" idx="2"/>
          </p:nvPr>
        </p:nvSpPr>
        <p:spPr>
          <a:xfrm>
            <a:off x="3947025" y="987426"/>
            <a:ext cx="4629150" cy="4873625"/>
          </a:xfrm>
          <a:prstGeom prst="rect">
            <a:avLst/>
          </a:prstGeom>
          <a:noFill/>
          <a:ln>
            <a:noFill/>
          </a:ln>
        </p:spPr>
      </p:sp>
    </p:spTree>
    <p:extLst>
      <p:ext uri="{BB962C8B-B14F-4D97-AF65-F5344CB8AC3E}">
        <p14:creationId xmlns:p14="http://schemas.microsoft.com/office/powerpoint/2010/main" val="359809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4081509" y="2766220"/>
            <a:ext cx="4665076" cy="1325563"/>
          </a:xfrm>
          <a:prstGeom prst="rect">
            <a:avLst/>
          </a:prstGeom>
        </p:spPr>
        <p:txBody>
          <a:bodyPr/>
          <a:lstStyle>
            <a:lvl1pPr>
              <a:defRPr b="1"/>
            </a:lvl1pPr>
          </a:lstStyle>
          <a:p>
            <a:r>
              <a:rPr lang="en-US"/>
              <a:t>Insert title here</a:t>
            </a:r>
          </a:p>
        </p:txBody>
      </p:sp>
      <p:pic>
        <p:nvPicPr>
          <p:cNvPr id="6" name="Picture Placeholder 9" descr="Bright, colorful geometric pattern ">
            <a:extLst>
              <a:ext uri="{FF2B5EF4-FFF2-40B4-BE49-F238E27FC236}">
                <a16:creationId xmlns:a16="http://schemas.microsoft.com/office/drawing/2014/main" id="{47BA4775-9232-44C1-8851-04B6753110FE}"/>
              </a:ext>
            </a:extLst>
          </p:cNvPr>
          <p:cNvPicPr>
            <a:picLocks noChangeAspect="1"/>
          </p:cNvPicPr>
          <p:nvPr userDrawn="1"/>
        </p:nvPicPr>
        <p:blipFill rotWithShape="1">
          <a:blip r:embed="rId2"/>
          <a:srcRect l="24" r="24"/>
          <a:stretch/>
        </p:blipFill>
        <p:spPr>
          <a:xfrm>
            <a:off x="-6927" y="0"/>
            <a:ext cx="3561962" cy="6858000"/>
          </a:xfrm>
          <a:prstGeom prst="rect">
            <a:avLst/>
          </a:prstGeom>
        </p:spPr>
      </p:pic>
    </p:spTree>
    <p:extLst>
      <p:ext uri="{BB962C8B-B14F-4D97-AF65-F5344CB8AC3E}">
        <p14:creationId xmlns:p14="http://schemas.microsoft.com/office/powerpoint/2010/main" val="1776664654"/>
      </p:ext>
    </p:extLst>
  </p:cSld>
  <p:clrMapOvr>
    <a:masterClrMapping/>
  </p:clrMapOvr>
  <p:extLst>
    <p:ext uri="{DCECCB84-F9BA-43D5-87BE-67443E8EF086}">
      <p15:sldGuideLst xmlns:p15="http://schemas.microsoft.com/office/powerpoint/2012/main">
        <p15:guide id="1" pos="2808">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Right Patter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571500" y="715961"/>
            <a:ext cx="4857750" cy="1189038"/>
          </a:xfrm>
          <a:prstGeom prst="rect">
            <a:avLst/>
          </a:prstGeom>
        </p:spPr>
        <p:txBody>
          <a:bodyPr anchor="t">
            <a:noAutofit/>
          </a:bodyPr>
          <a:lstStyle>
            <a:lvl1pPr>
              <a:spcBef>
                <a:spcPts val="750"/>
              </a:spcBef>
              <a:defRPr sz="3000" b="1">
                <a:solidFill>
                  <a:schemeClr val="bg2"/>
                </a:solidFill>
              </a:defRPr>
            </a:lvl1pPr>
          </a:lstStyle>
          <a:p>
            <a:r>
              <a:rPr lang="en-US"/>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71500" y="1905000"/>
            <a:ext cx="4857750" cy="3276600"/>
          </a:xfrm>
          <a:prstGeom prst="rect">
            <a:avLst/>
          </a:prstGeom>
        </p:spPr>
        <p:txBody>
          <a:bodyPr/>
          <a:lstStyle>
            <a:lvl1pPr marL="0" indent="0">
              <a:lnSpc>
                <a:spcPct val="100000"/>
              </a:lnSpc>
              <a:buNone/>
              <a:defRPr sz="1350" b="1">
                <a:solidFill>
                  <a:schemeClr val="bg1"/>
                </a:solidFill>
              </a:defRPr>
            </a:lvl1pPr>
            <a:lvl2pPr marL="171450">
              <a:lnSpc>
                <a:spcPct val="100000"/>
              </a:lnSpc>
              <a:spcBef>
                <a:spcPts val="750"/>
              </a:spcBef>
              <a:defRPr sz="1350">
                <a:solidFill>
                  <a:schemeClr val="bg1"/>
                </a:solidFill>
              </a:defRPr>
            </a:lvl2pPr>
          </a:lstStyle>
          <a:p>
            <a:pPr lvl="0"/>
            <a:r>
              <a:rPr lang="en-US"/>
              <a:t>Insert subtitle here</a:t>
            </a:r>
          </a:p>
          <a:p>
            <a:pPr lvl="1"/>
            <a:r>
              <a:rPr lang="en-US"/>
              <a:t>Insert content here</a:t>
            </a:r>
          </a:p>
        </p:txBody>
      </p:sp>
      <p:pic>
        <p:nvPicPr>
          <p:cNvPr id="6" name="Picture Placeholder 15" descr="Bright, colorful geometric pattern ">
            <a:extLst>
              <a:ext uri="{FF2B5EF4-FFF2-40B4-BE49-F238E27FC236}">
                <a16:creationId xmlns:a16="http://schemas.microsoft.com/office/drawing/2014/main" id="{D7C393D9-3916-4D61-9B6A-E1B16C079A2A}"/>
              </a:ext>
            </a:extLst>
          </p:cNvPr>
          <p:cNvPicPr>
            <a:picLocks noChangeAspect="1"/>
          </p:cNvPicPr>
          <p:nvPr userDrawn="1"/>
        </p:nvPicPr>
        <p:blipFill rotWithShape="1">
          <a:blip r:embed="rId2"/>
          <a:srcRect l="3" r="3"/>
          <a:stretch/>
        </p:blipFill>
        <p:spPr>
          <a:xfrm>
            <a:off x="5570935" y="0"/>
            <a:ext cx="3573065" cy="6858000"/>
          </a:xfrm>
          <a:prstGeom prst="rect">
            <a:avLst/>
          </a:prstGeom>
        </p:spPr>
      </p:pic>
    </p:spTree>
    <p:extLst>
      <p:ext uri="{BB962C8B-B14F-4D97-AF65-F5344CB8AC3E}">
        <p14:creationId xmlns:p14="http://schemas.microsoft.com/office/powerpoint/2010/main" val="403562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p15:clr>
            <a:srgbClr val="5ACBF0"/>
          </p15:clr>
        </p15:guide>
        <p15:guide id="4" orient="horz" pos="2487">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accent5"/>
        </a:solidFill>
        <a:effectLst/>
      </p:bgPr>
    </p:bg>
    <p:spTree>
      <p:nvGrpSpPr>
        <p:cNvPr id="1" name=""/>
        <p:cNvGrpSpPr/>
        <p:nvPr/>
      </p:nvGrpSpPr>
      <p:grpSpPr>
        <a:xfrm>
          <a:off x="0" y="0"/>
          <a:ext cx="0" cy="0"/>
          <a:chOff x="0" y="0"/>
          <a:chExt cx="0" cy="0"/>
        </a:xfrm>
      </p:grpSpPr>
      <p:pic>
        <p:nvPicPr>
          <p:cNvPr id="8" name="Picture Placeholder 9" descr="Bright, colorful geometric pattern ">
            <a:extLst>
              <a:ext uri="{FF2B5EF4-FFF2-40B4-BE49-F238E27FC236}">
                <a16:creationId xmlns:a16="http://schemas.microsoft.com/office/drawing/2014/main" id="{69F80BBC-9ED9-4167-818A-EB3FAEE372FA}"/>
              </a:ext>
            </a:extLst>
          </p:cNvPr>
          <p:cNvPicPr>
            <a:picLocks noChangeAspect="1"/>
          </p:cNvPicPr>
          <p:nvPr userDrawn="1"/>
        </p:nvPicPr>
        <p:blipFill rotWithShape="1">
          <a:blip r:embed="rId2"/>
          <a:srcRect/>
          <a:stretch/>
        </p:blipFill>
        <p:spPr>
          <a:xfrm>
            <a:off x="0" y="0"/>
            <a:ext cx="9144000" cy="6858000"/>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143976" y="2149356"/>
            <a:ext cx="6856048" cy="461665"/>
          </a:xfrm>
          <a:prstGeom prst="rect">
            <a:avLst/>
          </a:prstGeom>
          <a:noFill/>
        </p:spPr>
        <p:txBody>
          <a:bodyPr wrap="square" lIns="0" tIns="0" rIns="0" bIns="0" anchor="b" anchorCtr="0">
            <a:spAutoFit/>
          </a:bodyPr>
          <a:lstStyle>
            <a:lvl1pPr algn="ctr" defTabSz="699557" rtl="0" eaLnBrk="1" latinLnBrk="0" hangingPunct="1">
              <a:lnSpc>
                <a:spcPct val="100000"/>
              </a:lnSpc>
              <a:spcBef>
                <a:spcPct val="0"/>
              </a:spcBef>
              <a:buNone/>
              <a:defRPr lang="en-US" sz="3000" b="1" i="0" kern="1200" cap="none" spc="-38" baseline="0" dirty="0">
                <a:ln w="3175">
                  <a:noFill/>
                </a:ln>
                <a:solidFill>
                  <a:schemeClr val="tx1"/>
                </a:solidFill>
                <a:effectLst/>
                <a:latin typeface="+mj-lt"/>
                <a:ea typeface="+mn-ea"/>
                <a:cs typeface="Segoe UI" pitchFamily="34" charset="0"/>
              </a:defRPr>
            </a:lvl1pPr>
          </a:lstStyle>
          <a:p>
            <a:r>
              <a:rPr lang="en-US"/>
              <a:t>Insert title here</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1647231" y="3260706"/>
            <a:ext cx="5849540"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350" kern="1200" dirty="0">
                <a:solidFill>
                  <a:schemeClr val="tx1"/>
                </a:solidFill>
                <a:latin typeface="+mn-lt"/>
                <a:ea typeface="+mn-ea"/>
                <a:cs typeface="+mn-cs"/>
              </a:defRPr>
            </a:lvl1pPr>
          </a:lstStyle>
          <a:p>
            <a:pPr lvl="0"/>
            <a:r>
              <a:rPr lang="en-US"/>
              <a:t>Insert content here</a:t>
            </a:r>
          </a:p>
        </p:txBody>
      </p:sp>
    </p:spTree>
    <p:extLst>
      <p:ext uri="{BB962C8B-B14F-4D97-AF65-F5344CB8AC3E}">
        <p14:creationId xmlns:p14="http://schemas.microsoft.com/office/powerpoint/2010/main" val="160404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p15:clr>
            <a:srgbClr val="5ACBF0"/>
          </p15:clr>
        </p15:guide>
        <p15:guide id="4" orient="horz" pos="2488">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3624-9AD4-4B61-B3D1-7B21213507C0}"/>
              </a:ext>
            </a:extLst>
          </p:cNvPr>
          <p:cNvSpPr>
            <a:spLocks noGrp="1"/>
          </p:cNvSpPr>
          <p:nvPr>
            <p:ph type="title" hasCustomPrompt="1"/>
          </p:nvPr>
        </p:nvSpPr>
        <p:spPr>
          <a:xfrm>
            <a:off x="571500" y="715964"/>
            <a:ext cx="7943850" cy="646332"/>
          </a:xfrm>
          <a:prstGeom prst="rect">
            <a:avLst/>
          </a:prstGeom>
        </p:spPr>
        <p:txBody>
          <a:bodyPr>
            <a:noAutofit/>
          </a:bodyPr>
          <a:lstStyle>
            <a:lvl1pPr>
              <a:spcBef>
                <a:spcPts val="750"/>
              </a:spcBef>
              <a:defRPr sz="3000" b="1">
                <a:solidFill>
                  <a:schemeClr val="accent5"/>
                </a:solidFill>
              </a:defRPr>
            </a:lvl1pPr>
          </a:lstStyle>
          <a:p>
            <a:r>
              <a:rPr lang="en-US"/>
              <a:t>Insert title here</a:t>
            </a:r>
          </a:p>
        </p:txBody>
      </p:sp>
      <p:sp>
        <p:nvSpPr>
          <p:cNvPr id="10" name="Text Placeholder 15">
            <a:extLst>
              <a:ext uri="{FF2B5EF4-FFF2-40B4-BE49-F238E27FC236}">
                <a16:creationId xmlns:a16="http://schemas.microsoft.com/office/drawing/2014/main" id="{780F473D-F2DF-4163-AB6E-F7327F60EC4A}"/>
              </a:ext>
            </a:extLst>
          </p:cNvPr>
          <p:cNvSpPr>
            <a:spLocks noGrp="1"/>
          </p:cNvSpPr>
          <p:nvPr>
            <p:ph type="body" sz="quarter" idx="11" hasCustomPrompt="1"/>
          </p:nvPr>
        </p:nvSpPr>
        <p:spPr>
          <a:xfrm>
            <a:off x="571501" y="1432563"/>
            <a:ext cx="8000999" cy="1158237"/>
          </a:xfrm>
          <a:prstGeom prst="rect">
            <a:avLst/>
          </a:prstGeom>
        </p:spPr>
        <p:txBody>
          <a:bodyPr/>
          <a:lstStyle>
            <a:lvl1pPr marL="0" indent="0">
              <a:lnSpc>
                <a:spcPct val="100000"/>
              </a:lnSpc>
              <a:buNone/>
              <a:defRPr sz="1350" b="0">
                <a:solidFill>
                  <a:schemeClr val="bg1"/>
                </a:solidFill>
              </a:defRPr>
            </a:lvl1pPr>
            <a:lvl2pPr marL="171450">
              <a:lnSpc>
                <a:spcPct val="100000"/>
              </a:lnSpc>
              <a:spcBef>
                <a:spcPts val="750"/>
              </a:spcBef>
              <a:defRPr sz="1350" b="0">
                <a:solidFill>
                  <a:schemeClr val="bg1"/>
                </a:solidFill>
              </a:defRPr>
            </a:lvl2pPr>
          </a:lstStyle>
          <a:p>
            <a:pPr lvl="0"/>
            <a:r>
              <a:rPr lang="en-US"/>
              <a:t>Insert subtitle here</a:t>
            </a:r>
          </a:p>
          <a:p>
            <a:pPr lvl="1"/>
            <a:r>
              <a:rPr lang="en-US"/>
              <a:t>Insert content here</a:t>
            </a:r>
          </a:p>
        </p:txBody>
      </p:sp>
      <p:sp>
        <p:nvSpPr>
          <p:cNvPr id="11" name="Table Placeholder 10">
            <a:extLst>
              <a:ext uri="{FF2B5EF4-FFF2-40B4-BE49-F238E27FC236}">
                <a16:creationId xmlns:a16="http://schemas.microsoft.com/office/drawing/2014/main" id="{7DC18506-6205-438F-AA5C-D337F9975FC3}"/>
              </a:ext>
            </a:extLst>
          </p:cNvPr>
          <p:cNvSpPr>
            <a:spLocks noGrp="1"/>
          </p:cNvSpPr>
          <p:nvPr>
            <p:ph type="tbl" sz="quarter" idx="12" hasCustomPrompt="1"/>
          </p:nvPr>
        </p:nvSpPr>
        <p:spPr>
          <a:xfrm>
            <a:off x="568036" y="2591662"/>
            <a:ext cx="8000999" cy="2833776"/>
          </a:xfrm>
          <a:prstGeom prst="rect">
            <a:avLst/>
          </a:prstGeom>
        </p:spPr>
        <p:txBody>
          <a:bodyPr/>
          <a:lstStyle>
            <a:lvl1pPr marL="0" indent="0">
              <a:buNone/>
              <a:defRPr sz="1350" b="0"/>
            </a:lvl1pPr>
          </a:lstStyle>
          <a:p>
            <a:r>
              <a:rPr lang="en-US"/>
              <a:t>Insert content here</a:t>
            </a:r>
          </a:p>
        </p:txBody>
      </p:sp>
      <p:pic>
        <p:nvPicPr>
          <p:cNvPr id="7" name="Picture Placeholder 20" descr="Bright, colorful geometric pattern ">
            <a:extLst>
              <a:ext uri="{FF2B5EF4-FFF2-40B4-BE49-F238E27FC236}">
                <a16:creationId xmlns:a16="http://schemas.microsoft.com/office/drawing/2014/main" id="{EB4660F5-5357-48E0-B5C6-3DECB6CB859E}"/>
              </a:ext>
            </a:extLst>
          </p:cNvPr>
          <p:cNvPicPr>
            <a:picLocks noChangeAspect="1"/>
          </p:cNvPicPr>
          <p:nvPr userDrawn="1"/>
        </p:nvPicPr>
        <p:blipFill rotWithShape="1">
          <a:blip r:embed="rId2"/>
          <a:srcRect t="193" b="193"/>
          <a:stretch/>
        </p:blipFill>
        <p:spPr>
          <a:xfrm>
            <a:off x="0" y="5990252"/>
            <a:ext cx="9144000" cy="867748"/>
          </a:xfrm>
          <a:prstGeom prst="rect">
            <a:avLst/>
          </a:prstGeom>
        </p:spPr>
      </p:pic>
    </p:spTree>
    <p:extLst>
      <p:ext uri="{BB962C8B-B14F-4D97-AF65-F5344CB8AC3E}">
        <p14:creationId xmlns:p14="http://schemas.microsoft.com/office/powerpoint/2010/main" val="9510207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Left Pattern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3899807" y="715962"/>
            <a:ext cx="4857750" cy="1189037"/>
          </a:xfrm>
          <a:prstGeom prst="rect">
            <a:avLst/>
          </a:prstGeom>
        </p:spPr>
        <p:txBody>
          <a:bodyPr anchor="t">
            <a:normAutofit/>
          </a:bodyPr>
          <a:lstStyle>
            <a:lvl1pPr>
              <a:spcBef>
                <a:spcPts val="750"/>
              </a:spcBef>
              <a:defRPr sz="3000" b="1" spc="-38" baseline="0">
                <a:solidFill>
                  <a:schemeClr val="accent1"/>
                </a:solidFill>
              </a:defRPr>
            </a:lvl1pPr>
          </a:lstStyle>
          <a:p>
            <a:r>
              <a:rPr lang="en-US"/>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3899807" y="1905000"/>
            <a:ext cx="4857750" cy="3276600"/>
          </a:xfrm>
          <a:prstGeom prst="rect">
            <a:avLst/>
          </a:prstGeom>
        </p:spPr>
        <p:txBody>
          <a:bodyPr/>
          <a:lstStyle>
            <a:lvl1pPr marL="0" indent="0">
              <a:lnSpc>
                <a:spcPct val="100000"/>
              </a:lnSpc>
              <a:buNone/>
              <a:defRPr sz="1350" b="1">
                <a:solidFill>
                  <a:schemeClr val="bg1"/>
                </a:solidFill>
              </a:defRPr>
            </a:lvl1pPr>
            <a:lvl2pPr marL="171450" indent="-171450">
              <a:lnSpc>
                <a:spcPct val="100000"/>
              </a:lnSpc>
              <a:spcBef>
                <a:spcPts val="750"/>
              </a:spcBef>
              <a:defRPr sz="1350">
                <a:solidFill>
                  <a:schemeClr val="bg1"/>
                </a:solidFill>
              </a:defRPr>
            </a:lvl2pPr>
          </a:lstStyle>
          <a:p>
            <a:pPr lvl="0"/>
            <a:r>
              <a:rPr lang="en-US"/>
              <a:t>Insert subtitle here</a:t>
            </a:r>
          </a:p>
          <a:p>
            <a:pPr lvl="1"/>
            <a:r>
              <a:rPr lang="en-US"/>
              <a:t>Insert content here</a:t>
            </a:r>
          </a:p>
        </p:txBody>
      </p:sp>
      <p:pic>
        <p:nvPicPr>
          <p:cNvPr id="6" name="Picture Placeholder 13" descr="Bright, colorful geometric pattern ">
            <a:extLst>
              <a:ext uri="{FF2B5EF4-FFF2-40B4-BE49-F238E27FC236}">
                <a16:creationId xmlns:a16="http://schemas.microsoft.com/office/drawing/2014/main" id="{2DB741D5-0593-4748-A4D3-EF1E436A1111}"/>
              </a:ext>
            </a:extLst>
          </p:cNvPr>
          <p:cNvPicPr>
            <a:picLocks noChangeAspect="1"/>
          </p:cNvPicPr>
          <p:nvPr userDrawn="1"/>
        </p:nvPicPr>
        <p:blipFill rotWithShape="1">
          <a:blip r:embed="rId2"/>
          <a:srcRect l="34" r="34"/>
          <a:stretch/>
        </p:blipFill>
        <p:spPr>
          <a:xfrm>
            <a:off x="1" y="0"/>
            <a:ext cx="3575957" cy="6858000"/>
          </a:xfrm>
          <a:prstGeom prst="rect">
            <a:avLst/>
          </a:prstGeom>
        </p:spPr>
      </p:pic>
    </p:spTree>
    <p:extLst>
      <p:ext uri="{BB962C8B-B14F-4D97-AF65-F5344CB8AC3E}">
        <p14:creationId xmlns:p14="http://schemas.microsoft.com/office/powerpoint/2010/main" val="206684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p15:clr>
            <a:srgbClr val="5ACBF0"/>
          </p15:clr>
        </p15:guide>
        <p15:guide id="3" orient="horz" pos="2240">
          <p15:clr>
            <a:srgbClr val="5ACBF0"/>
          </p15:clr>
        </p15:guide>
        <p15:guide id="4" orient="horz" pos="2487">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3624-9AD4-4B61-B3D1-7B21213507C0}"/>
              </a:ext>
            </a:extLst>
          </p:cNvPr>
          <p:cNvSpPr>
            <a:spLocks noGrp="1"/>
          </p:cNvSpPr>
          <p:nvPr>
            <p:ph type="title" hasCustomPrompt="1"/>
          </p:nvPr>
        </p:nvSpPr>
        <p:spPr>
          <a:xfrm>
            <a:off x="571500" y="715964"/>
            <a:ext cx="7943850" cy="646332"/>
          </a:xfrm>
          <a:prstGeom prst="rect">
            <a:avLst/>
          </a:prstGeom>
        </p:spPr>
        <p:txBody>
          <a:bodyPr>
            <a:noAutofit/>
          </a:bodyPr>
          <a:lstStyle>
            <a:lvl1pPr>
              <a:spcBef>
                <a:spcPts val="750"/>
              </a:spcBef>
              <a:defRPr sz="3000" b="1">
                <a:solidFill>
                  <a:schemeClr val="accent6">
                    <a:lumMod val="60000"/>
                    <a:lumOff val="40000"/>
                  </a:schemeClr>
                </a:solidFill>
              </a:defRPr>
            </a:lvl1pPr>
          </a:lstStyle>
          <a:p>
            <a:r>
              <a:rPr lang="en-US"/>
              <a:t>Insert title here</a:t>
            </a:r>
          </a:p>
        </p:txBody>
      </p:sp>
      <p:sp>
        <p:nvSpPr>
          <p:cNvPr id="7" name="Text Placeholder 15">
            <a:extLst>
              <a:ext uri="{FF2B5EF4-FFF2-40B4-BE49-F238E27FC236}">
                <a16:creationId xmlns:a16="http://schemas.microsoft.com/office/drawing/2014/main" id="{DF03C311-DDF4-44A3-9D51-D5FDC4A8E7B5}"/>
              </a:ext>
            </a:extLst>
          </p:cNvPr>
          <p:cNvSpPr>
            <a:spLocks noGrp="1"/>
          </p:cNvSpPr>
          <p:nvPr>
            <p:ph type="body" sz="quarter" idx="11" hasCustomPrompt="1"/>
          </p:nvPr>
        </p:nvSpPr>
        <p:spPr>
          <a:xfrm>
            <a:off x="571501" y="1432563"/>
            <a:ext cx="8000999" cy="927425"/>
          </a:xfrm>
          <a:prstGeom prst="rect">
            <a:avLst/>
          </a:prstGeom>
        </p:spPr>
        <p:txBody>
          <a:bodyPr/>
          <a:lstStyle>
            <a:lvl1pPr marL="0" indent="0">
              <a:lnSpc>
                <a:spcPct val="100000"/>
              </a:lnSpc>
              <a:buNone/>
              <a:defRPr sz="1350" b="0">
                <a:solidFill>
                  <a:schemeClr val="bg1"/>
                </a:solidFill>
              </a:defRPr>
            </a:lvl1pPr>
            <a:lvl2pPr marL="171450">
              <a:lnSpc>
                <a:spcPct val="100000"/>
              </a:lnSpc>
              <a:spcBef>
                <a:spcPts val="750"/>
              </a:spcBef>
              <a:defRPr sz="1350" b="0">
                <a:solidFill>
                  <a:schemeClr val="bg1"/>
                </a:solidFill>
              </a:defRPr>
            </a:lvl2pPr>
          </a:lstStyle>
          <a:p>
            <a:pPr lvl="0"/>
            <a:r>
              <a:rPr lang="en-US"/>
              <a:t>Insert subtitle here</a:t>
            </a:r>
          </a:p>
          <a:p>
            <a:pPr lvl="1"/>
            <a:r>
              <a:rPr lang="en-US"/>
              <a:t>Insert content here</a:t>
            </a:r>
          </a:p>
        </p:txBody>
      </p:sp>
      <p:sp>
        <p:nvSpPr>
          <p:cNvPr id="8" name="SmartArt Placeholder 7">
            <a:extLst>
              <a:ext uri="{FF2B5EF4-FFF2-40B4-BE49-F238E27FC236}">
                <a16:creationId xmlns:a16="http://schemas.microsoft.com/office/drawing/2014/main" id="{9FD563C5-3DFB-47DD-8A9E-30D8084590F6}"/>
              </a:ext>
            </a:extLst>
          </p:cNvPr>
          <p:cNvSpPr>
            <a:spLocks noGrp="1"/>
          </p:cNvSpPr>
          <p:nvPr>
            <p:ph type="dgm" sz="quarter" idx="14" hasCustomPrompt="1"/>
          </p:nvPr>
        </p:nvSpPr>
        <p:spPr>
          <a:xfrm>
            <a:off x="571501" y="2369129"/>
            <a:ext cx="8000999" cy="3343657"/>
          </a:xfrm>
          <a:prstGeom prst="rect">
            <a:avLst/>
          </a:prstGeom>
        </p:spPr>
        <p:txBody>
          <a:bodyPr/>
          <a:lstStyle>
            <a:lvl1pPr marL="0" indent="0">
              <a:buNone/>
              <a:defRPr sz="1350" b="0"/>
            </a:lvl1pPr>
          </a:lstStyle>
          <a:p>
            <a:r>
              <a:rPr lang="en-US"/>
              <a:t>Insert Content here</a:t>
            </a:r>
          </a:p>
        </p:txBody>
      </p:sp>
      <p:pic>
        <p:nvPicPr>
          <p:cNvPr id="9" name="Picture Placeholder 11" descr="Bright, colorful geometric pattern ">
            <a:extLst>
              <a:ext uri="{FF2B5EF4-FFF2-40B4-BE49-F238E27FC236}">
                <a16:creationId xmlns:a16="http://schemas.microsoft.com/office/drawing/2014/main" id="{1DB66C56-FBAE-47D3-9818-61368D74DAE8}"/>
              </a:ext>
            </a:extLst>
          </p:cNvPr>
          <p:cNvPicPr>
            <a:picLocks noChangeAspect="1"/>
          </p:cNvPicPr>
          <p:nvPr userDrawn="1"/>
        </p:nvPicPr>
        <p:blipFill>
          <a:blip r:embed="rId2"/>
          <a:srcRect t="390" b="390"/>
          <a:stretch>
            <a:fillRect/>
          </a:stretch>
        </p:blipFill>
        <p:spPr>
          <a:xfrm>
            <a:off x="0" y="5999583"/>
            <a:ext cx="9144000" cy="858417"/>
          </a:xfrm>
          <a:prstGeom prst="rect">
            <a:avLst/>
          </a:prstGeom>
        </p:spPr>
      </p:pic>
    </p:spTree>
    <p:extLst>
      <p:ext uri="{BB962C8B-B14F-4D97-AF65-F5344CB8AC3E}">
        <p14:creationId xmlns:p14="http://schemas.microsoft.com/office/powerpoint/2010/main" val="11453047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wo Photo Content">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F45076F-4240-4B40-8CE4-637DD751A68B}"/>
              </a:ext>
            </a:extLst>
          </p:cNvPr>
          <p:cNvSpPr>
            <a:spLocks noGrp="1"/>
          </p:cNvSpPr>
          <p:nvPr>
            <p:ph type="title" hasCustomPrompt="1"/>
          </p:nvPr>
        </p:nvSpPr>
        <p:spPr>
          <a:xfrm>
            <a:off x="571500" y="715963"/>
            <a:ext cx="4000500" cy="1189038"/>
          </a:xfrm>
          <a:prstGeom prst="rect">
            <a:avLst/>
          </a:prstGeom>
        </p:spPr>
        <p:txBody>
          <a:bodyPr anchor="t">
            <a:normAutofit/>
          </a:bodyPr>
          <a:lstStyle>
            <a:lvl1pPr>
              <a:spcBef>
                <a:spcPts val="750"/>
              </a:spcBef>
              <a:defRPr sz="3000" b="1">
                <a:solidFill>
                  <a:schemeClr val="accent4"/>
                </a:solidFill>
              </a:defRPr>
            </a:lvl1pPr>
          </a:lstStyle>
          <a:p>
            <a:r>
              <a:rPr lang="en-US"/>
              <a:t>Insert title here</a:t>
            </a:r>
          </a:p>
        </p:txBody>
      </p:sp>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hasCustomPrompt="1"/>
          </p:nvPr>
        </p:nvSpPr>
        <p:spPr>
          <a:xfrm>
            <a:off x="571500" y="1905000"/>
            <a:ext cx="4000500" cy="3276600"/>
          </a:xfrm>
          <a:prstGeom prst="rect">
            <a:avLst/>
          </a:prstGeom>
        </p:spPr>
        <p:txBody>
          <a:bodyPr/>
          <a:lstStyle>
            <a:lvl1pPr marL="0" indent="0">
              <a:lnSpc>
                <a:spcPct val="100000"/>
              </a:lnSpc>
              <a:buNone/>
              <a:defRPr sz="1350" b="1"/>
            </a:lvl1pPr>
            <a:lvl2pPr marL="171450">
              <a:lnSpc>
                <a:spcPct val="100000"/>
              </a:lnSpc>
              <a:spcBef>
                <a:spcPts val="750"/>
              </a:spcBef>
              <a:defRPr sz="1350"/>
            </a:lvl2pPr>
          </a:lstStyle>
          <a:p>
            <a:pPr lvl="0"/>
            <a:r>
              <a:rPr lang="en-US"/>
              <a:t>Insert subtitle here</a:t>
            </a:r>
          </a:p>
          <a:p>
            <a:pPr lvl="1"/>
            <a:r>
              <a:rPr lang="en-US"/>
              <a:t>Insert content here</a:t>
            </a:r>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5143500" y="715963"/>
            <a:ext cx="3429000" cy="2362200"/>
          </a:xfrm>
          <a:prstGeom prst="rect">
            <a:avLst/>
          </a:prstGeom>
          <a:solidFill>
            <a:schemeClr val="tx2"/>
          </a:solidFill>
        </p:spPr>
        <p:txBody>
          <a:bodyPr>
            <a:normAutofit/>
          </a:bodyPr>
          <a:lstStyle>
            <a:lvl1pPr algn="ctr">
              <a:buNone/>
              <a:defRPr sz="1200"/>
            </a:lvl1pPr>
          </a:lstStyle>
          <a:p>
            <a:r>
              <a:rPr lang="en-US"/>
              <a:t>Click icon to add picture</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5143500" y="3305541"/>
            <a:ext cx="3429000" cy="2362200"/>
          </a:xfrm>
          <a:prstGeom prst="rect">
            <a:avLst/>
          </a:prstGeom>
          <a:solidFill>
            <a:schemeClr val="tx2"/>
          </a:solidFill>
        </p:spPr>
        <p:txBody>
          <a:bodyPr>
            <a:normAutofit/>
          </a:bodyPr>
          <a:lstStyle>
            <a:lvl1pPr algn="ctr">
              <a:buNone/>
              <a:defRPr sz="1200"/>
            </a:lvl1pPr>
          </a:lstStyle>
          <a:p>
            <a:r>
              <a:rPr lang="en-US"/>
              <a:t>Click icon to add picture</a:t>
            </a:r>
          </a:p>
        </p:txBody>
      </p:sp>
      <p:pic>
        <p:nvPicPr>
          <p:cNvPr id="12" name="Picture Placeholder 19" descr="Bright, colorful geometric pattern ">
            <a:extLst>
              <a:ext uri="{FF2B5EF4-FFF2-40B4-BE49-F238E27FC236}">
                <a16:creationId xmlns:a16="http://schemas.microsoft.com/office/drawing/2014/main" id="{C93F15CF-2105-4C28-85E9-BBA03833263D}"/>
              </a:ext>
            </a:extLst>
          </p:cNvPr>
          <p:cNvPicPr>
            <a:picLocks noChangeAspect="1"/>
          </p:cNvPicPr>
          <p:nvPr userDrawn="1"/>
        </p:nvPicPr>
        <p:blipFill rotWithShape="1">
          <a:blip r:embed="rId2"/>
          <a:srcRect t="436" b="436"/>
          <a:stretch/>
        </p:blipFill>
        <p:spPr>
          <a:xfrm>
            <a:off x="0" y="5980922"/>
            <a:ext cx="9144000" cy="877078"/>
          </a:xfrm>
          <a:prstGeom prst="rect">
            <a:avLst/>
          </a:prstGeom>
        </p:spPr>
      </p:pic>
    </p:spTree>
    <p:extLst>
      <p:ext uri="{BB962C8B-B14F-4D97-AF65-F5344CB8AC3E}">
        <p14:creationId xmlns:p14="http://schemas.microsoft.com/office/powerpoint/2010/main" val="2343471852"/>
      </p:ext>
    </p:extLst>
  </p:cSld>
  <p:clrMapOvr>
    <a:masterClrMapping/>
  </p:clrMapOvr>
  <p:extLst>
    <p:ext uri="{DCECCB84-F9BA-43D5-87BE-67443E8EF086}">
      <p15:sldGuideLst xmlns:p15="http://schemas.microsoft.com/office/powerpoint/2012/main">
        <p15:guide id="1" orient="horz" pos="3672">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Right Pattern Content Blu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571500" y="715961"/>
            <a:ext cx="4857750" cy="1189038"/>
          </a:xfrm>
          <a:prstGeom prst="rect">
            <a:avLst/>
          </a:prstGeom>
        </p:spPr>
        <p:txBody>
          <a:bodyPr anchor="t">
            <a:noAutofit/>
          </a:bodyPr>
          <a:lstStyle>
            <a:lvl1pPr>
              <a:spcBef>
                <a:spcPts val="750"/>
              </a:spcBef>
              <a:defRPr sz="3000" b="1">
                <a:solidFill>
                  <a:schemeClr val="accent5"/>
                </a:solidFill>
              </a:defRPr>
            </a:lvl1pPr>
          </a:lstStyle>
          <a:p>
            <a:r>
              <a:rPr lang="en-US"/>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71500" y="1905000"/>
            <a:ext cx="4857750" cy="3276600"/>
          </a:xfrm>
          <a:prstGeom prst="rect">
            <a:avLst/>
          </a:prstGeom>
        </p:spPr>
        <p:txBody>
          <a:bodyPr/>
          <a:lstStyle>
            <a:lvl1pPr marL="0" indent="0">
              <a:lnSpc>
                <a:spcPct val="100000"/>
              </a:lnSpc>
              <a:buNone/>
              <a:defRPr sz="1350" b="1">
                <a:solidFill>
                  <a:schemeClr val="bg1"/>
                </a:solidFill>
              </a:defRPr>
            </a:lvl1pPr>
            <a:lvl2pPr marL="171450">
              <a:lnSpc>
                <a:spcPct val="100000"/>
              </a:lnSpc>
              <a:spcBef>
                <a:spcPts val="750"/>
              </a:spcBef>
              <a:defRPr sz="1350">
                <a:solidFill>
                  <a:schemeClr val="bg1"/>
                </a:solidFill>
              </a:defRPr>
            </a:lvl2pPr>
          </a:lstStyle>
          <a:p>
            <a:pPr lvl="0"/>
            <a:r>
              <a:rPr lang="en-US"/>
              <a:t>Insert subtitle here</a:t>
            </a:r>
          </a:p>
          <a:p>
            <a:pPr lvl="1"/>
            <a:r>
              <a:rPr lang="en-US"/>
              <a:t>Insert content here</a:t>
            </a:r>
          </a:p>
        </p:txBody>
      </p:sp>
      <p:pic>
        <p:nvPicPr>
          <p:cNvPr id="5" name="Picture Placeholder 15" descr="Bright, colorful geometric pattern ">
            <a:extLst>
              <a:ext uri="{FF2B5EF4-FFF2-40B4-BE49-F238E27FC236}">
                <a16:creationId xmlns:a16="http://schemas.microsoft.com/office/drawing/2014/main" id="{9E2B3BF6-B5D6-4D6F-84C6-0EE24AC7C14A}"/>
              </a:ext>
            </a:extLst>
          </p:cNvPr>
          <p:cNvPicPr>
            <a:picLocks noChangeAspect="1"/>
          </p:cNvPicPr>
          <p:nvPr userDrawn="1"/>
        </p:nvPicPr>
        <p:blipFill rotWithShape="1">
          <a:blip r:embed="rId2"/>
          <a:srcRect l="3" r="3"/>
          <a:stretch/>
        </p:blipFill>
        <p:spPr>
          <a:xfrm>
            <a:off x="5570374" y="0"/>
            <a:ext cx="3573626" cy="6858000"/>
          </a:xfrm>
          <a:prstGeom prst="rect">
            <a:avLst/>
          </a:prstGeom>
        </p:spPr>
      </p:pic>
    </p:spTree>
    <p:extLst>
      <p:ext uri="{BB962C8B-B14F-4D97-AF65-F5344CB8AC3E}">
        <p14:creationId xmlns:p14="http://schemas.microsoft.com/office/powerpoint/2010/main" val="178592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p15:clr>
            <a:srgbClr val="5ACBF0"/>
          </p15:clr>
        </p15:guide>
        <p15:guide id="4" orient="horz" pos="2487">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143976" y="2149356"/>
            <a:ext cx="6856048" cy="461665"/>
          </a:xfrm>
          <a:prstGeom prst="rect">
            <a:avLst/>
          </a:prstGeom>
          <a:noFill/>
        </p:spPr>
        <p:txBody>
          <a:bodyPr wrap="square" lIns="0" tIns="0" rIns="0" bIns="0" anchor="b" anchorCtr="0">
            <a:spAutoFit/>
          </a:bodyPr>
          <a:lstStyle>
            <a:lvl1pPr algn="ctr" defTabSz="699557" rtl="0" eaLnBrk="1" latinLnBrk="0" hangingPunct="1">
              <a:lnSpc>
                <a:spcPct val="100000"/>
              </a:lnSpc>
              <a:spcBef>
                <a:spcPct val="0"/>
              </a:spcBef>
              <a:buNone/>
              <a:defRPr lang="en-US" sz="3000" b="1" i="0" kern="1200" cap="none" spc="-38" baseline="0" dirty="0">
                <a:ln w="3175">
                  <a:noFill/>
                </a:ln>
                <a:solidFill>
                  <a:schemeClr val="bg1"/>
                </a:solidFill>
                <a:effectLst/>
                <a:latin typeface="+mj-lt"/>
                <a:ea typeface="+mn-ea"/>
                <a:cs typeface="Segoe UI" pitchFamily="34" charset="0"/>
              </a:defRPr>
            </a:lvl1pPr>
          </a:lstStyle>
          <a:p>
            <a:r>
              <a:rPr lang="en-US"/>
              <a:t>Insert title here</a:t>
            </a:r>
          </a:p>
        </p:txBody>
      </p:sp>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1647231" y="3260706"/>
            <a:ext cx="5849540"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350" kern="1200" dirty="0">
                <a:solidFill>
                  <a:schemeClr val="bg1"/>
                </a:solidFill>
                <a:latin typeface="+mn-lt"/>
                <a:ea typeface="+mn-ea"/>
                <a:cs typeface="+mn-cs"/>
              </a:defRPr>
            </a:lvl1pPr>
          </a:lstStyle>
          <a:p>
            <a:pPr lvl="0"/>
            <a:r>
              <a:rPr lang="en-US"/>
              <a:t>Insert content here</a:t>
            </a:r>
          </a:p>
        </p:txBody>
      </p:sp>
      <p:pic>
        <p:nvPicPr>
          <p:cNvPr id="6" name="Picture Placeholder 17" descr="Bright, colorful geometric pattern ">
            <a:extLst>
              <a:ext uri="{FF2B5EF4-FFF2-40B4-BE49-F238E27FC236}">
                <a16:creationId xmlns:a16="http://schemas.microsoft.com/office/drawing/2014/main" id="{9F278CC9-9968-40F5-B18F-B1D45BE36A49}"/>
              </a:ext>
            </a:extLst>
          </p:cNvPr>
          <p:cNvPicPr>
            <a:picLocks noChangeAspect="1"/>
          </p:cNvPicPr>
          <p:nvPr userDrawn="1"/>
        </p:nvPicPr>
        <p:blipFill rotWithShape="1">
          <a:blip r:embed="rId2"/>
          <a:srcRect t="390" b="390"/>
          <a:stretch/>
        </p:blipFill>
        <p:spPr>
          <a:xfrm>
            <a:off x="0" y="5999583"/>
            <a:ext cx="9144000" cy="858417"/>
          </a:xfrm>
          <a:prstGeom prst="rect">
            <a:avLst/>
          </a:prstGeom>
        </p:spPr>
      </p:pic>
    </p:spTree>
    <p:extLst>
      <p:ext uri="{BB962C8B-B14F-4D97-AF65-F5344CB8AC3E}">
        <p14:creationId xmlns:p14="http://schemas.microsoft.com/office/powerpoint/2010/main" val="1494070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721896" y="1120846"/>
            <a:ext cx="7700210" cy="4739180"/>
          </a:xfrm>
        </p:spPr>
        <p:txBody>
          <a:bodyPr>
            <a:normAutofit/>
          </a:bodyPr>
          <a:lstStyle>
            <a:lvl1pPr>
              <a:defRPr sz="2100"/>
            </a:lvl1pPr>
          </a:lstStyle>
          <a:p>
            <a:pPr lvl="0"/>
            <a:r>
              <a:rPr lang="en-US" dirty="0"/>
              <a:t>Point 1</a:t>
            </a:r>
          </a:p>
          <a:p>
            <a:pPr lvl="0"/>
            <a:r>
              <a:rPr lang="en-US" dirty="0"/>
              <a:t>Point 2</a:t>
            </a:r>
          </a:p>
          <a:p>
            <a:pPr lvl="0"/>
            <a:r>
              <a:rPr lang="en-US" dirty="0"/>
              <a:t>Point 3</a:t>
            </a:r>
          </a:p>
        </p:txBody>
      </p:sp>
      <p:cxnSp>
        <p:nvCxnSpPr>
          <p:cNvPr id="20" name="Straight Connector 19"/>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hasCustomPrompt="1"/>
          </p:nvPr>
        </p:nvSpPr>
        <p:spPr/>
        <p:txBody>
          <a:bodyPr/>
          <a:lstStyle/>
          <a:p>
            <a:r>
              <a:rPr lang="en-US" dirty="0"/>
              <a:t>Slide title</a:t>
            </a:r>
          </a:p>
        </p:txBody>
      </p:sp>
      <p:sp>
        <p:nvSpPr>
          <p:cNvPr id="12" name="Date Placeholder 11"/>
          <p:cNvSpPr>
            <a:spLocks noGrp="1"/>
          </p:cNvSpPr>
          <p:nvPr>
            <p:ph type="dt" sz="half" idx="14"/>
          </p:nvPr>
        </p:nvSpPr>
        <p:spPr/>
        <p:txBody>
          <a:bodyPr/>
          <a:lstStyle/>
          <a:p>
            <a:r>
              <a:rPr lang="en-US"/>
              <a:t>4/2/2025</a:t>
            </a:r>
            <a:endParaRPr lang="en-US" dirty="0"/>
          </a:p>
        </p:txBody>
      </p:sp>
      <p:sp>
        <p:nvSpPr>
          <p:cNvPr id="13" name="Footer Placeholder 12"/>
          <p:cNvSpPr>
            <a:spLocks noGrp="1"/>
          </p:cNvSpPr>
          <p:nvPr>
            <p:ph type="ftr" sz="quarter" idx="15"/>
          </p:nvPr>
        </p:nvSpPr>
        <p:spPr/>
        <p:txBody>
          <a:bodyPr/>
          <a:lstStyle/>
          <a:p>
            <a:r>
              <a:rPr lang="en-US"/>
              <a:t>Community Action Advisory Board</a:t>
            </a:r>
            <a:endParaRPr lang="en-US" dirty="0"/>
          </a:p>
        </p:txBody>
      </p:sp>
      <p:sp>
        <p:nvSpPr>
          <p:cNvPr id="14" name="Slide Number Placeholder 13"/>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82672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4/2/2025</a:t>
            </a:r>
            <a:endParaRPr lang="en-US" dirty="0"/>
          </a:p>
        </p:txBody>
      </p:sp>
      <p:sp>
        <p:nvSpPr>
          <p:cNvPr id="4" name="Footer Placeholder 3"/>
          <p:cNvSpPr>
            <a:spLocks noGrp="1"/>
          </p:cNvSpPr>
          <p:nvPr>
            <p:ph type="ftr" sz="quarter" idx="11"/>
          </p:nvPr>
        </p:nvSpPr>
        <p:spPr/>
        <p:txBody>
          <a:bodyPr/>
          <a:lstStyle/>
          <a:p>
            <a:r>
              <a:rPr lang="en-US"/>
              <a:t>Community Action Advisory Board</a:t>
            </a:r>
            <a:endParaRPr lang="en-US" dirty="0"/>
          </a:p>
        </p:txBody>
      </p:sp>
      <p:sp>
        <p:nvSpPr>
          <p:cNvPr id="5" name="Slide Number Placeholder 4"/>
          <p:cNvSpPr>
            <a:spLocks noGrp="1"/>
          </p:cNvSpPr>
          <p:nvPr>
            <p:ph type="sldNum" sz="quarter" idx="12"/>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7712604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Left Pattern Content Orange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3899807" y="715962"/>
            <a:ext cx="4857750" cy="1189037"/>
          </a:xfrm>
          <a:prstGeom prst="rect">
            <a:avLst/>
          </a:prstGeom>
        </p:spPr>
        <p:txBody>
          <a:bodyPr anchor="t">
            <a:normAutofit/>
          </a:bodyPr>
          <a:lstStyle>
            <a:lvl1pPr>
              <a:spcBef>
                <a:spcPts val="750"/>
              </a:spcBef>
              <a:defRPr sz="3000" b="1" spc="-38" baseline="0">
                <a:solidFill>
                  <a:schemeClr val="bg2"/>
                </a:solidFill>
              </a:defRPr>
            </a:lvl1pPr>
          </a:lstStyle>
          <a:p>
            <a:r>
              <a:rPr lang="en-US"/>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3899807" y="1905000"/>
            <a:ext cx="4857750" cy="3276600"/>
          </a:xfrm>
          <a:prstGeom prst="rect">
            <a:avLst/>
          </a:prstGeom>
        </p:spPr>
        <p:txBody>
          <a:bodyPr/>
          <a:lstStyle>
            <a:lvl1pPr marL="0" indent="0">
              <a:lnSpc>
                <a:spcPct val="100000"/>
              </a:lnSpc>
              <a:buNone/>
              <a:defRPr sz="1350" b="1">
                <a:solidFill>
                  <a:schemeClr val="bg1"/>
                </a:solidFill>
              </a:defRPr>
            </a:lvl1pPr>
            <a:lvl2pPr marL="171450" indent="-171450">
              <a:lnSpc>
                <a:spcPct val="100000"/>
              </a:lnSpc>
              <a:spcBef>
                <a:spcPts val="750"/>
              </a:spcBef>
              <a:defRPr sz="1350">
                <a:solidFill>
                  <a:schemeClr val="bg1"/>
                </a:solidFill>
              </a:defRPr>
            </a:lvl2pPr>
          </a:lstStyle>
          <a:p>
            <a:pPr lvl="0"/>
            <a:r>
              <a:rPr lang="en-US"/>
              <a:t>Insert subtitle here</a:t>
            </a:r>
          </a:p>
          <a:p>
            <a:pPr lvl="1"/>
            <a:r>
              <a:rPr lang="en-US"/>
              <a:t>Insert content here</a:t>
            </a:r>
          </a:p>
        </p:txBody>
      </p:sp>
      <p:pic>
        <p:nvPicPr>
          <p:cNvPr id="5" name="Picture Placeholder 13" descr="Bright, colorful geometric pattern ">
            <a:extLst>
              <a:ext uri="{FF2B5EF4-FFF2-40B4-BE49-F238E27FC236}">
                <a16:creationId xmlns:a16="http://schemas.microsoft.com/office/drawing/2014/main" id="{0E92939E-CAD0-4B0D-A39F-10B9B25E144D}"/>
              </a:ext>
            </a:extLst>
          </p:cNvPr>
          <p:cNvPicPr>
            <a:picLocks noChangeAspect="1"/>
          </p:cNvPicPr>
          <p:nvPr userDrawn="1"/>
        </p:nvPicPr>
        <p:blipFill rotWithShape="1">
          <a:blip r:embed="rId2"/>
          <a:srcRect l="34" r="34"/>
          <a:stretch/>
        </p:blipFill>
        <p:spPr>
          <a:xfrm>
            <a:off x="1" y="0"/>
            <a:ext cx="3575957" cy="6858000"/>
          </a:xfrm>
          <a:prstGeom prst="rect">
            <a:avLst/>
          </a:prstGeom>
        </p:spPr>
      </p:pic>
    </p:spTree>
    <p:extLst>
      <p:ext uri="{BB962C8B-B14F-4D97-AF65-F5344CB8AC3E}">
        <p14:creationId xmlns:p14="http://schemas.microsoft.com/office/powerpoint/2010/main" val="196454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p15:clr>
            <a:srgbClr val="5ACBF0"/>
          </p15:clr>
        </p15:guide>
        <p15:guide id="3" orient="horz" pos="2240">
          <p15:clr>
            <a:srgbClr val="5ACBF0"/>
          </p15:clr>
        </p15:guide>
        <p15:guide id="4" orient="horz" pos="2487">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hoto slide, white footer">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6858000"/>
          </a:xfrm>
          <a:prstGeom prst="rect">
            <a:avLst/>
          </a:prstGeom>
        </p:spPr>
        <p:txBody>
          <a:bodyPr anchor="ctr"/>
          <a:lstStyle>
            <a:lvl1pPr marL="0" indent="0">
              <a:buNone/>
              <a:defRPr sz="1800" baseline="0">
                <a:latin typeface="Arial" charset="0"/>
                <a:ea typeface="Arial" charset="0"/>
                <a:cs typeface="Arial" charset="0"/>
                <a:sym typeface="Wingdings"/>
              </a:defRPr>
            </a:lvl1pPr>
          </a:lstStyle>
          <a:p>
            <a:r>
              <a:rPr lang="en-US" dirty="0"/>
              <a:t>To place background image, click icon</a:t>
            </a:r>
          </a:p>
        </p:txBody>
      </p:sp>
      <p:sp>
        <p:nvSpPr>
          <p:cNvPr id="12" name="Picture Placeholder 11"/>
          <p:cNvSpPr>
            <a:spLocks noGrp="1"/>
          </p:cNvSpPr>
          <p:nvPr>
            <p:ph type="pic" sz="quarter" idx="14" hasCustomPrompt="1"/>
          </p:nvPr>
        </p:nvSpPr>
        <p:spPr>
          <a:xfrm>
            <a:off x="174107" y="5981332"/>
            <a:ext cx="676656" cy="612648"/>
          </a:xfrm>
          <a:prstGeom prst="rect">
            <a:avLst/>
          </a:prstGeom>
          <a:blipFill>
            <a:blip r:embed="rId2"/>
            <a:stretch>
              <a:fillRect/>
            </a:stretch>
          </a:blipFill>
          <a:ln>
            <a:noFill/>
          </a:ln>
        </p:spPr>
        <p:txBody>
          <a:bodyPr wrap="none"/>
          <a:lstStyle>
            <a:lvl1pPr marL="0" indent="0">
              <a:buNone/>
              <a:defRPr/>
            </a:lvl1pPr>
          </a:lstStyle>
          <a:p>
            <a:r>
              <a:rPr lang="en-US" dirty="0"/>
              <a:t> </a:t>
            </a:r>
          </a:p>
        </p:txBody>
      </p:sp>
      <p:sp>
        <p:nvSpPr>
          <p:cNvPr id="7"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900">
                <a:solidFill>
                  <a:schemeClr val="bg1"/>
                </a:solidFill>
                <a:latin typeface="Arial" charset="0"/>
                <a:ea typeface="Arial" charset="0"/>
                <a:cs typeface="Arial" charset="0"/>
              </a:defRPr>
            </a:lvl1pPr>
          </a:lstStyle>
          <a:p>
            <a:r>
              <a:rPr lang="en-US"/>
              <a:t>4/2/2025</a:t>
            </a:r>
            <a:endParaRPr lang="en-US" dirty="0"/>
          </a:p>
        </p:txBody>
      </p:sp>
      <p:sp>
        <p:nvSpPr>
          <p:cNvPr id="8"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900" b="1">
                <a:solidFill>
                  <a:schemeClr val="bg1"/>
                </a:solidFill>
                <a:latin typeface="Arial" charset="0"/>
                <a:ea typeface="Arial" charset="0"/>
                <a:cs typeface="Arial" charset="0"/>
              </a:defRPr>
            </a:lvl1pPr>
          </a:lstStyle>
          <a:p>
            <a:r>
              <a:rPr lang="en-US"/>
              <a:t>Community Action Advisory Board</a:t>
            </a:r>
            <a:endParaRPr lang="en-US" dirty="0"/>
          </a:p>
        </p:txBody>
      </p:sp>
      <p:sp>
        <p:nvSpPr>
          <p:cNvPr id="14"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900" b="1" i="0">
                <a:solidFill>
                  <a:schemeClr val="bg1"/>
                </a:solidFill>
                <a:latin typeface="Arial" charset="0"/>
                <a:ea typeface="Arial" charset="0"/>
                <a:cs typeface="Arial" charset="0"/>
              </a:defRPr>
            </a:lvl1p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716973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0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full image, option 1">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6858000"/>
          </a:xfrm>
          <a:prstGeom prst="rect">
            <a:avLst/>
          </a:prstGeom>
        </p:spPr>
        <p:txBody>
          <a:bodyPr anchor="ctr"/>
          <a:lstStyle>
            <a:lvl1pPr marL="0" indent="0" algn="l">
              <a:buNone/>
              <a:defRPr sz="1800" baseline="0">
                <a:latin typeface="Arial" charset="0"/>
                <a:ea typeface="Arial" charset="0"/>
                <a:cs typeface="Arial" charset="0"/>
                <a:sym typeface="Wingdings"/>
              </a:defRPr>
            </a:lvl1pPr>
          </a:lstStyle>
          <a:p>
            <a:r>
              <a:rPr lang="en-US" dirty="0"/>
              <a:t>To place background image, click icon</a:t>
            </a:r>
          </a:p>
        </p:txBody>
      </p:sp>
      <p:sp>
        <p:nvSpPr>
          <p:cNvPr id="16" name="Text Placeholder 2"/>
          <p:cNvSpPr>
            <a:spLocks noGrp="1"/>
          </p:cNvSpPr>
          <p:nvPr>
            <p:ph type="body" sz="quarter" idx="16" hasCustomPrompt="1"/>
          </p:nvPr>
        </p:nvSpPr>
        <p:spPr>
          <a:xfrm>
            <a:off x="304800" y="1594827"/>
            <a:ext cx="7694455" cy="476250"/>
          </a:xfrm>
          <a:prstGeom prst="rect">
            <a:avLst/>
          </a:prstGeom>
        </p:spPr>
        <p:txBody>
          <a:bodyPr/>
          <a:lstStyle>
            <a:lvl1pPr marL="0" indent="0">
              <a:buNone/>
              <a:defRPr sz="2100">
                <a:solidFill>
                  <a:srgbClr val="FFFFFF"/>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a:t>
            </a:r>
          </a:p>
        </p:txBody>
      </p:sp>
      <p:sp>
        <p:nvSpPr>
          <p:cNvPr id="3" name="Text Placeholder 2"/>
          <p:cNvSpPr>
            <a:spLocks noGrp="1"/>
          </p:cNvSpPr>
          <p:nvPr>
            <p:ph type="body" sz="quarter" idx="15" hasCustomPrompt="1"/>
          </p:nvPr>
        </p:nvSpPr>
        <p:spPr>
          <a:xfrm>
            <a:off x="304800" y="572203"/>
            <a:ext cx="7694455" cy="1079500"/>
          </a:xfrm>
          <a:prstGeom prst="rect">
            <a:avLst/>
          </a:prstGeom>
        </p:spPr>
        <p:txBody>
          <a:bodyPr/>
          <a:lstStyle>
            <a:lvl1pPr marL="0" indent="0">
              <a:buNone/>
              <a:defRPr sz="4500">
                <a:solidFill>
                  <a:srgbClr val="FFFFFF"/>
                </a:solidFill>
                <a:latin typeface="Gill Sans" charset="0"/>
                <a:ea typeface="Gill Sans" charset="0"/>
                <a:cs typeface="Gill Sans"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Presentation title</a:t>
            </a:r>
          </a:p>
        </p:txBody>
      </p:sp>
      <p:sp>
        <p:nvSpPr>
          <p:cNvPr id="12" name="Picture Placeholder 11"/>
          <p:cNvSpPr>
            <a:spLocks noGrp="1"/>
          </p:cNvSpPr>
          <p:nvPr>
            <p:ph type="pic" sz="quarter" idx="14" hasCustomPrompt="1"/>
          </p:nvPr>
        </p:nvSpPr>
        <p:spPr>
          <a:xfrm>
            <a:off x="174107" y="5981332"/>
            <a:ext cx="676656" cy="612648"/>
          </a:xfrm>
          <a:prstGeom prst="rect">
            <a:avLst/>
          </a:prstGeom>
          <a:blipFill>
            <a:blip r:embed="rId2"/>
            <a:stretch>
              <a:fillRect/>
            </a:stretch>
          </a:blipFill>
          <a:ln>
            <a:noFill/>
          </a:ln>
        </p:spPr>
        <p:txBody>
          <a:bodyPr wrap="none"/>
          <a:lstStyle>
            <a:lvl1pPr marL="0" indent="0">
              <a:buNone/>
              <a:defRPr/>
            </a:lvl1pPr>
          </a:lstStyle>
          <a:p>
            <a:r>
              <a:rPr lang="en-US" dirty="0"/>
              <a:t> </a:t>
            </a:r>
          </a:p>
        </p:txBody>
      </p:sp>
      <p:sp>
        <p:nvSpPr>
          <p:cNvPr id="8" name="Date Placeholder 3"/>
          <p:cNvSpPr>
            <a:spLocks noGrp="1"/>
          </p:cNvSpPr>
          <p:nvPr>
            <p:ph type="dt" sz="half" idx="10"/>
          </p:nvPr>
        </p:nvSpPr>
        <p:spPr>
          <a:xfrm>
            <a:off x="7827762" y="6459485"/>
            <a:ext cx="726086" cy="365125"/>
          </a:xfrm>
          <a:prstGeom prst="rect">
            <a:avLst/>
          </a:prstGeom>
        </p:spPr>
        <p:txBody>
          <a:bodyPr anchor="ctr"/>
          <a:lstStyle>
            <a:lvl1pPr algn="r">
              <a:defRPr sz="900">
                <a:solidFill>
                  <a:schemeClr val="bg1"/>
                </a:solidFill>
                <a:latin typeface="Arial" charset="0"/>
                <a:ea typeface="Arial" charset="0"/>
                <a:cs typeface="Arial" charset="0"/>
              </a:defRPr>
            </a:lvl1pPr>
          </a:lstStyle>
          <a:p>
            <a:r>
              <a:rPr lang="en-US"/>
              <a:t>4/2/2025</a:t>
            </a:r>
            <a:endParaRPr lang="en-US" dirty="0"/>
          </a:p>
        </p:txBody>
      </p:sp>
      <p:sp>
        <p:nvSpPr>
          <p:cNvPr id="10" name="Footer Placeholder 4"/>
          <p:cNvSpPr>
            <a:spLocks noGrp="1"/>
          </p:cNvSpPr>
          <p:nvPr>
            <p:ph type="ftr" sz="quarter" idx="11"/>
          </p:nvPr>
        </p:nvSpPr>
        <p:spPr>
          <a:xfrm>
            <a:off x="2282563" y="6459485"/>
            <a:ext cx="5736698" cy="365125"/>
          </a:xfrm>
          <a:prstGeom prst="rect">
            <a:avLst/>
          </a:prstGeom>
        </p:spPr>
        <p:txBody>
          <a:bodyPr anchor="ctr"/>
          <a:lstStyle>
            <a:lvl1pPr algn="r">
              <a:defRPr sz="900" b="1">
                <a:solidFill>
                  <a:schemeClr val="bg1"/>
                </a:solidFill>
                <a:latin typeface="Arial" charset="0"/>
                <a:ea typeface="Arial" charset="0"/>
                <a:cs typeface="Arial" charset="0"/>
              </a:defRPr>
            </a:lvl1pPr>
          </a:lstStyle>
          <a:p>
            <a:r>
              <a:rPr lang="en-US"/>
              <a:t>Community Action Advisory Board</a:t>
            </a:r>
            <a:endParaRPr lang="en-US" dirty="0"/>
          </a:p>
        </p:txBody>
      </p:sp>
      <p:sp>
        <p:nvSpPr>
          <p:cNvPr id="11" name="Slide Number Placeholder 5"/>
          <p:cNvSpPr>
            <a:spLocks noGrp="1"/>
          </p:cNvSpPr>
          <p:nvPr>
            <p:ph type="sldNum" sz="quarter" idx="12"/>
          </p:nvPr>
        </p:nvSpPr>
        <p:spPr>
          <a:xfrm>
            <a:off x="8577226" y="6459485"/>
            <a:ext cx="428625" cy="365125"/>
          </a:xfrm>
          <a:prstGeom prst="rect">
            <a:avLst/>
          </a:prstGeom>
        </p:spPr>
        <p:txBody>
          <a:bodyPr anchor="ctr"/>
          <a:lstStyle>
            <a:lvl1pPr algn="r">
              <a:defRPr sz="900" b="1">
                <a:solidFill>
                  <a:schemeClr val="bg1"/>
                </a:solidFill>
                <a:latin typeface="Arial" charset="0"/>
                <a:ea typeface="Arial" charset="0"/>
                <a:cs typeface="Arial" charset="0"/>
              </a:defRPr>
            </a:lvl1p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5827591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0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full image, option 2">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6858000"/>
          </a:xfrm>
          <a:prstGeom prst="rect">
            <a:avLst/>
          </a:prstGeom>
        </p:spPr>
        <p:txBody>
          <a:bodyPr anchor="ctr"/>
          <a:lstStyle>
            <a:lvl1pPr marL="0" indent="0">
              <a:buNone/>
              <a:defRPr sz="1800" baseline="0">
                <a:latin typeface="Arial" charset="0"/>
                <a:ea typeface="Arial" charset="0"/>
                <a:cs typeface="Arial" charset="0"/>
                <a:sym typeface="Wingdings"/>
              </a:defRPr>
            </a:lvl1pPr>
          </a:lstStyle>
          <a:p>
            <a:r>
              <a:rPr lang="en-US" dirty="0"/>
              <a:t>To place background image, click icon</a:t>
            </a:r>
          </a:p>
        </p:txBody>
      </p:sp>
      <p:sp>
        <p:nvSpPr>
          <p:cNvPr id="16" name="Text Placeholder 2"/>
          <p:cNvSpPr>
            <a:spLocks noGrp="1"/>
          </p:cNvSpPr>
          <p:nvPr>
            <p:ph type="body" sz="quarter" idx="16" hasCustomPrompt="1"/>
          </p:nvPr>
        </p:nvSpPr>
        <p:spPr>
          <a:xfrm>
            <a:off x="304800" y="1594827"/>
            <a:ext cx="7694455" cy="476250"/>
          </a:xfrm>
          <a:prstGeom prst="rect">
            <a:avLst/>
          </a:prstGeom>
        </p:spPr>
        <p:txBody>
          <a:bodyPr/>
          <a:lstStyle>
            <a:lvl1pPr marL="0" indent="0">
              <a:buNone/>
              <a:defRPr sz="2100">
                <a:solidFill>
                  <a:srgbClr val="005A5B"/>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a:t>
            </a:r>
          </a:p>
        </p:txBody>
      </p:sp>
      <p:sp>
        <p:nvSpPr>
          <p:cNvPr id="3" name="Text Placeholder 2"/>
          <p:cNvSpPr>
            <a:spLocks noGrp="1"/>
          </p:cNvSpPr>
          <p:nvPr>
            <p:ph type="body" sz="quarter" idx="15" hasCustomPrompt="1"/>
          </p:nvPr>
        </p:nvSpPr>
        <p:spPr>
          <a:xfrm>
            <a:off x="304800" y="572203"/>
            <a:ext cx="7694455" cy="1079500"/>
          </a:xfrm>
          <a:prstGeom prst="rect">
            <a:avLst/>
          </a:prstGeom>
        </p:spPr>
        <p:txBody>
          <a:bodyPr/>
          <a:lstStyle>
            <a:lvl1pPr marL="0" indent="0">
              <a:buNone/>
              <a:defRPr sz="4500">
                <a:solidFill>
                  <a:srgbClr val="005A5B"/>
                </a:solidFill>
                <a:latin typeface="Gill Sans" charset="0"/>
                <a:ea typeface="Gill Sans" charset="0"/>
                <a:cs typeface="Gill Sans"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Presentation title</a:t>
            </a:r>
          </a:p>
        </p:txBody>
      </p:sp>
      <p:sp>
        <p:nvSpPr>
          <p:cNvPr id="12" name="Picture Placeholder 11"/>
          <p:cNvSpPr>
            <a:spLocks noGrp="1"/>
          </p:cNvSpPr>
          <p:nvPr>
            <p:ph type="pic" sz="quarter" idx="14" hasCustomPrompt="1"/>
          </p:nvPr>
        </p:nvSpPr>
        <p:spPr>
          <a:xfrm>
            <a:off x="174107" y="5981332"/>
            <a:ext cx="676656" cy="612648"/>
          </a:xfrm>
          <a:prstGeom prst="rect">
            <a:avLst/>
          </a:prstGeom>
          <a:blipFill>
            <a:blip r:embed="rId2"/>
            <a:stretch>
              <a:fillRect/>
            </a:stretch>
          </a:blipFill>
          <a:ln>
            <a:noFill/>
          </a:ln>
        </p:spPr>
        <p:txBody>
          <a:bodyPr wrap="none"/>
          <a:lstStyle>
            <a:lvl1pPr marL="0" indent="0">
              <a:buNone/>
              <a:defRPr/>
            </a:lvl1pPr>
          </a:lstStyle>
          <a:p>
            <a:r>
              <a:rPr lang="en-US" dirty="0"/>
              <a:t> </a:t>
            </a:r>
          </a:p>
        </p:txBody>
      </p:sp>
      <p:sp>
        <p:nvSpPr>
          <p:cNvPr id="4" name="Content Placeholder 3"/>
          <p:cNvSpPr>
            <a:spLocks noGrp="1"/>
          </p:cNvSpPr>
          <p:nvPr>
            <p:ph sz="quarter" idx="19" hasCustomPrompt="1"/>
          </p:nvPr>
        </p:nvSpPr>
        <p:spPr>
          <a:xfrm>
            <a:off x="0" y="6254496"/>
            <a:ext cx="9141714" cy="603504"/>
          </a:xfrm>
          <a:prstGeom prst="rect">
            <a:avLst/>
          </a:prstGeom>
          <a:blipFill>
            <a:blip r:embed="rId3"/>
            <a:stretch>
              <a:fillRect/>
            </a:stretch>
          </a:blipFill>
        </p:spPr>
        <p:txBody>
          <a:bodyPr/>
          <a:lstStyle>
            <a:lvl1pPr marL="0" indent="0">
              <a:buNone/>
              <a:defRPr baseline="0"/>
            </a:lvl1pPr>
          </a:lstStyle>
          <a:p>
            <a:pPr lvl="0"/>
            <a:r>
              <a:rPr lang="en-US"/>
              <a:t> </a:t>
            </a:r>
            <a:endParaRPr lang="en-US" dirty="0"/>
          </a:p>
        </p:txBody>
      </p:sp>
      <p:sp>
        <p:nvSpPr>
          <p:cNvPr id="10" name="Date Placeholder 3"/>
          <p:cNvSpPr>
            <a:spLocks noGrp="1"/>
          </p:cNvSpPr>
          <p:nvPr>
            <p:ph type="dt" sz="half" idx="10"/>
          </p:nvPr>
        </p:nvSpPr>
        <p:spPr>
          <a:xfrm>
            <a:off x="7827762" y="6459485"/>
            <a:ext cx="726086" cy="365125"/>
          </a:xfrm>
          <a:prstGeom prst="rect">
            <a:avLst/>
          </a:prstGeom>
        </p:spPr>
        <p:txBody>
          <a:bodyPr anchor="ctr"/>
          <a:lstStyle>
            <a:lvl1pPr algn="r">
              <a:defRPr sz="900">
                <a:solidFill>
                  <a:schemeClr val="accent1"/>
                </a:solidFill>
                <a:latin typeface="Arial" charset="0"/>
                <a:ea typeface="Arial" charset="0"/>
                <a:cs typeface="Arial" charset="0"/>
              </a:defRPr>
            </a:lvl1pPr>
          </a:lstStyle>
          <a:p>
            <a:r>
              <a:rPr lang="en-US"/>
              <a:t>4/2/2025</a:t>
            </a:r>
            <a:endParaRPr lang="en-US" dirty="0"/>
          </a:p>
        </p:txBody>
      </p:sp>
      <p:sp>
        <p:nvSpPr>
          <p:cNvPr id="11" name="Footer Placeholder 4"/>
          <p:cNvSpPr>
            <a:spLocks noGrp="1"/>
          </p:cNvSpPr>
          <p:nvPr>
            <p:ph type="ftr" sz="quarter" idx="11"/>
          </p:nvPr>
        </p:nvSpPr>
        <p:spPr>
          <a:xfrm>
            <a:off x="2282563" y="6459485"/>
            <a:ext cx="5736698" cy="365125"/>
          </a:xfrm>
          <a:prstGeom prst="rect">
            <a:avLst/>
          </a:prstGeom>
        </p:spPr>
        <p:txBody>
          <a:bodyPr anchor="ctr"/>
          <a:lstStyle>
            <a:lvl1pPr algn="r">
              <a:defRPr sz="900" b="1">
                <a:solidFill>
                  <a:schemeClr val="accent1"/>
                </a:solidFill>
                <a:latin typeface="Arial" charset="0"/>
                <a:ea typeface="Arial" charset="0"/>
                <a:cs typeface="Arial" charset="0"/>
              </a:defRPr>
            </a:lvl1pPr>
          </a:lstStyle>
          <a:p>
            <a:r>
              <a:rPr lang="en-US"/>
              <a:t>Community Action Advisory Board</a:t>
            </a:r>
            <a:endParaRPr lang="en-US" dirty="0"/>
          </a:p>
        </p:txBody>
      </p:sp>
      <p:sp>
        <p:nvSpPr>
          <p:cNvPr id="13" name="Slide Number Placeholder 5"/>
          <p:cNvSpPr>
            <a:spLocks noGrp="1"/>
          </p:cNvSpPr>
          <p:nvPr>
            <p:ph type="sldNum" sz="quarter" idx="12"/>
          </p:nvPr>
        </p:nvSpPr>
        <p:spPr>
          <a:xfrm>
            <a:off x="8577226" y="6459485"/>
            <a:ext cx="428625" cy="365125"/>
          </a:xfrm>
          <a:prstGeom prst="rect">
            <a:avLst/>
          </a:prstGeom>
        </p:spPr>
        <p:txBody>
          <a:bodyPr anchor="ctr"/>
          <a:lstStyle>
            <a:lvl1pPr algn="r">
              <a:defRPr sz="900" b="1">
                <a:solidFill>
                  <a:schemeClr val="accent1"/>
                </a:solidFill>
                <a:latin typeface="Arial" charset="0"/>
                <a:ea typeface="Arial" charset="0"/>
                <a:cs typeface="Arial" charset="0"/>
              </a:defRPr>
            </a:lvl1p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1037568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0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647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standar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2157102"/>
          </a:xfrm>
          <a:prstGeom prst="rect">
            <a:avLst/>
          </a:prstGeom>
        </p:spPr>
        <p:txBody>
          <a:bodyPr anchor="b"/>
          <a:lstStyle>
            <a:lvl1pPr algn="l">
              <a:defRPr sz="4500"/>
            </a:lvl1pPr>
          </a:lstStyle>
          <a:p>
            <a:r>
              <a:rPr lang="en-US" dirty="0"/>
              <a:t>Presentation title</a:t>
            </a:r>
          </a:p>
        </p:txBody>
      </p:sp>
      <p:sp>
        <p:nvSpPr>
          <p:cNvPr id="3" name="Subtitle 2"/>
          <p:cNvSpPr>
            <a:spLocks noGrp="1"/>
          </p:cNvSpPr>
          <p:nvPr>
            <p:ph type="subTitle" idx="1" hasCustomPrompt="1"/>
          </p:nvPr>
        </p:nvSpPr>
        <p:spPr>
          <a:xfrm>
            <a:off x="1143000" y="3375157"/>
            <a:ext cx="6858000" cy="481824"/>
          </a:xfrm>
          <a:prstGeom prst="rect">
            <a:avLst/>
          </a:prstGeom>
        </p:spPr>
        <p:txBody>
          <a:bodyPr anchor="b">
            <a:norm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8" name="Text Placeholder 7"/>
          <p:cNvSpPr>
            <a:spLocks noGrp="1"/>
          </p:cNvSpPr>
          <p:nvPr>
            <p:ph type="body" sz="quarter" idx="13" hasCustomPrompt="1"/>
          </p:nvPr>
        </p:nvSpPr>
        <p:spPr>
          <a:xfrm>
            <a:off x="1143000" y="3946525"/>
            <a:ext cx="6858000" cy="384843"/>
          </a:xfrm>
        </p:spPr>
        <p:txBody>
          <a:bodyPr anchor="b">
            <a:normAutofit/>
          </a:bodyPr>
          <a:lstStyle>
            <a:lvl1pPr marL="0" indent="0">
              <a:buNone/>
              <a:defRPr sz="1500"/>
            </a:lvl1pPr>
          </a:lstStyle>
          <a:p>
            <a:pPr lvl="0"/>
            <a:r>
              <a:rPr lang="en-US"/>
              <a:t>Presenter</a:t>
            </a:r>
            <a:endParaRPr lang="en-US" dirty="0"/>
          </a:p>
        </p:txBody>
      </p:sp>
      <p:cxnSp>
        <p:nvCxnSpPr>
          <p:cNvPr id="9" name="Straight Connector 8"/>
          <p:cNvCxnSpPr/>
          <p:nvPr userDrawn="1"/>
        </p:nvCxnSpPr>
        <p:spPr>
          <a:xfrm>
            <a:off x="1143000" y="3279465"/>
            <a:ext cx="6858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7"/>
          <p:cNvSpPr>
            <a:spLocks noGrp="1"/>
          </p:cNvSpPr>
          <p:nvPr>
            <p:ph type="body" sz="quarter" idx="14" hasCustomPrompt="1"/>
          </p:nvPr>
        </p:nvSpPr>
        <p:spPr>
          <a:xfrm>
            <a:off x="1143000" y="4420914"/>
            <a:ext cx="6858000" cy="384843"/>
          </a:xfrm>
        </p:spPr>
        <p:txBody>
          <a:bodyPr anchor="b">
            <a:normAutofit/>
          </a:bodyPr>
          <a:lstStyle>
            <a:lvl1pPr marL="0" indent="0">
              <a:buNone/>
              <a:defRPr sz="1500"/>
            </a:lvl1pPr>
          </a:lstStyle>
          <a:p>
            <a:pPr lvl="0"/>
            <a:r>
              <a:rPr lang="en-US" dirty="0"/>
              <a:t>Date</a:t>
            </a:r>
          </a:p>
        </p:txBody>
      </p:sp>
    </p:spTree>
    <p:extLst>
      <p:ext uri="{BB962C8B-B14F-4D97-AF65-F5344CB8AC3E}">
        <p14:creationId xmlns:p14="http://schemas.microsoft.com/office/powerpoint/2010/main" val="408056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721896" y="1120846"/>
            <a:ext cx="7700210" cy="4739180"/>
          </a:xfrm>
        </p:spPr>
        <p:txBody>
          <a:bodyPr>
            <a:normAutofit/>
          </a:bodyPr>
          <a:lstStyle>
            <a:lvl1pPr>
              <a:defRPr sz="1500"/>
            </a:lvl1pPr>
          </a:lstStyle>
          <a:p>
            <a:pPr lvl="0"/>
            <a:r>
              <a:rPr lang="en-US" dirty="0"/>
              <a:t>Point 1</a:t>
            </a:r>
          </a:p>
          <a:p>
            <a:pPr lvl="0"/>
            <a:r>
              <a:rPr lang="en-US" dirty="0"/>
              <a:t>Point 2</a:t>
            </a:r>
          </a:p>
          <a:p>
            <a:pPr lvl="0"/>
            <a:r>
              <a:rPr lang="en-US" dirty="0"/>
              <a:t>Point 3</a:t>
            </a:r>
          </a:p>
        </p:txBody>
      </p:sp>
      <p:cxnSp>
        <p:nvCxnSpPr>
          <p:cNvPr id="20" name="Straight Connector 19"/>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hasCustomPrompt="1"/>
          </p:nvPr>
        </p:nvSpPr>
        <p:spPr/>
        <p:txBody>
          <a:bodyPr/>
          <a:lstStyle/>
          <a:p>
            <a:r>
              <a:rPr lang="en-US" dirty="0"/>
              <a:t>Slide title</a:t>
            </a:r>
          </a:p>
        </p:txBody>
      </p:sp>
      <p:sp>
        <p:nvSpPr>
          <p:cNvPr id="12" name="Date Placeholder 11"/>
          <p:cNvSpPr>
            <a:spLocks noGrp="1"/>
          </p:cNvSpPr>
          <p:nvPr>
            <p:ph type="dt" sz="half" idx="14"/>
          </p:nvPr>
        </p:nvSpPr>
        <p:spPr/>
        <p:txBody>
          <a:bodyPr/>
          <a:lstStyle/>
          <a:p>
            <a:r>
              <a:rPr lang="en-US"/>
              <a:t>4/2/2025</a:t>
            </a:r>
            <a:endParaRPr lang="en-US" dirty="0"/>
          </a:p>
        </p:txBody>
      </p:sp>
      <p:sp>
        <p:nvSpPr>
          <p:cNvPr id="13" name="Footer Placeholder 12"/>
          <p:cNvSpPr>
            <a:spLocks noGrp="1"/>
          </p:cNvSpPr>
          <p:nvPr>
            <p:ph type="ftr" sz="quarter" idx="15"/>
          </p:nvPr>
        </p:nvSpPr>
        <p:spPr/>
        <p:txBody>
          <a:bodyPr/>
          <a:lstStyle/>
          <a:p>
            <a:r>
              <a:rPr lang="en-US"/>
              <a:t>Community Action Advisory Board</a:t>
            </a:r>
            <a:endParaRPr lang="en-US" dirty="0"/>
          </a:p>
        </p:txBody>
      </p:sp>
      <p:sp>
        <p:nvSpPr>
          <p:cNvPr id="14" name="Slide Number Placeholder 13"/>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326151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ngle Image with Capti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73" y="5318791"/>
            <a:ext cx="7699046" cy="606090"/>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5" name="Picture Placeholder 14"/>
          <p:cNvSpPr>
            <a:spLocks noGrp="1"/>
          </p:cNvSpPr>
          <p:nvPr>
            <p:ph type="pic" sz="quarter" idx="13" hasCustomPrompt="1"/>
          </p:nvPr>
        </p:nvSpPr>
        <p:spPr>
          <a:xfrm>
            <a:off x="721896" y="1182536"/>
            <a:ext cx="7700210" cy="3991874"/>
          </a:xfrm>
          <a:solidFill>
            <a:schemeClr val="accent2">
              <a:alpha val="29804"/>
            </a:schemeClr>
          </a:solidFill>
        </p:spPr>
        <p:txBody>
          <a:bodyPr anchor="ctr"/>
          <a:lstStyle>
            <a:lvl1pPr marL="0" indent="0">
              <a:buNone/>
              <a:defRPr baseline="0">
                <a:sym typeface="Wingdings"/>
              </a:defRPr>
            </a:lvl1pPr>
          </a:lstStyle>
          <a:p>
            <a:r>
              <a:rPr lang="en-US" dirty="0"/>
              <a:t>To insert image here, click icon </a:t>
            </a:r>
          </a:p>
        </p:txBody>
      </p:sp>
      <p:sp>
        <p:nvSpPr>
          <p:cNvPr id="4" name="Title 3"/>
          <p:cNvSpPr>
            <a:spLocks noGrp="1"/>
          </p:cNvSpPr>
          <p:nvPr>
            <p:ph type="title" hasCustomPrompt="1"/>
          </p:nvPr>
        </p:nvSpPr>
        <p:spPr/>
        <p:txBody>
          <a:bodyPr/>
          <a:lstStyle/>
          <a:p>
            <a:r>
              <a:rPr lang="en-US" dirty="0"/>
              <a:t>Slide title</a:t>
            </a:r>
          </a:p>
        </p:txBody>
      </p:sp>
      <p:cxnSp>
        <p:nvCxnSpPr>
          <p:cNvPr id="12" name="Straight Connector 11"/>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Date Placeholder 5"/>
          <p:cNvSpPr>
            <a:spLocks noGrp="1"/>
          </p:cNvSpPr>
          <p:nvPr>
            <p:ph type="dt" sz="half" idx="14"/>
          </p:nvPr>
        </p:nvSpPr>
        <p:spPr/>
        <p:txBody>
          <a:bodyPr/>
          <a:lstStyle/>
          <a:p>
            <a:r>
              <a:rPr lang="en-US"/>
              <a:t>4/2/2025</a:t>
            </a:r>
            <a:endParaRPr lang="en-US" dirty="0"/>
          </a:p>
        </p:txBody>
      </p:sp>
      <p:sp>
        <p:nvSpPr>
          <p:cNvPr id="7" name="Footer Placeholder 6"/>
          <p:cNvSpPr>
            <a:spLocks noGrp="1"/>
          </p:cNvSpPr>
          <p:nvPr>
            <p:ph type="ftr" sz="quarter" idx="15"/>
          </p:nvPr>
        </p:nvSpPr>
        <p:spPr/>
        <p:txBody>
          <a:bodyPr/>
          <a:lstStyle/>
          <a:p>
            <a:r>
              <a:rPr lang="en-US"/>
              <a:t>Community Action Advisory Board</a:t>
            </a:r>
            <a:endParaRPr lang="en-US" dirty="0"/>
          </a:p>
        </p:txBody>
      </p:sp>
      <p:sp>
        <p:nvSpPr>
          <p:cNvPr id="11" name="Slide Number Placeholder 10"/>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995664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Table Placeholder 4"/>
          <p:cNvSpPr>
            <a:spLocks noGrp="1"/>
          </p:cNvSpPr>
          <p:nvPr>
            <p:ph type="tbl" sz="quarter" idx="13" hasCustomPrompt="1"/>
          </p:nvPr>
        </p:nvSpPr>
        <p:spPr>
          <a:xfrm>
            <a:off x="721896" y="1155032"/>
            <a:ext cx="7690684" cy="4734491"/>
          </a:xfrm>
        </p:spPr>
        <p:txBody>
          <a:bodyPr anchor="ctr"/>
          <a:lstStyle>
            <a:lvl1pPr marL="0" indent="0">
              <a:buNone/>
              <a:defRPr baseline="0">
                <a:sym typeface="Wingdings"/>
              </a:defRPr>
            </a:lvl1pPr>
          </a:lstStyle>
          <a:p>
            <a:r>
              <a:rPr lang="en-US" dirty="0"/>
              <a:t>Click icon to create table </a:t>
            </a:r>
          </a:p>
        </p:txBody>
      </p:sp>
      <p:sp>
        <p:nvSpPr>
          <p:cNvPr id="7" name="Title 6"/>
          <p:cNvSpPr>
            <a:spLocks noGrp="1"/>
          </p:cNvSpPr>
          <p:nvPr>
            <p:ph type="title" hasCustomPrompt="1"/>
          </p:nvPr>
        </p:nvSpPr>
        <p:spPr/>
        <p:txBody>
          <a:bodyPr/>
          <a:lstStyle/>
          <a:p>
            <a:r>
              <a:rPr lang="en-US" dirty="0"/>
              <a:t>Slide title</a:t>
            </a:r>
          </a:p>
        </p:txBody>
      </p:sp>
      <p:cxnSp>
        <p:nvCxnSpPr>
          <p:cNvPr id="14" name="Straight Connector 13"/>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Date Placeholder 10"/>
          <p:cNvSpPr>
            <a:spLocks noGrp="1"/>
          </p:cNvSpPr>
          <p:nvPr>
            <p:ph type="dt" sz="half" idx="14"/>
          </p:nvPr>
        </p:nvSpPr>
        <p:spPr/>
        <p:txBody>
          <a:bodyPr/>
          <a:lstStyle/>
          <a:p>
            <a:r>
              <a:rPr lang="en-US"/>
              <a:t>4/2/2025</a:t>
            </a:r>
            <a:endParaRPr lang="en-US" dirty="0"/>
          </a:p>
        </p:txBody>
      </p:sp>
      <p:sp>
        <p:nvSpPr>
          <p:cNvPr id="12" name="Footer Placeholder 11"/>
          <p:cNvSpPr>
            <a:spLocks noGrp="1"/>
          </p:cNvSpPr>
          <p:nvPr>
            <p:ph type="ftr" sz="quarter" idx="15"/>
          </p:nvPr>
        </p:nvSpPr>
        <p:spPr/>
        <p:txBody>
          <a:bodyPr/>
          <a:lstStyle/>
          <a:p>
            <a:r>
              <a:rPr lang="en-US"/>
              <a:t>Community Action Advisory Board</a:t>
            </a:r>
            <a:endParaRPr lang="en-US" dirty="0"/>
          </a:p>
        </p:txBody>
      </p:sp>
      <p:sp>
        <p:nvSpPr>
          <p:cNvPr id="16" name="Slide Number Placeholder 15"/>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124599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with Text Below">
    <p:spTree>
      <p:nvGrpSpPr>
        <p:cNvPr id="1" name=""/>
        <p:cNvGrpSpPr/>
        <p:nvPr/>
      </p:nvGrpSpPr>
      <p:grpSpPr>
        <a:xfrm>
          <a:off x="0" y="0"/>
          <a:ext cx="0" cy="0"/>
          <a:chOff x="0" y="0"/>
          <a:chExt cx="0" cy="0"/>
        </a:xfrm>
      </p:grpSpPr>
      <p:sp>
        <p:nvSpPr>
          <p:cNvPr id="5" name="Table Placeholder 4"/>
          <p:cNvSpPr>
            <a:spLocks noGrp="1"/>
          </p:cNvSpPr>
          <p:nvPr>
            <p:ph type="tbl" sz="quarter" idx="13"/>
          </p:nvPr>
        </p:nvSpPr>
        <p:spPr>
          <a:xfrm>
            <a:off x="721896" y="1182532"/>
            <a:ext cx="7700210" cy="3650725"/>
          </a:xfrm>
        </p:spPr>
        <p:txBody>
          <a:bodyPr anchor="ctr"/>
          <a:lstStyle>
            <a:lvl1pPr marL="0" marR="0" indent="0" algn="l" defTabSz="685800" rtl="0" eaLnBrk="1" fontAlgn="auto" latinLnBrk="0" hangingPunct="1">
              <a:lnSpc>
                <a:spcPct val="90000"/>
              </a:lnSpc>
              <a:spcBef>
                <a:spcPts val="750"/>
              </a:spcBef>
              <a:spcAft>
                <a:spcPts val="0"/>
              </a:spcAft>
              <a:buClrTx/>
              <a:buSzTx/>
              <a:buFont typeface="Arial"/>
              <a:buNone/>
              <a:tabLst/>
              <a:defRPr baseline="0">
                <a:sym typeface="Wingdings"/>
              </a:defRPr>
            </a:lvl1pPr>
          </a:lstStyle>
          <a:p>
            <a:endParaRPr lang="en-US" dirty="0"/>
          </a:p>
          <a:p>
            <a:r>
              <a:rPr lang="en-US" dirty="0"/>
              <a:t>Click icon to create table  </a:t>
            </a:r>
          </a:p>
          <a:p>
            <a:endParaRPr lang="en-US" dirty="0"/>
          </a:p>
        </p:txBody>
      </p:sp>
      <p:sp>
        <p:nvSpPr>
          <p:cNvPr id="4" name="Text Placeholder 3"/>
          <p:cNvSpPr>
            <a:spLocks noGrp="1"/>
          </p:cNvSpPr>
          <p:nvPr>
            <p:ph type="body" sz="quarter" idx="14" hasCustomPrompt="1"/>
          </p:nvPr>
        </p:nvSpPr>
        <p:spPr>
          <a:xfrm>
            <a:off x="721896" y="5012014"/>
            <a:ext cx="7690684" cy="877509"/>
          </a:xfrm>
        </p:spPr>
        <p:txBody>
          <a:bodyPr/>
          <a:lstStyle>
            <a:lvl1pPr marL="0" indent="0">
              <a:buNone/>
              <a:defRPr/>
            </a:lvl1pPr>
          </a:lstStyle>
          <a:p>
            <a:pPr lvl="0"/>
            <a:r>
              <a:rPr lang="en-US" dirty="0"/>
              <a:t>Text</a:t>
            </a:r>
          </a:p>
        </p:txBody>
      </p:sp>
      <p:sp>
        <p:nvSpPr>
          <p:cNvPr id="6" name="Title 5"/>
          <p:cNvSpPr>
            <a:spLocks noGrp="1"/>
          </p:cNvSpPr>
          <p:nvPr>
            <p:ph type="title" hasCustomPrompt="1"/>
          </p:nvPr>
        </p:nvSpPr>
        <p:spPr/>
        <p:txBody>
          <a:bodyPr/>
          <a:lstStyle/>
          <a:p>
            <a:r>
              <a:rPr lang="en-US" dirty="0"/>
              <a:t>Slide title</a:t>
            </a:r>
          </a:p>
        </p:txBody>
      </p:sp>
      <p:cxnSp>
        <p:nvCxnSpPr>
          <p:cNvPr id="11" name="Straight Connector 10"/>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5"/>
          </p:nvPr>
        </p:nvSpPr>
        <p:spPr/>
        <p:txBody>
          <a:bodyPr/>
          <a:lstStyle/>
          <a:p>
            <a:r>
              <a:rPr lang="en-US"/>
              <a:t>4/2/2025</a:t>
            </a:r>
            <a:endParaRPr lang="en-US" dirty="0"/>
          </a:p>
        </p:txBody>
      </p:sp>
      <p:sp>
        <p:nvSpPr>
          <p:cNvPr id="12" name="Footer Placeholder 11"/>
          <p:cNvSpPr>
            <a:spLocks noGrp="1"/>
          </p:cNvSpPr>
          <p:nvPr>
            <p:ph type="ftr" sz="quarter" idx="16"/>
          </p:nvPr>
        </p:nvSpPr>
        <p:spPr/>
        <p:txBody>
          <a:bodyPr/>
          <a:lstStyle/>
          <a:p>
            <a:r>
              <a:rPr lang="en-US"/>
              <a:t>Community Action Advisory Board</a:t>
            </a:r>
            <a:endParaRPr lang="en-US" dirty="0"/>
          </a:p>
        </p:txBody>
      </p:sp>
      <p:sp>
        <p:nvSpPr>
          <p:cNvPr id="14" name="Slide Number Placeholder 13"/>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622896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Image with Capti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73" y="5318791"/>
            <a:ext cx="7699046" cy="606090"/>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5" name="Picture Placeholder 14"/>
          <p:cNvSpPr>
            <a:spLocks noGrp="1"/>
          </p:cNvSpPr>
          <p:nvPr>
            <p:ph type="pic" sz="quarter" idx="13" hasCustomPrompt="1"/>
          </p:nvPr>
        </p:nvSpPr>
        <p:spPr>
          <a:xfrm>
            <a:off x="721896" y="1182536"/>
            <a:ext cx="7700210" cy="3991874"/>
          </a:xfrm>
          <a:solidFill>
            <a:srgbClr val="D8872A">
              <a:alpha val="29804"/>
            </a:srgbClr>
          </a:solidFill>
        </p:spPr>
        <p:txBody>
          <a:bodyPr anchor="ctr">
            <a:normAutofit/>
          </a:bodyPr>
          <a:lstStyle>
            <a:lvl1pPr marL="0" indent="0">
              <a:buNone/>
              <a:defRPr sz="1800" baseline="0">
                <a:sym typeface="Wingdings"/>
              </a:defRPr>
            </a:lvl1pPr>
          </a:lstStyle>
          <a:p>
            <a:r>
              <a:rPr lang="en-US" dirty="0"/>
              <a:t>To insert image here, click icon </a:t>
            </a:r>
          </a:p>
        </p:txBody>
      </p:sp>
      <p:sp>
        <p:nvSpPr>
          <p:cNvPr id="4" name="Title 3"/>
          <p:cNvSpPr>
            <a:spLocks noGrp="1"/>
          </p:cNvSpPr>
          <p:nvPr>
            <p:ph type="title" hasCustomPrompt="1"/>
          </p:nvPr>
        </p:nvSpPr>
        <p:spPr/>
        <p:txBody>
          <a:bodyPr/>
          <a:lstStyle/>
          <a:p>
            <a:r>
              <a:rPr lang="en-US" dirty="0"/>
              <a:t>Slide title</a:t>
            </a:r>
          </a:p>
        </p:txBody>
      </p:sp>
      <p:cxnSp>
        <p:nvCxnSpPr>
          <p:cNvPr id="12" name="Straight Connector 11"/>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6" name="Date Placeholder 5"/>
          <p:cNvSpPr>
            <a:spLocks noGrp="1"/>
          </p:cNvSpPr>
          <p:nvPr>
            <p:ph type="dt" sz="half" idx="14"/>
          </p:nvPr>
        </p:nvSpPr>
        <p:spPr/>
        <p:txBody>
          <a:bodyPr/>
          <a:lstStyle/>
          <a:p>
            <a:r>
              <a:rPr lang="en-US"/>
              <a:t>4/2/2025</a:t>
            </a:r>
            <a:endParaRPr lang="en-US" dirty="0"/>
          </a:p>
        </p:txBody>
      </p:sp>
      <p:sp>
        <p:nvSpPr>
          <p:cNvPr id="7" name="Footer Placeholder 6"/>
          <p:cNvSpPr>
            <a:spLocks noGrp="1"/>
          </p:cNvSpPr>
          <p:nvPr>
            <p:ph type="ftr" sz="quarter" idx="15"/>
          </p:nvPr>
        </p:nvSpPr>
        <p:spPr/>
        <p:txBody>
          <a:bodyPr/>
          <a:lstStyle/>
          <a:p>
            <a:r>
              <a:rPr lang="en-US"/>
              <a:t>Community Action Advisory Board</a:t>
            </a:r>
            <a:endParaRPr lang="en-US" dirty="0"/>
          </a:p>
        </p:txBody>
      </p:sp>
      <p:sp>
        <p:nvSpPr>
          <p:cNvPr id="11" name="Slide Number Placeholder 10"/>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08033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17" name="Picture Placeholder 2"/>
          <p:cNvSpPr>
            <a:spLocks noGrp="1"/>
          </p:cNvSpPr>
          <p:nvPr>
            <p:ph type="pic" idx="14"/>
          </p:nvPr>
        </p:nvSpPr>
        <p:spPr>
          <a:xfrm>
            <a:off x="721895" y="1230660"/>
            <a:ext cx="2392566" cy="4590038"/>
          </a:xfrm>
          <a:solidFill>
            <a:schemeClr val="accent2">
              <a:alpha val="29804"/>
            </a:schemeClr>
          </a:solidFill>
        </p:spPr>
        <p:txBody>
          <a:bodyPr anchor="ctr">
            <a:normAutofit/>
          </a:bodyPr>
          <a:lstStyle>
            <a:lvl1pPr marL="0" indent="0">
              <a:buNone/>
              <a:defRPr sz="1050" spc="0" baseline="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0" name="Picture Placeholder 2"/>
          <p:cNvSpPr>
            <a:spLocks noGrp="1"/>
          </p:cNvSpPr>
          <p:nvPr>
            <p:ph type="pic" idx="15"/>
          </p:nvPr>
        </p:nvSpPr>
        <p:spPr>
          <a:xfrm>
            <a:off x="3375717" y="1230660"/>
            <a:ext cx="2392566" cy="4590038"/>
          </a:xfrm>
          <a:solidFill>
            <a:schemeClr val="accent2">
              <a:alpha val="29804"/>
            </a:scheme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1" name="Picture Placeholder 2"/>
          <p:cNvSpPr>
            <a:spLocks noGrp="1"/>
          </p:cNvSpPr>
          <p:nvPr>
            <p:ph type="pic" idx="16"/>
          </p:nvPr>
        </p:nvSpPr>
        <p:spPr>
          <a:xfrm>
            <a:off x="6029539" y="1230651"/>
            <a:ext cx="2392566" cy="4590038"/>
          </a:xfrm>
          <a:solidFill>
            <a:schemeClr val="accent2">
              <a:alpha val="29804"/>
            </a:scheme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10" name="Title 9"/>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7"/>
          </p:nvPr>
        </p:nvSpPr>
        <p:spPr/>
        <p:txBody>
          <a:bodyPr/>
          <a:lstStyle/>
          <a:p>
            <a:r>
              <a:rPr lang="en-US"/>
              <a:t>4/2/2025</a:t>
            </a:r>
            <a:endParaRPr lang="en-US" dirty="0"/>
          </a:p>
        </p:txBody>
      </p:sp>
      <p:sp>
        <p:nvSpPr>
          <p:cNvPr id="13" name="Footer Placeholder 12"/>
          <p:cNvSpPr>
            <a:spLocks noGrp="1"/>
          </p:cNvSpPr>
          <p:nvPr>
            <p:ph type="ftr" sz="quarter" idx="18"/>
          </p:nvPr>
        </p:nvSpPr>
        <p:spPr/>
        <p:txBody>
          <a:bodyPr/>
          <a:lstStyle/>
          <a:p>
            <a:r>
              <a:rPr lang="en-US"/>
              <a:t>Community Action Advisory Board</a:t>
            </a:r>
            <a:endParaRPr lang="en-US" dirty="0"/>
          </a:p>
        </p:txBody>
      </p:sp>
      <p:sp>
        <p:nvSpPr>
          <p:cNvPr id="14" name="Slide Number Placeholder 13"/>
          <p:cNvSpPr>
            <a:spLocks noGrp="1"/>
          </p:cNvSpPr>
          <p:nvPr>
            <p:ph type="sldNum" sz="quarter" idx="19"/>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163622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lumn-1 text, 2 image">
    <p:spTree>
      <p:nvGrpSpPr>
        <p:cNvPr id="1" name=""/>
        <p:cNvGrpSpPr/>
        <p:nvPr/>
      </p:nvGrpSpPr>
      <p:grpSpPr>
        <a:xfrm>
          <a:off x="0" y="0"/>
          <a:ext cx="0" cy="0"/>
          <a:chOff x="0" y="0"/>
          <a:chExt cx="0" cy="0"/>
        </a:xfrm>
      </p:grpSpPr>
      <p:sp>
        <p:nvSpPr>
          <p:cNvPr id="20" name="Picture Placeholder 2"/>
          <p:cNvSpPr>
            <a:spLocks noGrp="1"/>
          </p:cNvSpPr>
          <p:nvPr>
            <p:ph type="pic" idx="15"/>
          </p:nvPr>
        </p:nvSpPr>
        <p:spPr>
          <a:xfrm>
            <a:off x="3310572" y="1230660"/>
            <a:ext cx="2457711" cy="4609702"/>
          </a:xfrm>
          <a:solidFill>
            <a:schemeClr val="accent2">
              <a:alpha val="29804"/>
            </a:scheme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1" name="Picture Placeholder 2"/>
          <p:cNvSpPr>
            <a:spLocks noGrp="1"/>
          </p:cNvSpPr>
          <p:nvPr>
            <p:ph type="pic" idx="16"/>
          </p:nvPr>
        </p:nvSpPr>
        <p:spPr>
          <a:xfrm>
            <a:off x="5964394" y="1230652"/>
            <a:ext cx="2457711" cy="4609702"/>
          </a:xfrm>
          <a:solidFill>
            <a:schemeClr val="accent2">
              <a:alpha val="29804"/>
            </a:scheme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10" name="Title 9"/>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7"/>
          </p:nvPr>
        </p:nvSpPr>
        <p:spPr/>
        <p:txBody>
          <a:bodyPr/>
          <a:lstStyle/>
          <a:p>
            <a:r>
              <a:rPr lang="en-US"/>
              <a:t>4/2/2025</a:t>
            </a:r>
            <a:endParaRPr lang="en-US" dirty="0"/>
          </a:p>
        </p:txBody>
      </p:sp>
      <p:sp>
        <p:nvSpPr>
          <p:cNvPr id="13" name="Footer Placeholder 12"/>
          <p:cNvSpPr>
            <a:spLocks noGrp="1"/>
          </p:cNvSpPr>
          <p:nvPr>
            <p:ph type="ftr" sz="quarter" idx="18"/>
          </p:nvPr>
        </p:nvSpPr>
        <p:spPr/>
        <p:txBody>
          <a:bodyPr/>
          <a:lstStyle/>
          <a:p>
            <a:r>
              <a:rPr lang="en-US"/>
              <a:t>Community Action Advisory Board</a:t>
            </a:r>
            <a:endParaRPr lang="en-US" dirty="0"/>
          </a:p>
        </p:txBody>
      </p:sp>
      <p:sp>
        <p:nvSpPr>
          <p:cNvPr id="14" name="Slide Number Placeholder 13"/>
          <p:cNvSpPr>
            <a:spLocks noGrp="1"/>
          </p:cNvSpPr>
          <p:nvPr>
            <p:ph type="sldNum" sz="quarter" idx="19"/>
          </p:nvPr>
        </p:nvSpPr>
        <p:spPr/>
        <p:txBody>
          <a:bodyPr/>
          <a:lstStyle/>
          <a:p>
            <a:fld id="{BD3A08C5-CC68-3947-88A8-A9E34C1A68A7}" type="slidenum">
              <a:rPr lang="en-US" smtClean="0"/>
              <a:pPr/>
              <a:t>‹#›</a:t>
            </a:fld>
            <a:endParaRPr lang="en-US" dirty="0"/>
          </a:p>
        </p:txBody>
      </p:sp>
      <p:sp>
        <p:nvSpPr>
          <p:cNvPr id="3" name="Text Placeholder 2"/>
          <p:cNvSpPr>
            <a:spLocks noGrp="1"/>
          </p:cNvSpPr>
          <p:nvPr>
            <p:ph type="body" sz="quarter" idx="20" hasCustomPrompt="1"/>
          </p:nvPr>
        </p:nvSpPr>
        <p:spPr>
          <a:xfrm>
            <a:off x="721896" y="1230651"/>
            <a:ext cx="2351505" cy="4610156"/>
          </a:xfrm>
        </p:spPr>
        <p:txBody>
          <a:bodyPr>
            <a:normAutofit/>
          </a:bodyPr>
          <a:lstStyle>
            <a:lvl1pPr marL="0" indent="0">
              <a:buNone/>
              <a:defRPr sz="1500"/>
            </a:lvl1pPr>
          </a:lstStyle>
          <a:p>
            <a:pPr lvl="0"/>
            <a:r>
              <a:rPr lang="en-US" dirty="0"/>
              <a:t>Text</a:t>
            </a:r>
          </a:p>
        </p:txBody>
      </p:sp>
    </p:spTree>
    <p:extLst>
      <p:ext uri="{BB962C8B-B14F-4D97-AF65-F5344CB8AC3E}">
        <p14:creationId xmlns:p14="http://schemas.microsoft.com/office/powerpoint/2010/main" val="18358096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721896" y="1120847"/>
            <a:ext cx="7700210" cy="4729348"/>
          </a:xfrm>
        </p:spPr>
        <p:txBody>
          <a:bodyPr/>
          <a:lstStyle>
            <a:lvl1pPr>
              <a:defRPr b="1"/>
            </a:lvl1pPr>
          </a:lstStyle>
          <a:p>
            <a:pPr lvl="0"/>
            <a:r>
              <a:rPr lang="en-US" dirty="0"/>
              <a:t>First level text</a:t>
            </a:r>
          </a:p>
          <a:p>
            <a:pPr lvl="1"/>
            <a:r>
              <a:rPr lang="en-US" dirty="0"/>
              <a:t>Second level text</a:t>
            </a:r>
          </a:p>
          <a:p>
            <a:pPr lvl="2"/>
            <a:r>
              <a:rPr lang="en-US" dirty="0"/>
              <a:t>Third level text</a:t>
            </a:r>
          </a:p>
          <a:p>
            <a:pPr lvl="3"/>
            <a:r>
              <a:rPr lang="en-US" dirty="0"/>
              <a:t>Fourth level text</a:t>
            </a:r>
          </a:p>
          <a:p>
            <a:pPr lvl="4"/>
            <a:r>
              <a:rPr lang="en-US" dirty="0"/>
              <a:t>Fifth level text</a:t>
            </a:r>
          </a:p>
        </p:txBody>
      </p:sp>
      <p:cxnSp>
        <p:nvCxnSpPr>
          <p:cNvPr id="20" name="Straight Connector 19"/>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hasCustomPrompt="1"/>
          </p:nvPr>
        </p:nvSpPr>
        <p:spPr/>
        <p:txBody>
          <a:bodyPr/>
          <a:lstStyle/>
          <a:p>
            <a:r>
              <a:rPr lang="en-US" dirty="0"/>
              <a:t>Slide title</a:t>
            </a:r>
          </a:p>
        </p:txBody>
      </p:sp>
      <p:sp>
        <p:nvSpPr>
          <p:cNvPr id="12" name="Date Placeholder 11"/>
          <p:cNvSpPr>
            <a:spLocks noGrp="1"/>
          </p:cNvSpPr>
          <p:nvPr>
            <p:ph type="dt" sz="half" idx="14"/>
          </p:nvPr>
        </p:nvSpPr>
        <p:spPr/>
        <p:txBody>
          <a:bodyPr/>
          <a:lstStyle/>
          <a:p>
            <a:r>
              <a:rPr lang="en-US"/>
              <a:t>4/2/2025</a:t>
            </a:r>
            <a:endParaRPr lang="en-US" dirty="0"/>
          </a:p>
        </p:txBody>
      </p:sp>
      <p:sp>
        <p:nvSpPr>
          <p:cNvPr id="13" name="Footer Placeholder 12"/>
          <p:cNvSpPr>
            <a:spLocks noGrp="1"/>
          </p:cNvSpPr>
          <p:nvPr>
            <p:ph type="ftr" sz="quarter" idx="15"/>
          </p:nvPr>
        </p:nvSpPr>
        <p:spPr/>
        <p:txBody>
          <a:bodyPr/>
          <a:lstStyle/>
          <a:p>
            <a:r>
              <a:rPr lang="en-US"/>
              <a:t>Community Action Advisory Board</a:t>
            </a:r>
            <a:endParaRPr lang="en-US" dirty="0"/>
          </a:p>
        </p:txBody>
      </p:sp>
      <p:sp>
        <p:nvSpPr>
          <p:cNvPr id="14" name="Slide Number Placeholder 13"/>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475920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1896" y="1127527"/>
            <a:ext cx="3687530" cy="4722664"/>
          </a:xfrm>
        </p:spPr>
        <p:txBody>
          <a:bodyPr/>
          <a:lstStyle>
            <a:lvl1pPr marL="214313" indent="-214313">
              <a:lnSpc>
                <a:spcPct val="100000"/>
              </a:lnSpc>
              <a:buFont typeface="Arial" charset="0"/>
              <a:buChar char="•"/>
              <a:defRPr baseline="0"/>
            </a:lvl1pPr>
            <a:lvl2pPr marL="257162" indent="0">
              <a:buFont typeface="Arial" charset="0"/>
              <a:buNone/>
              <a:defRPr/>
            </a:lvl2pPr>
            <a:lvl3pPr marL="514324" indent="0">
              <a:buFont typeface="Arial" charset="0"/>
              <a:buNone/>
              <a:defRPr/>
            </a:lvl3pPr>
            <a:lvl4pPr marL="771486" indent="0">
              <a:buFont typeface="Arial" charset="0"/>
              <a:buNone/>
              <a:defRPr/>
            </a:lvl4pPr>
            <a:lvl5pPr marL="1028649" indent="0">
              <a:buFont typeface="Arial" charset="0"/>
              <a:buNone/>
              <a:defRPr/>
            </a:lvl5pPr>
          </a:lstStyle>
          <a:p>
            <a:pPr lvl="0"/>
            <a:r>
              <a:rPr lang="en-US" dirty="0"/>
              <a:t>Point 1</a:t>
            </a:r>
          </a:p>
          <a:p>
            <a:pPr lvl="0"/>
            <a:r>
              <a:rPr lang="en-US" dirty="0"/>
              <a:t>Point 2</a:t>
            </a:r>
          </a:p>
          <a:p>
            <a:pPr lvl="0"/>
            <a:r>
              <a:rPr lang="en-US" dirty="0"/>
              <a:t>Point 3</a:t>
            </a:r>
          </a:p>
        </p:txBody>
      </p:sp>
      <p:sp>
        <p:nvSpPr>
          <p:cNvPr id="10" name="Content Placeholder 2"/>
          <p:cNvSpPr>
            <a:spLocks noGrp="1"/>
          </p:cNvSpPr>
          <p:nvPr>
            <p:ph idx="13" hasCustomPrompt="1"/>
          </p:nvPr>
        </p:nvSpPr>
        <p:spPr>
          <a:xfrm>
            <a:off x="4734576" y="1127531"/>
            <a:ext cx="3687530" cy="4722663"/>
          </a:xfrm>
        </p:spPr>
        <p:txBody>
          <a:bodyPr/>
          <a:lstStyle>
            <a:lvl1pPr marL="214313" indent="-214313">
              <a:buFont typeface="Arial" charset="0"/>
              <a:buChar char="•"/>
              <a:defRPr/>
            </a:lvl1pPr>
          </a:lstStyle>
          <a:p>
            <a:pPr lvl="0"/>
            <a:r>
              <a:rPr lang="en-US" dirty="0"/>
              <a:t>Point 1</a:t>
            </a:r>
          </a:p>
          <a:p>
            <a:pPr lvl="0"/>
            <a:r>
              <a:rPr lang="en-US" dirty="0"/>
              <a:t>Point 2</a:t>
            </a:r>
          </a:p>
          <a:p>
            <a:pPr lvl="0"/>
            <a:r>
              <a:rPr lang="en-US" dirty="0"/>
              <a:t>Point 3</a:t>
            </a:r>
          </a:p>
          <a:p>
            <a:pPr lvl="0"/>
            <a:endParaRPr lang="en-US" dirty="0"/>
          </a:p>
        </p:txBody>
      </p:sp>
      <p:sp>
        <p:nvSpPr>
          <p:cNvPr id="11" name="Title 10"/>
          <p:cNvSpPr>
            <a:spLocks noGrp="1"/>
          </p:cNvSpPr>
          <p:nvPr>
            <p:ph type="title" hasCustomPrompt="1"/>
          </p:nvPr>
        </p:nvSpPr>
        <p:spPr/>
        <p:txBody>
          <a:bodyPr/>
          <a:lstStyle/>
          <a:p>
            <a:r>
              <a:rPr lang="en-US" dirty="0"/>
              <a:t>Slide title</a:t>
            </a:r>
          </a:p>
        </p:txBody>
      </p:sp>
      <p:cxnSp>
        <p:nvCxnSpPr>
          <p:cNvPr id="13" name="Straight Connector 12"/>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4"/>
          </p:nvPr>
        </p:nvSpPr>
        <p:spPr/>
        <p:txBody>
          <a:bodyPr/>
          <a:lstStyle/>
          <a:p>
            <a:r>
              <a:rPr lang="en-US"/>
              <a:t>4/2/2025</a:t>
            </a:r>
            <a:endParaRPr lang="en-US" dirty="0"/>
          </a:p>
        </p:txBody>
      </p:sp>
      <p:sp>
        <p:nvSpPr>
          <p:cNvPr id="14" name="Footer Placeholder 13"/>
          <p:cNvSpPr>
            <a:spLocks noGrp="1"/>
          </p:cNvSpPr>
          <p:nvPr>
            <p:ph type="ftr" sz="quarter" idx="15"/>
          </p:nvPr>
        </p:nvSpPr>
        <p:spPr/>
        <p:txBody>
          <a:bodyPr/>
          <a:lstStyle/>
          <a:p>
            <a:r>
              <a:rPr lang="en-US"/>
              <a:t>Community Action Advisory Board</a:t>
            </a:r>
            <a:endParaRPr lang="en-US" dirty="0"/>
          </a:p>
        </p:txBody>
      </p:sp>
      <p:sp>
        <p:nvSpPr>
          <p:cNvPr id="15" name="Slide Number Placeholder 14"/>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838248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Column with Chart/Graph">
    <p:spTree>
      <p:nvGrpSpPr>
        <p:cNvPr id="1" name=""/>
        <p:cNvGrpSpPr/>
        <p:nvPr/>
      </p:nvGrpSpPr>
      <p:grpSpPr>
        <a:xfrm>
          <a:off x="0" y="0"/>
          <a:ext cx="0" cy="0"/>
          <a:chOff x="0" y="0"/>
          <a:chExt cx="0" cy="0"/>
        </a:xfrm>
      </p:grpSpPr>
      <p:sp>
        <p:nvSpPr>
          <p:cNvPr id="20" name="Content Placeholder 19"/>
          <p:cNvSpPr>
            <a:spLocks noGrp="1"/>
          </p:cNvSpPr>
          <p:nvPr>
            <p:ph sz="quarter" idx="13" hasCustomPrompt="1"/>
          </p:nvPr>
        </p:nvSpPr>
        <p:spPr>
          <a:xfrm>
            <a:off x="721896" y="1100033"/>
            <a:ext cx="3516730" cy="4703600"/>
          </a:xfrm>
        </p:spPr>
        <p:txBody>
          <a:bodyPr/>
          <a:lstStyle>
            <a:lvl1pPr marL="0" indent="0">
              <a:buNone/>
              <a:defRPr/>
            </a:lvl1pPr>
          </a:lstStyle>
          <a:p>
            <a:pPr lvl="0"/>
            <a:r>
              <a:rPr lang="en-US" dirty="0"/>
              <a:t>Text</a:t>
            </a:r>
          </a:p>
        </p:txBody>
      </p:sp>
      <p:sp>
        <p:nvSpPr>
          <p:cNvPr id="8" name="Chart Placeholder 7"/>
          <p:cNvSpPr>
            <a:spLocks noGrp="1"/>
          </p:cNvSpPr>
          <p:nvPr>
            <p:ph type="chart" sz="quarter" idx="19"/>
          </p:nvPr>
        </p:nvSpPr>
        <p:spPr>
          <a:xfrm>
            <a:off x="4530749" y="1766924"/>
            <a:ext cx="3891357" cy="4025667"/>
          </a:xfrm>
        </p:spPr>
        <p:txBody>
          <a:bodyPr anchor="ctr"/>
          <a:lstStyle>
            <a:lvl1pPr marL="0" indent="0">
              <a:buNone/>
              <a:defRPr sz="1800" baseline="0">
                <a:sym typeface="Wingdings"/>
              </a:defRPr>
            </a:lvl1pPr>
          </a:lstStyle>
          <a:p>
            <a:endParaRPr lang="en-US" dirty="0"/>
          </a:p>
        </p:txBody>
      </p:sp>
      <p:sp>
        <p:nvSpPr>
          <p:cNvPr id="13" name="Content Placeholder 19"/>
          <p:cNvSpPr>
            <a:spLocks noGrp="1"/>
          </p:cNvSpPr>
          <p:nvPr>
            <p:ph sz="quarter" idx="20" hasCustomPrompt="1"/>
          </p:nvPr>
        </p:nvSpPr>
        <p:spPr>
          <a:xfrm>
            <a:off x="4530749" y="1100033"/>
            <a:ext cx="3891357" cy="605015"/>
          </a:xfrm>
        </p:spPr>
        <p:txBody>
          <a:bodyPr anchor="t"/>
          <a:lstStyle>
            <a:lvl1pPr marL="0" indent="0">
              <a:buNone/>
              <a:defRPr b="1">
                <a:solidFill>
                  <a:srgbClr val="005A5B"/>
                </a:solidFill>
              </a:defRPr>
            </a:lvl1pPr>
          </a:lstStyle>
          <a:p>
            <a:pPr lvl="0"/>
            <a:r>
              <a:rPr lang="en-US" dirty="0"/>
              <a:t>Chart/graph title</a:t>
            </a:r>
          </a:p>
        </p:txBody>
      </p:sp>
      <p:sp>
        <p:nvSpPr>
          <p:cNvPr id="17" name="Title 16"/>
          <p:cNvSpPr>
            <a:spLocks noGrp="1"/>
          </p:cNvSpPr>
          <p:nvPr>
            <p:ph type="title" hasCustomPrompt="1"/>
          </p:nvPr>
        </p:nvSpPr>
        <p:spPr/>
        <p:txBody>
          <a:bodyPr/>
          <a:lstStyle/>
          <a:p>
            <a:r>
              <a:rPr lang="en-US" dirty="0"/>
              <a:t>Slide title</a:t>
            </a:r>
          </a:p>
        </p:txBody>
      </p:sp>
      <p:cxnSp>
        <p:nvCxnSpPr>
          <p:cNvPr id="19" name="Straight Connector 18"/>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Date Placeholder 17"/>
          <p:cNvSpPr>
            <a:spLocks noGrp="1"/>
          </p:cNvSpPr>
          <p:nvPr>
            <p:ph type="dt" sz="half" idx="21"/>
          </p:nvPr>
        </p:nvSpPr>
        <p:spPr/>
        <p:txBody>
          <a:bodyPr/>
          <a:lstStyle/>
          <a:p>
            <a:r>
              <a:rPr lang="en-US"/>
              <a:t>4/2/2025</a:t>
            </a:r>
            <a:endParaRPr lang="en-US" dirty="0"/>
          </a:p>
        </p:txBody>
      </p:sp>
      <p:sp>
        <p:nvSpPr>
          <p:cNvPr id="21" name="Footer Placeholder 20"/>
          <p:cNvSpPr>
            <a:spLocks noGrp="1"/>
          </p:cNvSpPr>
          <p:nvPr>
            <p:ph type="ftr" sz="quarter" idx="22"/>
          </p:nvPr>
        </p:nvSpPr>
        <p:spPr/>
        <p:txBody>
          <a:bodyPr/>
          <a:lstStyle/>
          <a:p>
            <a:r>
              <a:rPr lang="en-US"/>
              <a:t>Community Action Advisory Board</a:t>
            </a:r>
            <a:endParaRPr lang="en-US" dirty="0"/>
          </a:p>
        </p:txBody>
      </p:sp>
      <p:sp>
        <p:nvSpPr>
          <p:cNvPr id="22" name="Slide Number Placeholder 21"/>
          <p:cNvSpPr>
            <a:spLocks noGrp="1"/>
          </p:cNvSpPr>
          <p:nvPr>
            <p:ph type="sldNum" sz="quarter" idx="23"/>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943273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Graph with Text Below">
    <p:spTree>
      <p:nvGrpSpPr>
        <p:cNvPr id="1" name=""/>
        <p:cNvGrpSpPr/>
        <p:nvPr/>
      </p:nvGrpSpPr>
      <p:grpSpPr>
        <a:xfrm>
          <a:off x="0" y="0"/>
          <a:ext cx="0" cy="0"/>
          <a:chOff x="0" y="0"/>
          <a:chExt cx="0" cy="0"/>
        </a:xfrm>
      </p:grpSpPr>
      <p:sp>
        <p:nvSpPr>
          <p:cNvPr id="20" name="Content Placeholder 19"/>
          <p:cNvSpPr>
            <a:spLocks noGrp="1"/>
          </p:cNvSpPr>
          <p:nvPr>
            <p:ph sz="quarter" idx="13" hasCustomPrompt="1"/>
          </p:nvPr>
        </p:nvSpPr>
        <p:spPr>
          <a:xfrm>
            <a:off x="721896" y="5352254"/>
            <a:ext cx="7700210" cy="508764"/>
          </a:xfrm>
        </p:spPr>
        <p:txBody>
          <a:bodyPr/>
          <a:lstStyle>
            <a:lvl1pPr marL="0" indent="0">
              <a:buNone/>
              <a:defRPr/>
            </a:lvl1pPr>
          </a:lstStyle>
          <a:p>
            <a:pPr lvl="0"/>
            <a:r>
              <a:rPr lang="en-US" dirty="0"/>
              <a:t>Caption</a:t>
            </a:r>
          </a:p>
        </p:txBody>
      </p:sp>
      <p:sp>
        <p:nvSpPr>
          <p:cNvPr id="8" name="Chart Placeholder 7"/>
          <p:cNvSpPr>
            <a:spLocks noGrp="1"/>
          </p:cNvSpPr>
          <p:nvPr>
            <p:ph type="chart" sz="quarter" idx="19" hasCustomPrompt="1"/>
          </p:nvPr>
        </p:nvSpPr>
        <p:spPr>
          <a:xfrm>
            <a:off x="721896" y="1132146"/>
            <a:ext cx="7700210" cy="4049454"/>
          </a:xfrm>
        </p:spPr>
        <p:txBody>
          <a:bodyPr anchor="ctr">
            <a:normAutofit/>
          </a:bodyPr>
          <a:lstStyle>
            <a:lvl1pPr marL="0" indent="0">
              <a:buNone/>
              <a:defRPr sz="1800" baseline="0">
                <a:sym typeface="Wingdings"/>
              </a:defRPr>
            </a:lvl1pPr>
          </a:lstStyle>
          <a:p>
            <a:r>
              <a:rPr lang="en-US" dirty="0"/>
              <a:t>Click icon to create a chart/graph </a:t>
            </a:r>
          </a:p>
        </p:txBody>
      </p:sp>
      <p:sp>
        <p:nvSpPr>
          <p:cNvPr id="3" name="Title 2"/>
          <p:cNvSpPr>
            <a:spLocks noGrp="1"/>
          </p:cNvSpPr>
          <p:nvPr>
            <p:ph type="title" hasCustomPrompt="1"/>
          </p:nvPr>
        </p:nvSpPr>
        <p:spPr/>
        <p:txBody>
          <a:bodyPr/>
          <a:lstStyle/>
          <a:p>
            <a:r>
              <a:rPr lang="en-US" dirty="0"/>
              <a:t>Slide title</a:t>
            </a:r>
          </a:p>
        </p:txBody>
      </p:sp>
      <p:cxnSp>
        <p:nvCxnSpPr>
          <p:cNvPr id="12" name="Straight Connector 11"/>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0"/>
          </p:nvPr>
        </p:nvSpPr>
        <p:spPr/>
        <p:txBody>
          <a:bodyPr/>
          <a:lstStyle/>
          <a:p>
            <a:r>
              <a:rPr lang="en-US"/>
              <a:t>4/2/2025</a:t>
            </a:r>
            <a:endParaRPr lang="en-US" dirty="0"/>
          </a:p>
        </p:txBody>
      </p:sp>
      <p:sp>
        <p:nvSpPr>
          <p:cNvPr id="9" name="Footer Placeholder 8"/>
          <p:cNvSpPr>
            <a:spLocks noGrp="1"/>
          </p:cNvSpPr>
          <p:nvPr>
            <p:ph type="ftr" sz="quarter" idx="21"/>
          </p:nvPr>
        </p:nvSpPr>
        <p:spPr/>
        <p:txBody>
          <a:bodyPr/>
          <a:lstStyle/>
          <a:p>
            <a:r>
              <a:rPr lang="en-US"/>
              <a:t>Community Action Advisory Board</a:t>
            </a:r>
            <a:endParaRPr lang="en-US" dirty="0"/>
          </a:p>
        </p:txBody>
      </p:sp>
      <p:sp>
        <p:nvSpPr>
          <p:cNvPr id="11" name="Slide Number Placeholder 10"/>
          <p:cNvSpPr>
            <a:spLocks noGrp="1"/>
          </p:cNvSpPr>
          <p:nvPr>
            <p:ph type="sldNum" sz="quarter" idx="22"/>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998913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Images with Captio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80" y="5244887"/>
            <a:ext cx="3689643" cy="693798"/>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5" name="Text Placeholder 4"/>
          <p:cNvSpPr>
            <a:spLocks noGrp="1"/>
          </p:cNvSpPr>
          <p:nvPr>
            <p:ph type="body" sz="quarter" idx="3" hasCustomPrompt="1"/>
          </p:nvPr>
        </p:nvSpPr>
        <p:spPr>
          <a:xfrm>
            <a:off x="4722507" y="5244887"/>
            <a:ext cx="3707814" cy="693798"/>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5" name="Picture Placeholder 14"/>
          <p:cNvSpPr>
            <a:spLocks noGrp="1"/>
          </p:cNvSpPr>
          <p:nvPr>
            <p:ph type="pic" sz="quarter" idx="13"/>
          </p:nvPr>
        </p:nvSpPr>
        <p:spPr>
          <a:xfrm>
            <a:off x="721895" y="1148159"/>
            <a:ext cx="3690780" cy="3960107"/>
          </a:xfrm>
          <a:solidFill>
            <a:schemeClr val="accent2">
              <a:alpha val="29804"/>
            </a:schemeClr>
          </a:solidFill>
        </p:spPr>
        <p:txBody>
          <a:bodyPr anchor="ctr">
            <a:normAutofit/>
          </a:bodyPr>
          <a:lstStyle>
            <a:lvl1pPr marL="0" indent="0">
              <a:buNone/>
              <a:defRPr sz="1875">
                <a:sym typeface="Wingdings"/>
              </a:defRPr>
            </a:lvl1pPr>
          </a:lstStyle>
          <a:p>
            <a:endParaRPr lang="en-US" dirty="0"/>
          </a:p>
        </p:txBody>
      </p:sp>
      <p:sp>
        <p:nvSpPr>
          <p:cNvPr id="16" name="Picture Placeholder 14"/>
          <p:cNvSpPr>
            <a:spLocks noGrp="1"/>
          </p:cNvSpPr>
          <p:nvPr>
            <p:ph type="pic" sz="quarter" idx="14"/>
          </p:nvPr>
        </p:nvSpPr>
        <p:spPr>
          <a:xfrm>
            <a:off x="4731326" y="1148159"/>
            <a:ext cx="3690780" cy="3960107"/>
          </a:xfrm>
          <a:solidFill>
            <a:schemeClr val="accent2">
              <a:alpha val="29804"/>
            </a:schemeClr>
          </a:solidFill>
        </p:spPr>
        <p:txBody>
          <a:bodyPr anchor="ctr">
            <a:normAutofit/>
          </a:bodyPr>
          <a:lstStyle>
            <a:lvl1pPr marL="0" indent="0">
              <a:buNone/>
              <a:defRPr sz="1875">
                <a:sym typeface="Wingdings"/>
              </a:defRPr>
            </a:lvl1pPr>
          </a:lstStyle>
          <a:p>
            <a:endParaRPr lang="en-US" dirty="0"/>
          </a:p>
        </p:txBody>
      </p:sp>
      <p:sp>
        <p:nvSpPr>
          <p:cNvPr id="17" name="Title 16"/>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Date Placeholder 18"/>
          <p:cNvSpPr>
            <a:spLocks noGrp="1"/>
          </p:cNvSpPr>
          <p:nvPr>
            <p:ph type="dt" sz="half" idx="15"/>
          </p:nvPr>
        </p:nvSpPr>
        <p:spPr/>
        <p:txBody>
          <a:bodyPr/>
          <a:lstStyle/>
          <a:p>
            <a:r>
              <a:rPr lang="en-US"/>
              <a:t>4/2/2025</a:t>
            </a:r>
            <a:endParaRPr lang="en-US" dirty="0"/>
          </a:p>
        </p:txBody>
      </p:sp>
      <p:sp>
        <p:nvSpPr>
          <p:cNvPr id="20" name="Footer Placeholder 19"/>
          <p:cNvSpPr>
            <a:spLocks noGrp="1"/>
          </p:cNvSpPr>
          <p:nvPr>
            <p:ph type="ftr" sz="quarter" idx="16"/>
          </p:nvPr>
        </p:nvSpPr>
        <p:spPr/>
        <p:txBody>
          <a:bodyPr/>
          <a:lstStyle/>
          <a:p>
            <a:r>
              <a:rPr lang="en-US"/>
              <a:t>Community Action Advisory Board</a:t>
            </a:r>
            <a:endParaRPr lang="en-US" dirty="0"/>
          </a:p>
        </p:txBody>
      </p:sp>
      <p:sp>
        <p:nvSpPr>
          <p:cNvPr id="21" name="Slide Number Placeholder 20"/>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964143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image and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80" y="1127534"/>
            <a:ext cx="3689643" cy="4693164"/>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6" name="Picture Placeholder 14"/>
          <p:cNvSpPr>
            <a:spLocks noGrp="1"/>
          </p:cNvSpPr>
          <p:nvPr>
            <p:ph type="pic" sz="quarter" idx="14"/>
          </p:nvPr>
        </p:nvSpPr>
        <p:spPr>
          <a:xfrm>
            <a:off x="4731326" y="1127534"/>
            <a:ext cx="3690780" cy="4693164"/>
          </a:xfrm>
          <a:solidFill>
            <a:schemeClr val="accent2">
              <a:alpha val="29804"/>
            </a:schemeClr>
          </a:solidFill>
        </p:spPr>
        <p:txBody>
          <a:bodyPr anchor="ctr">
            <a:normAutofit/>
          </a:bodyPr>
          <a:lstStyle>
            <a:lvl1pPr marL="0" indent="0">
              <a:buNone/>
              <a:defRPr sz="1875" baseline="0">
                <a:sym typeface="Wingdings"/>
              </a:defRPr>
            </a:lvl1pPr>
          </a:lstStyle>
          <a:p>
            <a:endParaRPr lang="en-US" dirty="0"/>
          </a:p>
        </p:txBody>
      </p:sp>
      <p:sp>
        <p:nvSpPr>
          <p:cNvPr id="17" name="Title 16"/>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Date Placeholder 18"/>
          <p:cNvSpPr>
            <a:spLocks noGrp="1"/>
          </p:cNvSpPr>
          <p:nvPr>
            <p:ph type="dt" sz="half" idx="15"/>
          </p:nvPr>
        </p:nvSpPr>
        <p:spPr/>
        <p:txBody>
          <a:bodyPr/>
          <a:lstStyle/>
          <a:p>
            <a:r>
              <a:rPr lang="en-US"/>
              <a:t>4/2/2025</a:t>
            </a:r>
            <a:endParaRPr lang="en-US" dirty="0"/>
          </a:p>
        </p:txBody>
      </p:sp>
      <p:sp>
        <p:nvSpPr>
          <p:cNvPr id="20" name="Footer Placeholder 19"/>
          <p:cNvSpPr>
            <a:spLocks noGrp="1"/>
          </p:cNvSpPr>
          <p:nvPr>
            <p:ph type="ftr" sz="quarter" idx="16"/>
          </p:nvPr>
        </p:nvSpPr>
        <p:spPr/>
        <p:txBody>
          <a:bodyPr/>
          <a:lstStyle/>
          <a:p>
            <a:r>
              <a:rPr lang="en-US"/>
              <a:t>Community Action Advisory Board</a:t>
            </a:r>
            <a:endParaRPr lang="en-US" dirty="0"/>
          </a:p>
        </p:txBody>
      </p:sp>
      <p:sp>
        <p:nvSpPr>
          <p:cNvPr id="21" name="Slide Number Placeholder 20"/>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2908450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with 3 Imag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1897" y="1237535"/>
            <a:ext cx="5169242" cy="4494671"/>
          </a:xfrm>
        </p:spPr>
        <p:txBody>
          <a:bodyPr/>
          <a:lstStyle>
            <a:lvl1pPr>
              <a:defRPr b="1"/>
            </a:lvl1pPr>
          </a:lstStyle>
          <a:p>
            <a:pPr lvl="0"/>
            <a:r>
              <a:rPr lang="en-US" dirty="0"/>
              <a:t>First level text</a:t>
            </a:r>
          </a:p>
          <a:p>
            <a:pPr lvl="1"/>
            <a:r>
              <a:rPr lang="en-US" dirty="0"/>
              <a:t>Second level text</a:t>
            </a:r>
          </a:p>
          <a:p>
            <a:pPr lvl="2"/>
            <a:r>
              <a:rPr lang="en-US" dirty="0"/>
              <a:t>Third level text</a:t>
            </a:r>
          </a:p>
          <a:p>
            <a:pPr lvl="3"/>
            <a:r>
              <a:rPr lang="en-US" dirty="0"/>
              <a:t>Fourth level text</a:t>
            </a:r>
          </a:p>
          <a:p>
            <a:pPr lvl="4"/>
            <a:r>
              <a:rPr lang="en-US" dirty="0"/>
              <a:t>Fifth level text</a:t>
            </a:r>
          </a:p>
        </p:txBody>
      </p:sp>
      <p:sp>
        <p:nvSpPr>
          <p:cNvPr id="12" name="Title 11"/>
          <p:cNvSpPr>
            <a:spLocks noGrp="1"/>
          </p:cNvSpPr>
          <p:nvPr>
            <p:ph type="title" hasCustomPrompt="1"/>
          </p:nvPr>
        </p:nvSpPr>
        <p:spPr/>
        <p:txBody>
          <a:bodyPr/>
          <a:lstStyle/>
          <a:p>
            <a:r>
              <a:rPr lang="en-US" dirty="0"/>
              <a:t>Slide title</a:t>
            </a:r>
          </a:p>
        </p:txBody>
      </p:sp>
      <p:cxnSp>
        <p:nvCxnSpPr>
          <p:cNvPr id="16" name="Straight Connector 15"/>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Date Placeholder 12"/>
          <p:cNvSpPr>
            <a:spLocks noGrp="1"/>
          </p:cNvSpPr>
          <p:nvPr>
            <p:ph type="dt" sz="half" idx="16"/>
          </p:nvPr>
        </p:nvSpPr>
        <p:spPr/>
        <p:txBody>
          <a:bodyPr/>
          <a:lstStyle/>
          <a:p>
            <a:r>
              <a:rPr lang="en-US"/>
              <a:t>4/2/2025</a:t>
            </a:r>
            <a:endParaRPr lang="en-US" dirty="0"/>
          </a:p>
        </p:txBody>
      </p:sp>
      <p:sp>
        <p:nvSpPr>
          <p:cNvPr id="14" name="Footer Placeholder 13"/>
          <p:cNvSpPr>
            <a:spLocks noGrp="1"/>
          </p:cNvSpPr>
          <p:nvPr>
            <p:ph type="ftr" sz="quarter" idx="17"/>
          </p:nvPr>
        </p:nvSpPr>
        <p:spPr/>
        <p:txBody>
          <a:bodyPr/>
          <a:lstStyle/>
          <a:p>
            <a:r>
              <a:rPr lang="en-US"/>
              <a:t>Community Action Advisory Board</a:t>
            </a:r>
            <a:endParaRPr lang="en-US" dirty="0"/>
          </a:p>
        </p:txBody>
      </p:sp>
      <p:sp>
        <p:nvSpPr>
          <p:cNvPr id="15" name="Slide Number Placeholder 14"/>
          <p:cNvSpPr>
            <a:spLocks noGrp="1"/>
          </p:cNvSpPr>
          <p:nvPr>
            <p:ph type="sldNum" sz="quarter" idx="18"/>
          </p:nvPr>
        </p:nvSpPr>
        <p:spPr/>
        <p:txBody>
          <a:bodyPr/>
          <a:lstStyle/>
          <a:p>
            <a:fld id="{BD3A08C5-CC68-3947-88A8-A9E34C1A68A7}" type="slidenum">
              <a:rPr lang="en-US" smtClean="0"/>
              <a:pPr/>
              <a:t>‹#›</a:t>
            </a:fld>
            <a:endParaRPr lang="en-US" dirty="0"/>
          </a:p>
        </p:txBody>
      </p:sp>
      <p:sp>
        <p:nvSpPr>
          <p:cNvPr id="18" name="Picture Placeholder 10"/>
          <p:cNvSpPr>
            <a:spLocks noGrp="1"/>
          </p:cNvSpPr>
          <p:nvPr>
            <p:ph type="pic" sz="quarter" idx="20"/>
          </p:nvPr>
        </p:nvSpPr>
        <p:spPr>
          <a:xfrm>
            <a:off x="6029541" y="1243753"/>
            <a:ext cx="2392565" cy="1401124"/>
          </a:xfrm>
          <a:solidFill>
            <a:schemeClr val="accent2">
              <a:alpha val="29804"/>
            </a:schemeClr>
          </a:solidFill>
        </p:spPr>
        <p:txBody>
          <a:bodyPr anchor="ctr">
            <a:normAutofit/>
          </a:bodyPr>
          <a:lstStyle>
            <a:lvl1pPr marL="0" indent="0">
              <a:buNone/>
              <a:defRPr sz="1013">
                <a:sym typeface="Wingdings"/>
              </a:defRPr>
            </a:lvl1pPr>
          </a:lstStyle>
          <a:p>
            <a:endParaRPr lang="en-US" dirty="0"/>
          </a:p>
        </p:txBody>
      </p:sp>
      <p:sp>
        <p:nvSpPr>
          <p:cNvPr id="20" name="Picture Placeholder 10"/>
          <p:cNvSpPr>
            <a:spLocks noGrp="1"/>
          </p:cNvSpPr>
          <p:nvPr>
            <p:ph type="pic" sz="quarter" idx="21"/>
          </p:nvPr>
        </p:nvSpPr>
        <p:spPr>
          <a:xfrm>
            <a:off x="6029541" y="2787417"/>
            <a:ext cx="2392565" cy="1401124"/>
          </a:xfrm>
          <a:solidFill>
            <a:schemeClr val="accent2">
              <a:alpha val="29804"/>
            </a:schemeClr>
          </a:solidFill>
        </p:spPr>
        <p:txBody>
          <a:bodyPr anchor="ctr">
            <a:normAutofit/>
          </a:bodyPr>
          <a:lstStyle>
            <a:lvl1pPr marL="0" indent="0">
              <a:buNone/>
              <a:defRPr sz="1013">
                <a:sym typeface="Wingdings"/>
              </a:defRPr>
            </a:lvl1pPr>
          </a:lstStyle>
          <a:p>
            <a:endParaRPr lang="en-US" dirty="0"/>
          </a:p>
        </p:txBody>
      </p:sp>
      <p:sp>
        <p:nvSpPr>
          <p:cNvPr id="22" name="Picture Placeholder 10"/>
          <p:cNvSpPr>
            <a:spLocks noGrp="1"/>
          </p:cNvSpPr>
          <p:nvPr>
            <p:ph type="pic" sz="quarter" idx="22"/>
          </p:nvPr>
        </p:nvSpPr>
        <p:spPr>
          <a:xfrm>
            <a:off x="6029541" y="4331082"/>
            <a:ext cx="2392565" cy="1401124"/>
          </a:xfrm>
          <a:solidFill>
            <a:schemeClr val="accent2">
              <a:alpha val="29804"/>
            </a:schemeClr>
          </a:solidFill>
        </p:spPr>
        <p:txBody>
          <a:bodyPr anchor="ctr">
            <a:normAutofit/>
          </a:bodyPr>
          <a:lstStyle>
            <a:lvl1pPr marL="0" indent="0">
              <a:buNone/>
              <a:defRPr sz="1013">
                <a:sym typeface="Wingdings"/>
              </a:defRPr>
            </a:lvl1pPr>
          </a:lstStyle>
          <a:p>
            <a:endParaRPr lang="en-US" dirty="0"/>
          </a:p>
        </p:txBody>
      </p:sp>
    </p:spTree>
    <p:extLst>
      <p:ext uri="{BB962C8B-B14F-4D97-AF65-F5344CB8AC3E}">
        <p14:creationId xmlns:p14="http://schemas.microsoft.com/office/powerpoint/2010/main" val="1536637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3FD2-95EA-4388-809F-FC9F52E5A32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CACAC3-6EE7-4DC4-8C4A-25491A5974D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F4538B2-C6E9-4B75-88D6-A5090D24444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59DFDD-93AF-47BD-97E2-400E109873D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7E2BB-F2F5-4300-8CFB-2829C1F0C96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1BBAB3-F405-473E-99D2-DFD19CF07332}"/>
              </a:ext>
            </a:extLst>
          </p:cNvPr>
          <p:cNvSpPr>
            <a:spLocks noGrp="1"/>
          </p:cNvSpPr>
          <p:nvPr>
            <p:ph type="dt" sz="half" idx="10"/>
          </p:nvPr>
        </p:nvSpPr>
        <p:spPr/>
        <p:txBody>
          <a:bodyPr/>
          <a:lstStyle/>
          <a:p>
            <a:r>
              <a:rPr lang="en-US"/>
              <a:t>4/2/2025</a:t>
            </a:r>
          </a:p>
        </p:txBody>
      </p:sp>
      <p:sp>
        <p:nvSpPr>
          <p:cNvPr id="8" name="Footer Placeholder 7">
            <a:extLst>
              <a:ext uri="{FF2B5EF4-FFF2-40B4-BE49-F238E27FC236}">
                <a16:creationId xmlns:a16="http://schemas.microsoft.com/office/drawing/2014/main" id="{FC52088E-8BE5-473A-815A-761196ED14B9}"/>
              </a:ext>
            </a:extLst>
          </p:cNvPr>
          <p:cNvSpPr>
            <a:spLocks noGrp="1"/>
          </p:cNvSpPr>
          <p:nvPr>
            <p:ph type="ftr" sz="quarter" idx="11"/>
          </p:nvPr>
        </p:nvSpPr>
        <p:spPr/>
        <p:txBody>
          <a:bodyPr/>
          <a:lstStyle/>
          <a:p>
            <a:r>
              <a:rPr lang="en-US"/>
              <a:t>Community Action Advisory Board</a:t>
            </a:r>
          </a:p>
        </p:txBody>
      </p:sp>
      <p:sp>
        <p:nvSpPr>
          <p:cNvPr id="9" name="Slide Number Placeholder 8">
            <a:extLst>
              <a:ext uri="{FF2B5EF4-FFF2-40B4-BE49-F238E27FC236}">
                <a16:creationId xmlns:a16="http://schemas.microsoft.com/office/drawing/2014/main" id="{22C28067-5F6B-463C-9249-A9AF662077A2}"/>
              </a:ext>
            </a:extLst>
          </p:cNvPr>
          <p:cNvSpPr>
            <a:spLocks noGrp="1"/>
          </p:cNvSpPr>
          <p:nvPr>
            <p:ph type="sldNum" sz="quarter" idx="12"/>
          </p:nvPr>
        </p:nvSpPr>
        <p:spPr/>
        <p:txBody>
          <a:bodyPr/>
          <a:lstStyle/>
          <a:p>
            <a:fld id="{D163BC3C-7891-4636-9C9A-FC4D761384FD}" type="slidenum">
              <a:rPr lang="en-US" smtClean="0"/>
              <a:t>‹#›</a:t>
            </a:fld>
            <a:endParaRPr lang="en-US"/>
          </a:p>
        </p:txBody>
      </p:sp>
    </p:spTree>
    <p:extLst>
      <p:ext uri="{BB962C8B-B14F-4D97-AF65-F5344CB8AC3E}">
        <p14:creationId xmlns:p14="http://schemas.microsoft.com/office/powerpoint/2010/main" val="96908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Table Placeholder 4"/>
          <p:cNvSpPr>
            <a:spLocks noGrp="1"/>
          </p:cNvSpPr>
          <p:nvPr>
            <p:ph type="tbl" sz="quarter" idx="13" hasCustomPrompt="1"/>
          </p:nvPr>
        </p:nvSpPr>
        <p:spPr>
          <a:xfrm>
            <a:off x="721896" y="1155032"/>
            <a:ext cx="7690684" cy="4734491"/>
          </a:xfrm>
        </p:spPr>
        <p:txBody>
          <a:bodyPr anchor="ctr"/>
          <a:lstStyle>
            <a:lvl1pPr marL="0" indent="0">
              <a:buNone/>
              <a:defRPr baseline="0">
                <a:sym typeface="Wingdings"/>
              </a:defRPr>
            </a:lvl1pPr>
          </a:lstStyle>
          <a:p>
            <a:r>
              <a:rPr lang="en-US" dirty="0"/>
              <a:t>Click icon to create table </a:t>
            </a:r>
          </a:p>
        </p:txBody>
      </p:sp>
      <p:sp>
        <p:nvSpPr>
          <p:cNvPr id="7" name="Title 6"/>
          <p:cNvSpPr>
            <a:spLocks noGrp="1"/>
          </p:cNvSpPr>
          <p:nvPr>
            <p:ph type="title" hasCustomPrompt="1"/>
          </p:nvPr>
        </p:nvSpPr>
        <p:spPr/>
        <p:txBody>
          <a:bodyPr/>
          <a:lstStyle/>
          <a:p>
            <a:r>
              <a:rPr lang="en-US" dirty="0"/>
              <a:t>Slide title</a:t>
            </a:r>
          </a:p>
        </p:txBody>
      </p:sp>
      <p:cxnSp>
        <p:nvCxnSpPr>
          <p:cNvPr id="14" name="Straight Connector 13"/>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1" name="Date Placeholder 10"/>
          <p:cNvSpPr>
            <a:spLocks noGrp="1"/>
          </p:cNvSpPr>
          <p:nvPr>
            <p:ph type="dt" sz="half" idx="14"/>
          </p:nvPr>
        </p:nvSpPr>
        <p:spPr/>
        <p:txBody>
          <a:bodyPr/>
          <a:lstStyle/>
          <a:p>
            <a:r>
              <a:rPr lang="en-US"/>
              <a:t>4/2/2025</a:t>
            </a:r>
            <a:endParaRPr lang="en-US" dirty="0"/>
          </a:p>
        </p:txBody>
      </p:sp>
      <p:sp>
        <p:nvSpPr>
          <p:cNvPr id="12" name="Footer Placeholder 11"/>
          <p:cNvSpPr>
            <a:spLocks noGrp="1"/>
          </p:cNvSpPr>
          <p:nvPr>
            <p:ph type="ftr" sz="quarter" idx="15"/>
          </p:nvPr>
        </p:nvSpPr>
        <p:spPr/>
        <p:txBody>
          <a:bodyPr/>
          <a:lstStyle/>
          <a:p>
            <a:r>
              <a:rPr lang="en-US"/>
              <a:t>Community Action Advisory Board</a:t>
            </a:r>
            <a:endParaRPr lang="en-US" dirty="0"/>
          </a:p>
        </p:txBody>
      </p:sp>
      <p:sp>
        <p:nvSpPr>
          <p:cNvPr id="16" name="Slide Number Placeholder 15"/>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149192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665503"/>
            <a:ext cx="6858000" cy="2157102"/>
          </a:xfrm>
          <a:prstGeom prst="rect">
            <a:avLst/>
          </a:prstGeom>
        </p:spPr>
        <p:txBody>
          <a:bodyPr anchor="b"/>
          <a:lstStyle>
            <a:lvl1pPr algn="l">
              <a:defRPr sz="4500"/>
            </a:lvl1pPr>
          </a:lstStyle>
          <a:p>
            <a:r>
              <a:rPr lang="en-US" dirty="0"/>
              <a:t>Section title</a:t>
            </a:r>
          </a:p>
        </p:txBody>
      </p:sp>
      <p:sp>
        <p:nvSpPr>
          <p:cNvPr id="4" name="Date Placeholder 3"/>
          <p:cNvSpPr>
            <a:spLocks noGrp="1"/>
          </p:cNvSpPr>
          <p:nvPr>
            <p:ph type="dt" sz="half" idx="10"/>
          </p:nvPr>
        </p:nvSpPr>
        <p:spPr/>
        <p:txBody>
          <a:bodyPr/>
          <a:lstStyle/>
          <a:p>
            <a:r>
              <a:rPr lang="en-US"/>
              <a:t>4/2/2025</a:t>
            </a:r>
            <a:endParaRPr lang="en-US" dirty="0"/>
          </a:p>
        </p:txBody>
      </p:sp>
      <p:sp>
        <p:nvSpPr>
          <p:cNvPr id="5" name="Footer Placeholder 4"/>
          <p:cNvSpPr>
            <a:spLocks noGrp="1"/>
          </p:cNvSpPr>
          <p:nvPr>
            <p:ph type="ftr" sz="quarter" idx="11"/>
          </p:nvPr>
        </p:nvSpPr>
        <p:spPr/>
        <p:txBody>
          <a:bodyPr/>
          <a:lstStyle/>
          <a:p>
            <a:r>
              <a:rPr lang="en-US"/>
              <a:t>Community Action Advisory Board</a:t>
            </a:r>
            <a:endParaRPr lang="en-US" dirty="0"/>
          </a:p>
        </p:txBody>
      </p:sp>
      <p:sp>
        <p:nvSpPr>
          <p:cNvPr id="6" name="Slide Number Placeholder 5"/>
          <p:cNvSpPr>
            <a:spLocks noGrp="1"/>
          </p:cNvSpPr>
          <p:nvPr>
            <p:ph type="sldNum" sz="quarter" idx="12"/>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751842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Text Placeholder 2"/>
          <p:cNvSpPr>
            <a:spLocks noGrp="1"/>
          </p:cNvSpPr>
          <p:nvPr>
            <p:ph type="body" sz="quarter" idx="17" hasCustomPrompt="1"/>
          </p:nvPr>
        </p:nvSpPr>
        <p:spPr>
          <a:xfrm>
            <a:off x="831898" y="3687731"/>
            <a:ext cx="7539533" cy="659493"/>
          </a:xfrm>
        </p:spPr>
        <p:txBody>
          <a:bodyPr anchor="b">
            <a:normAutofit/>
          </a:bodyPr>
          <a:lstStyle>
            <a:lvl1pPr marL="0" indent="0" algn="r">
              <a:buNone/>
              <a:defRPr sz="1350">
                <a:latin typeface="Minion Pro" charset="0"/>
                <a:ea typeface="Minion Pro" charset="0"/>
                <a:cs typeface="Minion Pro" charset="0"/>
              </a:defRPr>
            </a:lvl1pPr>
          </a:lstStyle>
          <a:p>
            <a:pPr lvl="0"/>
            <a:r>
              <a:rPr lang="en-US" dirty="0"/>
              <a:t>-Author</a:t>
            </a:r>
          </a:p>
        </p:txBody>
      </p:sp>
      <p:sp>
        <p:nvSpPr>
          <p:cNvPr id="5" name="Text Placeholder 4"/>
          <p:cNvSpPr>
            <a:spLocks noGrp="1"/>
          </p:cNvSpPr>
          <p:nvPr>
            <p:ph type="body" sz="quarter" idx="18" hasCustomPrompt="1"/>
          </p:nvPr>
        </p:nvSpPr>
        <p:spPr>
          <a:xfrm>
            <a:off x="831898" y="693739"/>
            <a:ext cx="7538991" cy="2860734"/>
          </a:xfrm>
        </p:spPr>
        <p:txBody>
          <a:bodyPr anchor="b">
            <a:normAutofit/>
          </a:bodyPr>
          <a:lstStyle>
            <a:lvl1pPr marL="0" indent="0">
              <a:buNone/>
              <a:defRPr sz="2700" b="0" i="1">
                <a:latin typeface="Minion Pro" charset="0"/>
                <a:ea typeface="Minion Pro" charset="0"/>
                <a:cs typeface="Minion Pro"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“Quote”</a:t>
            </a:r>
          </a:p>
        </p:txBody>
      </p:sp>
      <p:sp>
        <p:nvSpPr>
          <p:cNvPr id="12" name="Date Placeholder 11"/>
          <p:cNvSpPr>
            <a:spLocks noGrp="1"/>
          </p:cNvSpPr>
          <p:nvPr>
            <p:ph type="dt" sz="half" idx="19"/>
          </p:nvPr>
        </p:nvSpPr>
        <p:spPr/>
        <p:txBody>
          <a:bodyPr/>
          <a:lstStyle/>
          <a:p>
            <a:r>
              <a:rPr lang="en-US"/>
              <a:t>4/2/2025</a:t>
            </a:r>
            <a:endParaRPr lang="en-US" dirty="0"/>
          </a:p>
        </p:txBody>
      </p:sp>
      <p:sp>
        <p:nvSpPr>
          <p:cNvPr id="13" name="Footer Placeholder 12"/>
          <p:cNvSpPr>
            <a:spLocks noGrp="1"/>
          </p:cNvSpPr>
          <p:nvPr>
            <p:ph type="ftr" sz="quarter" idx="20"/>
          </p:nvPr>
        </p:nvSpPr>
        <p:spPr/>
        <p:txBody>
          <a:bodyPr/>
          <a:lstStyle/>
          <a:p>
            <a:r>
              <a:rPr lang="en-US"/>
              <a:t>Community Action Advisory Board</a:t>
            </a:r>
            <a:endParaRPr lang="en-US" dirty="0"/>
          </a:p>
        </p:txBody>
      </p:sp>
      <p:sp>
        <p:nvSpPr>
          <p:cNvPr id="14" name="Slide Number Placeholder 13"/>
          <p:cNvSpPr>
            <a:spLocks noGrp="1"/>
          </p:cNvSpPr>
          <p:nvPr>
            <p:ph type="sldNum" sz="quarter" idx="21"/>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50685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665505"/>
            <a:ext cx="6858000" cy="1531459"/>
          </a:xfrm>
          <a:prstGeom prst="rect">
            <a:avLst/>
          </a:prstGeom>
        </p:spPr>
        <p:txBody>
          <a:bodyPr anchor="b"/>
          <a:lstStyle>
            <a:lvl1pPr algn="l">
              <a:defRPr sz="4500" baseline="0"/>
            </a:lvl1pPr>
          </a:lstStyle>
          <a:p>
            <a:r>
              <a:rPr lang="en-US" dirty="0"/>
              <a:t>Final slide</a:t>
            </a:r>
          </a:p>
        </p:txBody>
      </p:sp>
      <p:sp>
        <p:nvSpPr>
          <p:cNvPr id="4" name="Date Placeholder 3"/>
          <p:cNvSpPr>
            <a:spLocks noGrp="1"/>
          </p:cNvSpPr>
          <p:nvPr>
            <p:ph type="dt" sz="half" idx="10"/>
          </p:nvPr>
        </p:nvSpPr>
        <p:spPr/>
        <p:txBody>
          <a:bodyPr/>
          <a:lstStyle/>
          <a:p>
            <a:r>
              <a:rPr lang="en-US"/>
              <a:t>4/2/2025</a:t>
            </a:r>
            <a:endParaRPr lang="en-US" dirty="0"/>
          </a:p>
        </p:txBody>
      </p:sp>
      <p:sp>
        <p:nvSpPr>
          <p:cNvPr id="5" name="Footer Placeholder 4"/>
          <p:cNvSpPr>
            <a:spLocks noGrp="1"/>
          </p:cNvSpPr>
          <p:nvPr>
            <p:ph type="ftr" sz="quarter" idx="11"/>
          </p:nvPr>
        </p:nvSpPr>
        <p:spPr/>
        <p:txBody>
          <a:bodyPr/>
          <a:lstStyle/>
          <a:p>
            <a:r>
              <a:rPr lang="en-US"/>
              <a:t>Community Action Advisory Board</a:t>
            </a:r>
            <a:endParaRPr lang="en-US" dirty="0"/>
          </a:p>
        </p:txBody>
      </p:sp>
      <p:sp>
        <p:nvSpPr>
          <p:cNvPr id="6" name="Slide Number Placeholder 5"/>
          <p:cNvSpPr>
            <a:spLocks noGrp="1"/>
          </p:cNvSpPr>
          <p:nvPr>
            <p:ph type="sldNum" sz="quarter" idx="12"/>
          </p:nvPr>
        </p:nvSpPr>
        <p:spPr/>
        <p:txBody>
          <a:bodyPr/>
          <a:lstStyle/>
          <a:p>
            <a:fld id="{BD3A08C5-CC68-3947-88A8-A9E34C1A68A7}" type="slidenum">
              <a:rPr lang="en-US" smtClean="0"/>
              <a:pPr/>
              <a:t>‹#›</a:t>
            </a:fld>
            <a:endParaRPr lang="en-US" dirty="0"/>
          </a:p>
        </p:txBody>
      </p:sp>
      <p:sp>
        <p:nvSpPr>
          <p:cNvPr id="7" name="Text Placeholder 4"/>
          <p:cNvSpPr>
            <a:spLocks noGrp="1"/>
          </p:cNvSpPr>
          <p:nvPr>
            <p:ph type="body" sz="quarter" idx="18" hasCustomPrompt="1"/>
          </p:nvPr>
        </p:nvSpPr>
        <p:spPr>
          <a:xfrm>
            <a:off x="1143001" y="3262032"/>
            <a:ext cx="6876261" cy="756271"/>
          </a:xfrm>
        </p:spPr>
        <p:txBody>
          <a:bodyPr anchor="b">
            <a:normAutofit/>
          </a:bodyPr>
          <a:lstStyle>
            <a:lvl1pPr marL="0" indent="0">
              <a:buNone/>
              <a:defRPr sz="2700"/>
            </a:lvl1pPr>
            <a:lvl2pPr marL="342900" indent="0">
              <a:buNone/>
              <a:defRPr/>
            </a:lvl2pPr>
            <a:lvl3pPr marL="685800" indent="0">
              <a:buNone/>
              <a:defRPr/>
            </a:lvl3pPr>
            <a:lvl4pPr marL="1028700" indent="0">
              <a:buNone/>
              <a:defRPr/>
            </a:lvl4pPr>
            <a:lvl5pPr marL="1371600" indent="0">
              <a:buNone/>
              <a:defRPr/>
            </a:lvl5pPr>
          </a:lstStyle>
          <a:p>
            <a:pPr lvl="0"/>
            <a:r>
              <a:rPr lang="en-US"/>
              <a:t>Subhead</a:t>
            </a:r>
            <a:endParaRPr lang="en-US" dirty="0"/>
          </a:p>
        </p:txBody>
      </p:sp>
      <p:sp>
        <p:nvSpPr>
          <p:cNvPr id="8" name="Text Placeholder 4"/>
          <p:cNvSpPr>
            <a:spLocks noGrp="1"/>
          </p:cNvSpPr>
          <p:nvPr>
            <p:ph type="body" sz="quarter" idx="19" hasCustomPrompt="1"/>
          </p:nvPr>
        </p:nvSpPr>
        <p:spPr>
          <a:xfrm>
            <a:off x="1143001" y="4018305"/>
            <a:ext cx="6876261" cy="1478165"/>
          </a:xfrm>
        </p:spPr>
        <p:txBody>
          <a:bodyPr anchor="b">
            <a:normAutofit/>
          </a:bodyPr>
          <a:lstStyle>
            <a:lvl1pPr marL="0" indent="0">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dirty="0"/>
              <a:t>Additional info</a:t>
            </a:r>
          </a:p>
        </p:txBody>
      </p:sp>
    </p:spTree>
    <p:extLst>
      <p:ext uri="{BB962C8B-B14F-4D97-AF65-F5344CB8AC3E}">
        <p14:creationId xmlns:p14="http://schemas.microsoft.com/office/powerpoint/2010/main" val="3134456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593645" y="-484095"/>
            <a:ext cx="5370625" cy="8807824"/>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637" y="583070"/>
            <a:ext cx="1136096" cy="712298"/>
          </a:xfrm>
          <a:prstGeom prst="rect">
            <a:avLst/>
          </a:prstGeom>
        </p:spPr>
      </p:pic>
    </p:spTree>
    <p:extLst>
      <p:ext uri="{BB962C8B-B14F-4D97-AF65-F5344CB8AC3E}">
        <p14:creationId xmlns:p14="http://schemas.microsoft.com/office/powerpoint/2010/main" val="947961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170830" y="0"/>
            <a:ext cx="5248835" cy="8608088"/>
          </a:xfrm>
          <a:prstGeom prst="rect">
            <a:avLst/>
          </a:prstGeom>
        </p:spPr>
      </p:pic>
    </p:spTree>
    <p:extLst>
      <p:ext uri="{BB962C8B-B14F-4D97-AF65-F5344CB8AC3E}">
        <p14:creationId xmlns:p14="http://schemas.microsoft.com/office/powerpoint/2010/main" val="3722250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6CE9-5DA7-5249-A4A6-1A29BB3A8B68}"/>
              </a:ext>
            </a:extLst>
          </p:cNvPr>
          <p:cNvSpPr>
            <a:spLocks noGrp="1"/>
          </p:cNvSpPr>
          <p:nvPr>
            <p:ph type="title"/>
          </p:nvPr>
        </p:nvSpPr>
        <p:spPr>
          <a:xfrm>
            <a:off x="628651" y="365126"/>
            <a:ext cx="4154366" cy="13255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ACBB649-EC0D-E34A-BC3D-B47ACD846027}"/>
              </a:ext>
            </a:extLst>
          </p:cNvPr>
          <p:cNvSpPr>
            <a:spLocks noGrp="1"/>
          </p:cNvSpPr>
          <p:nvPr>
            <p:ph idx="1"/>
          </p:nvPr>
        </p:nvSpPr>
        <p:spPr>
          <a:xfrm>
            <a:off x="628650" y="1825625"/>
            <a:ext cx="4154366" cy="4351338"/>
          </a:xfrm>
          <a:prstGeom prst="rect">
            <a:avLst/>
          </a:prstGeom>
        </p:spPr>
        <p:txBody>
          <a:bodyPr/>
          <a:lstStyle/>
          <a:p>
            <a:pPr lvl="0"/>
            <a:r>
              <a:rPr lang="en-US"/>
              <a:t>Edit Master text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0028" y="-968187"/>
            <a:ext cx="5488081" cy="8790076"/>
          </a:xfrm>
          <a:prstGeom prst="rect">
            <a:avLst/>
          </a:prstGeom>
        </p:spPr>
      </p:pic>
    </p:spTree>
    <p:extLst>
      <p:ext uri="{BB962C8B-B14F-4D97-AF65-F5344CB8AC3E}">
        <p14:creationId xmlns:p14="http://schemas.microsoft.com/office/powerpoint/2010/main" val="28220981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6CE9-5DA7-5249-A4A6-1A29BB3A8B68}"/>
              </a:ext>
            </a:extLst>
          </p:cNvPr>
          <p:cNvSpPr>
            <a:spLocks noGrp="1"/>
          </p:cNvSpPr>
          <p:nvPr>
            <p:ph type="title"/>
          </p:nvPr>
        </p:nvSpPr>
        <p:spPr>
          <a:xfrm>
            <a:off x="628651" y="365126"/>
            <a:ext cx="4154366" cy="13255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ACBB649-EC0D-E34A-BC3D-B47ACD846027}"/>
              </a:ext>
            </a:extLst>
          </p:cNvPr>
          <p:cNvSpPr>
            <a:spLocks noGrp="1"/>
          </p:cNvSpPr>
          <p:nvPr>
            <p:ph idx="1"/>
          </p:nvPr>
        </p:nvSpPr>
        <p:spPr>
          <a:xfrm>
            <a:off x="628650" y="1825625"/>
            <a:ext cx="4154366" cy="4351338"/>
          </a:xfrm>
          <a:prstGeom prst="rect">
            <a:avLst/>
          </a:prstGeom>
        </p:spPr>
        <p:txBody>
          <a:bodyPr/>
          <a:lstStyle/>
          <a:p>
            <a:pPr lvl="0"/>
            <a:r>
              <a:rPr lang="en-US"/>
              <a:t>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790" y="-793376"/>
            <a:ext cx="8656650" cy="14935608"/>
          </a:xfrm>
          <a:prstGeom prst="rect">
            <a:avLst/>
          </a:prstGeom>
        </p:spPr>
      </p:pic>
    </p:spTree>
    <p:extLst>
      <p:ext uri="{BB962C8B-B14F-4D97-AF65-F5344CB8AC3E}">
        <p14:creationId xmlns:p14="http://schemas.microsoft.com/office/powerpoint/2010/main" val="1803618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6CE9-5DA7-5249-A4A6-1A29BB3A8B68}"/>
              </a:ext>
            </a:extLst>
          </p:cNvPr>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CBB649-EC0D-E34A-BC3D-B47ACD846027}"/>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p:txBody>
      </p:sp>
      <p:sp>
        <p:nvSpPr>
          <p:cNvPr id="6" name="Slide Number Placeholder 5">
            <a:extLst>
              <a:ext uri="{FF2B5EF4-FFF2-40B4-BE49-F238E27FC236}">
                <a16:creationId xmlns:a16="http://schemas.microsoft.com/office/drawing/2014/main" id="{32C168B9-0FB2-244E-8FC1-57D7BD34884E}"/>
              </a:ext>
            </a:extLst>
          </p:cNvPr>
          <p:cNvSpPr>
            <a:spLocks noGrp="1"/>
          </p:cNvSpPr>
          <p:nvPr>
            <p:ph type="sldNum" sz="quarter" idx="12"/>
          </p:nvPr>
        </p:nvSpPr>
        <p:spPr>
          <a:xfrm>
            <a:off x="6302142" y="6176964"/>
            <a:ext cx="2213209" cy="544512"/>
          </a:xfrm>
          <a:prstGeom prst="rect">
            <a:avLst/>
          </a:prstGeom>
        </p:spPr>
        <p:txBody>
          <a:bodyPr/>
          <a:lstStyle/>
          <a:p>
            <a:fld id="{DAD97633-53E7-C74C-AC60-1D9666A2B9B2}" type="slidenum">
              <a:rPr lang="en-US" smtClean="0"/>
              <a:t>‹#›</a:t>
            </a:fld>
            <a:endParaRPr lang="en-US"/>
          </a:p>
        </p:txBody>
      </p:sp>
    </p:spTree>
    <p:extLst>
      <p:ext uri="{BB962C8B-B14F-4D97-AF65-F5344CB8AC3E}">
        <p14:creationId xmlns:p14="http://schemas.microsoft.com/office/powerpoint/2010/main" val="3635118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130ACF-9AC8-1347-888A-1756F6EAC57E}"/>
              </a:ext>
            </a:extLst>
          </p:cNvPr>
          <p:cNvSpPr/>
          <p:nvPr userDrawn="1"/>
        </p:nvSpPr>
        <p:spPr>
          <a:xfrm>
            <a:off x="1" y="0"/>
            <a:ext cx="4498181" cy="6858000"/>
          </a:xfrm>
          <a:prstGeom prst="rect">
            <a:avLst/>
          </a:prstGeom>
          <a:solidFill>
            <a:srgbClr val="FF4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Content Placeholder 3">
            <a:extLst>
              <a:ext uri="{FF2B5EF4-FFF2-40B4-BE49-F238E27FC236}">
                <a16:creationId xmlns:a16="http://schemas.microsoft.com/office/drawing/2014/main" id="{7019D94D-87BC-CD4D-B8EC-45955FE45DA2}"/>
              </a:ext>
            </a:extLst>
          </p:cNvPr>
          <p:cNvSpPr>
            <a:spLocks noGrp="1"/>
          </p:cNvSpPr>
          <p:nvPr>
            <p:ph sz="half" idx="2"/>
          </p:nvPr>
        </p:nvSpPr>
        <p:spPr>
          <a:xfrm>
            <a:off x="629842" y="1304145"/>
            <a:ext cx="3868340" cy="4885519"/>
          </a:xfrm>
          <a:prstGeom prst="rect">
            <a:avLst/>
          </a:prstGeom>
        </p:spPr>
        <p:txBody>
          <a:bodyPr/>
          <a:lstStyle>
            <a:lvl1pPr marL="0" indent="0">
              <a:buNone/>
              <a:defRPr/>
            </a:lvl1pPr>
          </a:lstStyle>
          <a:p>
            <a:pPr lvl="0"/>
            <a:r>
              <a:rPr lang="en-US"/>
              <a:t>Edit Master text styles</a:t>
            </a:r>
          </a:p>
        </p:txBody>
      </p:sp>
      <p:sp>
        <p:nvSpPr>
          <p:cNvPr id="6" name="Content Placeholder 5">
            <a:extLst>
              <a:ext uri="{FF2B5EF4-FFF2-40B4-BE49-F238E27FC236}">
                <a16:creationId xmlns:a16="http://schemas.microsoft.com/office/drawing/2014/main" id="{6CE3DDB8-2C97-BA43-AC84-3BA4A837037B}"/>
              </a:ext>
            </a:extLst>
          </p:cNvPr>
          <p:cNvSpPr>
            <a:spLocks noGrp="1"/>
          </p:cNvSpPr>
          <p:nvPr>
            <p:ph sz="quarter" idx="4"/>
          </p:nvPr>
        </p:nvSpPr>
        <p:spPr>
          <a:xfrm>
            <a:off x="4629150" y="1304145"/>
            <a:ext cx="3887391" cy="4885519"/>
          </a:xfrm>
          <a:prstGeom prst="rect">
            <a:avLst/>
          </a:prstGeom>
        </p:spPr>
        <p:txBody>
          <a:bodyPr/>
          <a:lstStyle>
            <a:lvl1pPr marL="0" indent="0">
              <a:buNone/>
              <a:defRPr/>
            </a:lvl1pPr>
          </a:lstStyle>
          <a:p>
            <a:pPr lvl="0"/>
            <a:r>
              <a:rPr lang="en-US"/>
              <a:t>Edit Master text styles</a:t>
            </a:r>
          </a:p>
        </p:txBody>
      </p:sp>
      <p:sp>
        <p:nvSpPr>
          <p:cNvPr id="10" name="TextBox 9">
            <a:extLst>
              <a:ext uri="{FF2B5EF4-FFF2-40B4-BE49-F238E27FC236}">
                <a16:creationId xmlns:a16="http://schemas.microsoft.com/office/drawing/2014/main" id="{D2A3E1E0-4679-154C-BBE6-1CF59B8DC054}"/>
              </a:ext>
            </a:extLst>
          </p:cNvPr>
          <p:cNvSpPr txBox="1"/>
          <p:nvPr userDrawn="1"/>
        </p:nvSpPr>
        <p:spPr>
          <a:xfrm>
            <a:off x="563078" y="6264554"/>
            <a:ext cx="3775509" cy="230832"/>
          </a:xfrm>
          <a:prstGeom prst="rect">
            <a:avLst/>
          </a:prstGeom>
          <a:noFill/>
        </p:spPr>
        <p:txBody>
          <a:bodyPr wrap="square" rtlCol="0">
            <a:spAutoFit/>
          </a:bodyPr>
          <a:lstStyle/>
          <a:p>
            <a:r>
              <a:rPr lang="en-US" sz="900" b="1" dirty="0"/>
              <a:t>2018 YWCA USA LEADERSHIP &amp; CAPACITY BUILDING INSTITUTE</a:t>
            </a:r>
          </a:p>
        </p:txBody>
      </p:sp>
    </p:spTree>
    <p:extLst>
      <p:ext uri="{BB962C8B-B14F-4D97-AF65-F5344CB8AC3E}">
        <p14:creationId xmlns:p14="http://schemas.microsoft.com/office/powerpoint/2010/main" val="2376949703"/>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BD9DF1-75B5-3E46-88C1-92A39FFE7C03}"/>
              </a:ext>
            </a:extLst>
          </p:cNvPr>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1BCCC6B9-C666-8246-AAD6-7EC020F75742}"/>
              </a:ext>
            </a:extLst>
          </p:cNvPr>
          <p:cNvSpPr>
            <a:spLocks noGrp="1"/>
          </p:cNvSpPr>
          <p:nvPr>
            <p:ph sz="quarter" idx="10"/>
          </p:nvPr>
        </p:nvSpPr>
        <p:spPr>
          <a:xfrm>
            <a:off x="628650" y="1873770"/>
            <a:ext cx="7886700" cy="4036493"/>
          </a:xfrm>
          <a:prstGeom prst="rect">
            <a:avLst/>
          </a:prstGeom>
        </p:spPr>
        <p:txBody>
          <a:bodyPr/>
          <a:lstStyle/>
          <a:p>
            <a:pPr lvl="0"/>
            <a:r>
              <a:rPr lang="en-US"/>
              <a:t>Edit Master text styles</a:t>
            </a:r>
          </a:p>
        </p:txBody>
      </p:sp>
    </p:spTree>
    <p:extLst>
      <p:ext uri="{BB962C8B-B14F-4D97-AF65-F5344CB8AC3E}">
        <p14:creationId xmlns:p14="http://schemas.microsoft.com/office/powerpoint/2010/main" val="3078328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with Text Below">
    <p:spTree>
      <p:nvGrpSpPr>
        <p:cNvPr id="1" name=""/>
        <p:cNvGrpSpPr/>
        <p:nvPr/>
      </p:nvGrpSpPr>
      <p:grpSpPr>
        <a:xfrm>
          <a:off x="0" y="0"/>
          <a:ext cx="0" cy="0"/>
          <a:chOff x="0" y="0"/>
          <a:chExt cx="0" cy="0"/>
        </a:xfrm>
      </p:grpSpPr>
      <p:sp>
        <p:nvSpPr>
          <p:cNvPr id="5" name="Table Placeholder 4"/>
          <p:cNvSpPr>
            <a:spLocks noGrp="1"/>
          </p:cNvSpPr>
          <p:nvPr>
            <p:ph type="tbl" sz="quarter" idx="13"/>
          </p:nvPr>
        </p:nvSpPr>
        <p:spPr>
          <a:xfrm>
            <a:off x="721896" y="1182532"/>
            <a:ext cx="7700210" cy="3650725"/>
          </a:xfrm>
        </p:spPr>
        <p:txBody>
          <a:bodyPr anchor="ctr"/>
          <a:lstStyle>
            <a:lvl1pPr marL="0" marR="0" indent="0" algn="l" defTabSz="685800" rtl="0" eaLnBrk="1" fontAlgn="auto" latinLnBrk="0" hangingPunct="1">
              <a:lnSpc>
                <a:spcPct val="90000"/>
              </a:lnSpc>
              <a:spcBef>
                <a:spcPts val="750"/>
              </a:spcBef>
              <a:spcAft>
                <a:spcPts val="0"/>
              </a:spcAft>
              <a:buClrTx/>
              <a:buSzTx/>
              <a:buFont typeface="Arial"/>
              <a:buNone/>
              <a:tabLst/>
              <a:defRPr baseline="0">
                <a:sym typeface="Wingdings"/>
              </a:defRPr>
            </a:lvl1pPr>
          </a:lstStyle>
          <a:p>
            <a:endParaRPr lang="en-US" dirty="0"/>
          </a:p>
          <a:p>
            <a:r>
              <a:rPr lang="en-US" dirty="0"/>
              <a:t>Click icon to create table  </a:t>
            </a:r>
          </a:p>
          <a:p>
            <a:endParaRPr lang="en-US" dirty="0"/>
          </a:p>
        </p:txBody>
      </p:sp>
      <p:sp>
        <p:nvSpPr>
          <p:cNvPr id="4" name="Text Placeholder 3"/>
          <p:cNvSpPr>
            <a:spLocks noGrp="1"/>
          </p:cNvSpPr>
          <p:nvPr>
            <p:ph type="body" sz="quarter" idx="14" hasCustomPrompt="1"/>
          </p:nvPr>
        </p:nvSpPr>
        <p:spPr>
          <a:xfrm>
            <a:off x="721896" y="5012014"/>
            <a:ext cx="7690684" cy="877509"/>
          </a:xfrm>
        </p:spPr>
        <p:txBody>
          <a:bodyPr/>
          <a:lstStyle>
            <a:lvl1pPr marL="0" indent="0">
              <a:buNone/>
              <a:defRPr/>
            </a:lvl1pPr>
          </a:lstStyle>
          <a:p>
            <a:pPr lvl="0"/>
            <a:r>
              <a:rPr lang="en-US" dirty="0"/>
              <a:t>Text</a:t>
            </a:r>
          </a:p>
        </p:txBody>
      </p:sp>
      <p:sp>
        <p:nvSpPr>
          <p:cNvPr id="6" name="Title 5"/>
          <p:cNvSpPr>
            <a:spLocks noGrp="1"/>
          </p:cNvSpPr>
          <p:nvPr>
            <p:ph type="title" hasCustomPrompt="1"/>
          </p:nvPr>
        </p:nvSpPr>
        <p:spPr/>
        <p:txBody>
          <a:bodyPr/>
          <a:lstStyle/>
          <a:p>
            <a:r>
              <a:rPr lang="en-US" dirty="0"/>
              <a:t>Slide title</a:t>
            </a:r>
          </a:p>
        </p:txBody>
      </p:sp>
      <p:cxnSp>
        <p:nvCxnSpPr>
          <p:cNvPr id="11" name="Straight Connector 10"/>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5"/>
          </p:nvPr>
        </p:nvSpPr>
        <p:spPr/>
        <p:txBody>
          <a:bodyPr/>
          <a:lstStyle/>
          <a:p>
            <a:r>
              <a:rPr lang="en-US"/>
              <a:t>4/2/2025</a:t>
            </a:r>
            <a:endParaRPr lang="en-US" dirty="0"/>
          </a:p>
        </p:txBody>
      </p:sp>
      <p:sp>
        <p:nvSpPr>
          <p:cNvPr id="12" name="Footer Placeholder 11"/>
          <p:cNvSpPr>
            <a:spLocks noGrp="1"/>
          </p:cNvSpPr>
          <p:nvPr>
            <p:ph type="ftr" sz="quarter" idx="16"/>
          </p:nvPr>
        </p:nvSpPr>
        <p:spPr/>
        <p:txBody>
          <a:bodyPr/>
          <a:lstStyle/>
          <a:p>
            <a:r>
              <a:rPr lang="en-US"/>
              <a:t>Community Action Advisory Board</a:t>
            </a:r>
            <a:endParaRPr lang="en-US" dirty="0"/>
          </a:p>
        </p:txBody>
      </p:sp>
      <p:sp>
        <p:nvSpPr>
          <p:cNvPr id="14" name="Slide Number Placeholder 13"/>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0282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200150" y="2386744"/>
            <a:ext cx="67437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285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2021396" y="4352544"/>
            <a:ext cx="5101209"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SzPts val="2000"/>
              <a:buNone/>
              <a:defRPr sz="1500">
                <a:solidFill>
                  <a:srgbClr val="FEFEFE"/>
                </a:solidFill>
              </a:defRPr>
            </a:lvl1pPr>
            <a:lvl2pPr lvl="1" algn="ctr">
              <a:lnSpc>
                <a:spcPct val="100000"/>
              </a:lnSpc>
              <a:spcBef>
                <a:spcPts val="750"/>
              </a:spcBef>
              <a:spcAft>
                <a:spcPts val="0"/>
              </a:spcAft>
              <a:buSzPts val="2000"/>
              <a:buNone/>
              <a:defRPr sz="1500"/>
            </a:lvl2pPr>
            <a:lvl3pPr lvl="2" algn="ctr">
              <a:lnSpc>
                <a:spcPct val="100000"/>
              </a:lnSpc>
              <a:spcBef>
                <a:spcPts val="750"/>
              </a:spcBef>
              <a:spcAft>
                <a:spcPts val="0"/>
              </a:spcAft>
              <a:buSzPts val="1800"/>
              <a:buNone/>
              <a:defRPr sz="1350"/>
            </a:lvl3pPr>
            <a:lvl4pPr lvl="3" algn="ctr">
              <a:lnSpc>
                <a:spcPct val="100000"/>
              </a:lnSpc>
              <a:spcBef>
                <a:spcPts val="750"/>
              </a:spcBef>
              <a:spcAft>
                <a:spcPts val="0"/>
              </a:spcAft>
              <a:buSzPts val="1600"/>
              <a:buNone/>
              <a:defRPr sz="1200"/>
            </a:lvl4pPr>
            <a:lvl5pPr lvl="4" algn="ctr">
              <a:lnSpc>
                <a:spcPct val="100000"/>
              </a:lnSpc>
              <a:spcBef>
                <a:spcPts val="750"/>
              </a:spcBef>
              <a:spcAft>
                <a:spcPts val="0"/>
              </a:spcAft>
              <a:buSzPts val="1600"/>
              <a:buNone/>
              <a:defRPr sz="1200"/>
            </a:lvl5pPr>
            <a:lvl6pPr lvl="5" algn="ctr">
              <a:lnSpc>
                <a:spcPct val="100000"/>
              </a:lnSpc>
              <a:spcBef>
                <a:spcPts val="750"/>
              </a:spcBef>
              <a:spcAft>
                <a:spcPts val="0"/>
              </a:spcAft>
              <a:buSzPts val="1600"/>
              <a:buNone/>
              <a:defRPr sz="1200"/>
            </a:lvl6pPr>
            <a:lvl7pPr lvl="6" algn="ctr">
              <a:lnSpc>
                <a:spcPct val="100000"/>
              </a:lnSpc>
              <a:spcBef>
                <a:spcPts val="750"/>
              </a:spcBef>
              <a:spcAft>
                <a:spcPts val="0"/>
              </a:spcAft>
              <a:buSzPts val="1600"/>
              <a:buNone/>
              <a:defRPr sz="1200"/>
            </a:lvl7pPr>
            <a:lvl8pPr lvl="7" algn="ctr">
              <a:lnSpc>
                <a:spcPct val="100000"/>
              </a:lnSpc>
              <a:spcBef>
                <a:spcPts val="750"/>
              </a:spcBef>
              <a:spcAft>
                <a:spcPts val="0"/>
              </a:spcAft>
              <a:buSzPts val="1600"/>
              <a:buNone/>
              <a:defRPr sz="1200"/>
            </a:lvl8pPr>
            <a:lvl9pPr lvl="8" algn="ctr">
              <a:lnSpc>
                <a:spcPct val="100000"/>
              </a:lnSpc>
              <a:spcBef>
                <a:spcPts val="750"/>
              </a:spcBef>
              <a:spcAft>
                <a:spcPts val="0"/>
              </a:spcAft>
              <a:buSzPts val="1600"/>
              <a:buNone/>
              <a:defRPr sz="1200"/>
            </a:lvl9pPr>
          </a:lstStyle>
          <a:p>
            <a:endParaRPr/>
          </a:p>
        </p:txBody>
      </p:sp>
      <p:sp>
        <p:nvSpPr>
          <p:cNvPr id="18" name="Google Shape;18;p20"/>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4/2/2025</a:t>
            </a:r>
            <a:endParaRPr/>
          </a:p>
        </p:txBody>
      </p:sp>
      <p:sp>
        <p:nvSpPr>
          <p:cNvPr id="19" name="Google Shape;19;p20"/>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Community Action Advisory Board</a:t>
            </a:r>
            <a:endParaRPr/>
          </a:p>
        </p:txBody>
      </p:sp>
      <p:sp>
        <p:nvSpPr>
          <p:cNvPr id="20" name="Google Shape;20;p20"/>
          <p:cNvSpPr>
            <a:spLocks noGrp="1"/>
          </p:cNvSpPr>
          <p:nvPr>
            <p:ph type="sldNum" idx="12"/>
          </p:nvPr>
        </p:nvSpPr>
        <p:spPr>
          <a:xfrm>
            <a:off x="8069192" y="6217920"/>
            <a:ext cx="27432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86103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7"/>
        <p:cNvGrpSpPr/>
        <p:nvPr/>
      </p:nvGrpSpPr>
      <p:grpSpPr>
        <a:xfrm>
          <a:off x="0" y="0"/>
          <a:ext cx="0" cy="0"/>
          <a:chOff x="0" y="0"/>
          <a:chExt cx="0" cy="0"/>
        </a:xfrm>
      </p:grpSpPr>
      <p:sp>
        <p:nvSpPr>
          <p:cNvPr id="28" name="Google Shape;28;p21"/>
          <p:cNvSpPr/>
          <p:nvPr/>
        </p:nvSpPr>
        <p:spPr>
          <a:xfrm>
            <a:off x="0" y="0"/>
            <a:ext cx="4572000" cy="68580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9" name="Google Shape;29;p21"/>
          <p:cNvSpPr txBox="1">
            <a:spLocks noGrp="1"/>
          </p:cNvSpPr>
          <p:nvPr>
            <p:ph type="title"/>
          </p:nvPr>
        </p:nvSpPr>
        <p:spPr>
          <a:xfrm>
            <a:off x="603504" y="2243829"/>
            <a:ext cx="3364992"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a:lnSpc>
                <a:spcPct val="90000"/>
              </a:lnSpc>
              <a:spcBef>
                <a:spcPts val="0"/>
              </a:spcBef>
              <a:spcAft>
                <a:spcPts val="0"/>
              </a:spcAft>
              <a:buClr>
                <a:srgbClr val="262626"/>
              </a:buClr>
              <a:buSzPts val="2200"/>
              <a:buFont typeface="Gill Sans"/>
              <a:buNone/>
              <a:defRPr sz="165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1"/>
          <p:cNvSpPr txBox="1">
            <a:spLocks noGrp="1"/>
          </p:cNvSpPr>
          <p:nvPr>
            <p:ph type="body" idx="1"/>
          </p:nvPr>
        </p:nvSpPr>
        <p:spPr>
          <a:xfrm>
            <a:off x="5052060" y="804672"/>
            <a:ext cx="3611880" cy="5248656"/>
          </a:xfrm>
          <a:prstGeom prst="rect">
            <a:avLst/>
          </a:prstGeom>
          <a:noFill/>
          <a:ln>
            <a:noFill/>
          </a:ln>
        </p:spPr>
        <p:txBody>
          <a:bodyPr spcFirstLastPara="1" wrap="square" lIns="91425" tIns="45700" rIns="91425" bIns="45700" anchor="t" anchorCtr="0">
            <a:normAutofit/>
          </a:bodyPr>
          <a:lstStyle>
            <a:lvl1pPr marL="342900" lvl="0" indent="-261938" algn="l">
              <a:lnSpc>
                <a:spcPct val="100000"/>
              </a:lnSpc>
              <a:spcBef>
                <a:spcPts val="750"/>
              </a:spcBef>
              <a:spcAft>
                <a:spcPts val="0"/>
              </a:spcAft>
              <a:buSzPts val="1900"/>
              <a:buChar char="•"/>
              <a:defRPr sz="1425">
                <a:solidFill>
                  <a:schemeClr val="dk1"/>
                </a:solidFill>
              </a:defRPr>
            </a:lvl1pPr>
            <a:lvl2pPr marL="685800" lvl="1" indent="-247650" algn="l">
              <a:lnSpc>
                <a:spcPct val="100000"/>
              </a:lnSpc>
              <a:spcBef>
                <a:spcPts val="750"/>
              </a:spcBef>
              <a:spcAft>
                <a:spcPts val="0"/>
              </a:spcAft>
              <a:buSzPts val="1600"/>
              <a:buChar char="•"/>
              <a:defRPr sz="1200">
                <a:solidFill>
                  <a:schemeClr val="dk1"/>
                </a:solidFill>
              </a:defRPr>
            </a:lvl2pPr>
            <a:lvl3pPr marL="1028700" lvl="2" indent="-247650" algn="l">
              <a:lnSpc>
                <a:spcPct val="100000"/>
              </a:lnSpc>
              <a:spcBef>
                <a:spcPts val="750"/>
              </a:spcBef>
              <a:spcAft>
                <a:spcPts val="0"/>
              </a:spcAft>
              <a:buSzPts val="1600"/>
              <a:buChar char="•"/>
              <a:defRPr sz="1200">
                <a:solidFill>
                  <a:schemeClr val="dk1"/>
                </a:solidFill>
              </a:defRPr>
            </a:lvl3pPr>
            <a:lvl4pPr marL="1371600" lvl="3" indent="-247650" algn="l">
              <a:lnSpc>
                <a:spcPct val="100000"/>
              </a:lnSpc>
              <a:spcBef>
                <a:spcPts val="750"/>
              </a:spcBef>
              <a:spcAft>
                <a:spcPts val="0"/>
              </a:spcAft>
              <a:buSzPts val="1600"/>
              <a:buChar char="•"/>
              <a:defRPr sz="1200">
                <a:solidFill>
                  <a:schemeClr val="dk1"/>
                </a:solidFill>
              </a:defRPr>
            </a:lvl4pPr>
            <a:lvl5pPr marL="1714500" lvl="4" indent="-247650" algn="l">
              <a:lnSpc>
                <a:spcPct val="100000"/>
              </a:lnSpc>
              <a:spcBef>
                <a:spcPts val="750"/>
              </a:spcBef>
              <a:spcAft>
                <a:spcPts val="0"/>
              </a:spcAft>
              <a:buSzPts val="1600"/>
              <a:buChar char="•"/>
              <a:defRPr sz="1200">
                <a:solidFill>
                  <a:schemeClr val="dk1"/>
                </a:solidFill>
              </a:defRPr>
            </a:lvl5pPr>
            <a:lvl6pPr marL="2057400" lvl="5" indent="-247650" algn="l">
              <a:lnSpc>
                <a:spcPct val="100000"/>
              </a:lnSpc>
              <a:spcBef>
                <a:spcPts val="750"/>
              </a:spcBef>
              <a:spcAft>
                <a:spcPts val="0"/>
              </a:spcAft>
              <a:buSzPts val="1600"/>
              <a:buChar char="•"/>
              <a:defRPr sz="1200"/>
            </a:lvl6pPr>
            <a:lvl7pPr marL="2400300" lvl="6" indent="-247650" algn="l">
              <a:lnSpc>
                <a:spcPct val="100000"/>
              </a:lnSpc>
              <a:spcBef>
                <a:spcPts val="750"/>
              </a:spcBef>
              <a:spcAft>
                <a:spcPts val="0"/>
              </a:spcAft>
              <a:buSzPts val="1600"/>
              <a:buChar char="•"/>
              <a:defRPr sz="1200"/>
            </a:lvl7pPr>
            <a:lvl8pPr marL="2743200" lvl="7" indent="-247650" algn="l">
              <a:lnSpc>
                <a:spcPct val="100000"/>
              </a:lnSpc>
              <a:spcBef>
                <a:spcPts val="750"/>
              </a:spcBef>
              <a:spcAft>
                <a:spcPts val="0"/>
              </a:spcAft>
              <a:buSzPts val="1600"/>
              <a:buChar char="•"/>
              <a:defRPr sz="1200"/>
            </a:lvl8pPr>
            <a:lvl9pPr marL="3086100" lvl="8" indent="-247650" algn="l">
              <a:lnSpc>
                <a:spcPct val="100000"/>
              </a:lnSpc>
              <a:spcBef>
                <a:spcPts val="750"/>
              </a:spcBef>
              <a:spcAft>
                <a:spcPts val="0"/>
              </a:spcAft>
              <a:buSzPts val="1600"/>
              <a:buChar char="•"/>
              <a:defRPr sz="1200"/>
            </a:lvl9pPr>
          </a:lstStyle>
          <a:p>
            <a:endParaRPr/>
          </a:p>
        </p:txBody>
      </p:sp>
      <p:sp>
        <p:nvSpPr>
          <p:cNvPr id="31" name="Google Shape;31;p21"/>
          <p:cNvSpPr txBox="1">
            <a:spLocks noGrp="1"/>
          </p:cNvSpPr>
          <p:nvPr>
            <p:ph type="body" idx="2"/>
          </p:nvPr>
        </p:nvSpPr>
        <p:spPr>
          <a:xfrm>
            <a:off x="836676" y="3549918"/>
            <a:ext cx="2846070" cy="2194036"/>
          </a:xfrm>
          <a:prstGeom prst="rect">
            <a:avLst/>
          </a:prstGeom>
          <a:noFill/>
          <a:ln>
            <a:noFill/>
          </a:ln>
        </p:spPr>
        <p:txBody>
          <a:bodyPr spcFirstLastPara="1" wrap="square" lIns="91425" tIns="45700" rIns="91425" bIns="45700" anchor="t" anchorCtr="1">
            <a:normAutofit/>
          </a:bodyPr>
          <a:lstStyle>
            <a:lvl1pPr marL="342900" lvl="0" indent="-171450" algn="ctr">
              <a:lnSpc>
                <a:spcPct val="100000"/>
              </a:lnSpc>
              <a:spcBef>
                <a:spcPts val="750"/>
              </a:spcBef>
              <a:spcAft>
                <a:spcPts val="0"/>
              </a:spcAft>
              <a:buSzPts val="1500"/>
              <a:buNone/>
              <a:defRPr sz="1125">
                <a:solidFill>
                  <a:srgbClr val="FFFFFF"/>
                </a:solidFill>
              </a:defRPr>
            </a:lvl1pPr>
            <a:lvl2pPr marL="685800" lvl="1" indent="-171450" algn="l">
              <a:lnSpc>
                <a:spcPct val="100000"/>
              </a:lnSpc>
              <a:spcBef>
                <a:spcPts val="750"/>
              </a:spcBef>
              <a:spcAft>
                <a:spcPts val="0"/>
              </a:spcAft>
              <a:buSzPts val="1400"/>
              <a:buNone/>
              <a:defRPr sz="1050"/>
            </a:lvl2pPr>
            <a:lvl3pPr marL="1028700" lvl="2" indent="-171450" algn="l">
              <a:lnSpc>
                <a:spcPct val="100000"/>
              </a:lnSpc>
              <a:spcBef>
                <a:spcPts val="750"/>
              </a:spcBef>
              <a:spcAft>
                <a:spcPts val="0"/>
              </a:spcAft>
              <a:buSzPts val="1200"/>
              <a:buNone/>
              <a:defRPr sz="900"/>
            </a:lvl3pPr>
            <a:lvl4pPr marL="1371600" lvl="3" indent="-171450" algn="l">
              <a:lnSpc>
                <a:spcPct val="100000"/>
              </a:lnSpc>
              <a:spcBef>
                <a:spcPts val="750"/>
              </a:spcBef>
              <a:spcAft>
                <a:spcPts val="0"/>
              </a:spcAft>
              <a:buSzPts val="1000"/>
              <a:buNone/>
              <a:defRPr sz="750"/>
            </a:lvl4pPr>
            <a:lvl5pPr marL="1714500" lvl="4" indent="-171450" algn="l">
              <a:lnSpc>
                <a:spcPct val="100000"/>
              </a:lnSpc>
              <a:spcBef>
                <a:spcPts val="750"/>
              </a:spcBef>
              <a:spcAft>
                <a:spcPts val="0"/>
              </a:spcAft>
              <a:buSzPts val="1000"/>
              <a:buNone/>
              <a:defRPr sz="750"/>
            </a:lvl5pPr>
            <a:lvl6pPr marL="2057400" lvl="5" indent="-171450" algn="l">
              <a:lnSpc>
                <a:spcPct val="100000"/>
              </a:lnSpc>
              <a:spcBef>
                <a:spcPts val="750"/>
              </a:spcBef>
              <a:spcAft>
                <a:spcPts val="0"/>
              </a:spcAft>
              <a:buSzPts val="1000"/>
              <a:buNone/>
              <a:defRPr sz="750"/>
            </a:lvl6pPr>
            <a:lvl7pPr marL="2400300" lvl="6" indent="-171450" algn="l">
              <a:lnSpc>
                <a:spcPct val="100000"/>
              </a:lnSpc>
              <a:spcBef>
                <a:spcPts val="750"/>
              </a:spcBef>
              <a:spcAft>
                <a:spcPts val="0"/>
              </a:spcAft>
              <a:buSzPts val="1000"/>
              <a:buNone/>
              <a:defRPr sz="750"/>
            </a:lvl7pPr>
            <a:lvl8pPr marL="2743200" lvl="7" indent="-171450" algn="l">
              <a:lnSpc>
                <a:spcPct val="100000"/>
              </a:lnSpc>
              <a:spcBef>
                <a:spcPts val="750"/>
              </a:spcBef>
              <a:spcAft>
                <a:spcPts val="0"/>
              </a:spcAft>
              <a:buSzPts val="1000"/>
              <a:buNone/>
              <a:defRPr sz="750"/>
            </a:lvl8pPr>
            <a:lvl9pPr marL="3086100" lvl="8" indent="-171450" algn="l">
              <a:lnSpc>
                <a:spcPct val="100000"/>
              </a:lnSpc>
              <a:spcBef>
                <a:spcPts val="750"/>
              </a:spcBef>
              <a:spcAft>
                <a:spcPts val="0"/>
              </a:spcAft>
              <a:buSzPts val="1000"/>
              <a:buNone/>
              <a:defRPr sz="750"/>
            </a:lvl9pPr>
          </a:lstStyle>
          <a:p>
            <a:endParaRPr/>
          </a:p>
        </p:txBody>
      </p:sp>
      <p:sp>
        <p:nvSpPr>
          <p:cNvPr id="32" name="Google Shape;32;p21"/>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4/2/2025</a:t>
            </a:r>
            <a:endParaRPr/>
          </a:p>
        </p:txBody>
      </p:sp>
      <p:sp>
        <p:nvSpPr>
          <p:cNvPr id="33" name="Google Shape;33;p21"/>
          <p:cNvSpPr txBox="1">
            <a:spLocks noGrp="1"/>
          </p:cNvSpPr>
          <p:nvPr>
            <p:ph type="ftr" idx="11"/>
          </p:nvPr>
        </p:nvSpPr>
        <p:spPr>
          <a:xfrm>
            <a:off x="603504" y="6236208"/>
            <a:ext cx="3843598"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Community Action Advisory Board</a:t>
            </a:r>
            <a:endParaRPr/>
          </a:p>
        </p:txBody>
      </p:sp>
      <p:sp>
        <p:nvSpPr>
          <p:cNvPr id="34" name="Google Shape;34;p21"/>
          <p:cNvSpPr>
            <a:spLocks noGrp="1"/>
          </p:cNvSpPr>
          <p:nvPr>
            <p:ph type="sldNum" idx="12"/>
          </p:nvPr>
        </p:nvSpPr>
        <p:spPr>
          <a:xfrm>
            <a:off x="8069192" y="6217920"/>
            <a:ext cx="27432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34112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5"/>
        <p:cNvGrpSpPr/>
        <p:nvPr/>
      </p:nvGrpSpPr>
      <p:grpSpPr>
        <a:xfrm>
          <a:off x="0" y="0"/>
          <a:ext cx="0" cy="0"/>
          <a:chOff x="0" y="0"/>
          <a:chExt cx="0" cy="0"/>
        </a:xfrm>
      </p:grpSpPr>
      <p:sp>
        <p:nvSpPr>
          <p:cNvPr id="36" name="Google Shape;36;p22"/>
          <p:cNvSpPr txBox="1">
            <a:spLocks noGrp="1"/>
          </p:cNvSpPr>
          <p:nvPr>
            <p:ph type="title"/>
          </p:nvPr>
        </p:nvSpPr>
        <p:spPr>
          <a:xfrm>
            <a:off x="1673352" y="964692"/>
            <a:ext cx="5797296"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2"/>
          <p:cNvSpPr txBox="1">
            <a:spLocks noGrp="1"/>
          </p:cNvSpPr>
          <p:nvPr>
            <p:ph type="body" idx="1"/>
          </p:nvPr>
        </p:nvSpPr>
        <p:spPr>
          <a:xfrm>
            <a:off x="1673352" y="2638045"/>
            <a:ext cx="5797296" cy="3101983"/>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57175" algn="l">
              <a:lnSpc>
                <a:spcPct val="100000"/>
              </a:lnSpc>
              <a:spcBef>
                <a:spcPts val="750"/>
              </a:spcBef>
              <a:spcAft>
                <a:spcPts val="0"/>
              </a:spcAft>
              <a:buSzPts val="1800"/>
              <a:buChar char="•"/>
              <a:defRPr/>
            </a:lvl5pPr>
            <a:lvl6pPr marL="2057400" lvl="5" indent="-257175" algn="l">
              <a:lnSpc>
                <a:spcPct val="100000"/>
              </a:lnSpc>
              <a:spcBef>
                <a:spcPts val="750"/>
              </a:spcBef>
              <a:spcAft>
                <a:spcPts val="0"/>
              </a:spcAft>
              <a:buSzPts val="1800"/>
              <a:buChar char="•"/>
              <a:defRPr/>
            </a:lvl6pPr>
            <a:lvl7pPr marL="2400300" lvl="6" indent="-257175" algn="l">
              <a:lnSpc>
                <a:spcPct val="100000"/>
              </a:lnSpc>
              <a:spcBef>
                <a:spcPts val="750"/>
              </a:spcBef>
              <a:spcAft>
                <a:spcPts val="0"/>
              </a:spcAft>
              <a:buSzPts val="1800"/>
              <a:buChar char="•"/>
              <a:defRPr/>
            </a:lvl7pPr>
            <a:lvl8pPr marL="2743200" lvl="7" indent="-257175" algn="l">
              <a:lnSpc>
                <a:spcPct val="100000"/>
              </a:lnSpc>
              <a:spcBef>
                <a:spcPts val="750"/>
              </a:spcBef>
              <a:spcAft>
                <a:spcPts val="0"/>
              </a:spcAft>
              <a:buSzPts val="1800"/>
              <a:buChar char="•"/>
              <a:defRPr/>
            </a:lvl8pPr>
            <a:lvl9pPr marL="3086100" lvl="8" indent="-257175" algn="l">
              <a:lnSpc>
                <a:spcPct val="100000"/>
              </a:lnSpc>
              <a:spcBef>
                <a:spcPts val="750"/>
              </a:spcBef>
              <a:spcAft>
                <a:spcPts val="0"/>
              </a:spcAft>
              <a:buSzPts val="1800"/>
              <a:buChar char="•"/>
              <a:defRPr/>
            </a:lvl9pPr>
          </a:lstStyle>
          <a:p>
            <a:endParaRPr/>
          </a:p>
        </p:txBody>
      </p:sp>
      <p:sp>
        <p:nvSpPr>
          <p:cNvPr id="38" name="Google Shape;38;p22"/>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4/2/2025</a:t>
            </a:r>
            <a:endParaRPr/>
          </a:p>
        </p:txBody>
      </p:sp>
      <p:sp>
        <p:nvSpPr>
          <p:cNvPr id="39" name="Google Shape;39;p22"/>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Community Action Advisory Board</a:t>
            </a:r>
            <a:endParaRPr/>
          </a:p>
        </p:txBody>
      </p:sp>
      <p:sp>
        <p:nvSpPr>
          <p:cNvPr id="40" name="Google Shape;40;p22"/>
          <p:cNvSpPr>
            <a:spLocks noGrp="1"/>
          </p:cNvSpPr>
          <p:nvPr>
            <p:ph type="sldNum" idx="12"/>
          </p:nvPr>
        </p:nvSpPr>
        <p:spPr>
          <a:xfrm>
            <a:off x="8069192" y="6217920"/>
            <a:ext cx="27432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00624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1"/>
        <p:cNvGrpSpPr/>
        <p:nvPr/>
      </p:nvGrpSpPr>
      <p:grpSpPr>
        <a:xfrm>
          <a:off x="0" y="0"/>
          <a:ext cx="0" cy="0"/>
          <a:chOff x="0" y="0"/>
          <a:chExt cx="0" cy="0"/>
        </a:xfrm>
      </p:grpSpPr>
      <p:sp>
        <p:nvSpPr>
          <p:cNvPr id="42" name="Google Shape;42;p23"/>
          <p:cNvSpPr txBox="1">
            <a:spLocks noGrp="1"/>
          </p:cNvSpPr>
          <p:nvPr>
            <p:ph type="body" idx="1"/>
          </p:nvPr>
        </p:nvSpPr>
        <p:spPr>
          <a:xfrm>
            <a:off x="1187577" y="2313434"/>
            <a:ext cx="3202686" cy="704087"/>
          </a:xfrm>
          <a:prstGeom prst="rect">
            <a:avLst/>
          </a:prstGeom>
          <a:noFill/>
          <a:ln>
            <a:noFill/>
          </a:ln>
        </p:spPr>
        <p:txBody>
          <a:bodyPr spcFirstLastPara="1" wrap="square" lIns="91425" tIns="45700" rIns="91425" bIns="45700" anchor="b" anchorCtr="1">
            <a:normAutofit/>
          </a:bodyPr>
          <a:lstStyle>
            <a:lvl1pPr marL="342900" lvl="0" indent="-171450" algn="ctr">
              <a:lnSpc>
                <a:spcPct val="100000"/>
              </a:lnSpc>
              <a:spcBef>
                <a:spcPts val="750"/>
              </a:spcBef>
              <a:spcAft>
                <a:spcPts val="0"/>
              </a:spcAft>
              <a:buSzPts val="1900"/>
              <a:buNone/>
              <a:defRPr sz="1425" b="0" cap="none">
                <a:solidFill>
                  <a:srgbClr val="6B8890"/>
                </a:solidFill>
              </a:defRPr>
            </a:lvl1pPr>
            <a:lvl2pPr marL="685800" lvl="1" indent="-171450" algn="l">
              <a:lnSpc>
                <a:spcPct val="100000"/>
              </a:lnSpc>
              <a:spcBef>
                <a:spcPts val="750"/>
              </a:spcBef>
              <a:spcAft>
                <a:spcPts val="0"/>
              </a:spcAft>
              <a:buSzPts val="1900"/>
              <a:buNone/>
              <a:defRPr sz="1425" b="1"/>
            </a:lvl2pPr>
            <a:lvl3pPr marL="1028700" lvl="2" indent="-171450" algn="l">
              <a:lnSpc>
                <a:spcPct val="100000"/>
              </a:lnSpc>
              <a:spcBef>
                <a:spcPts val="750"/>
              </a:spcBef>
              <a:spcAft>
                <a:spcPts val="0"/>
              </a:spcAft>
              <a:buSzPts val="1800"/>
              <a:buNone/>
              <a:defRPr sz="1350" b="1"/>
            </a:lvl3pPr>
            <a:lvl4pPr marL="1371600" lvl="3" indent="-171450" algn="l">
              <a:lnSpc>
                <a:spcPct val="100000"/>
              </a:lnSpc>
              <a:spcBef>
                <a:spcPts val="750"/>
              </a:spcBef>
              <a:spcAft>
                <a:spcPts val="0"/>
              </a:spcAft>
              <a:buSzPts val="1600"/>
              <a:buNone/>
              <a:defRPr sz="1200" b="1"/>
            </a:lvl4pPr>
            <a:lvl5pPr marL="1714500" lvl="4" indent="-171450" algn="l">
              <a:lnSpc>
                <a:spcPct val="100000"/>
              </a:lnSpc>
              <a:spcBef>
                <a:spcPts val="750"/>
              </a:spcBef>
              <a:spcAft>
                <a:spcPts val="0"/>
              </a:spcAft>
              <a:buSzPts val="1600"/>
              <a:buNone/>
              <a:defRPr sz="1200" b="1"/>
            </a:lvl5pPr>
            <a:lvl6pPr marL="2057400" lvl="5" indent="-171450" algn="l">
              <a:lnSpc>
                <a:spcPct val="100000"/>
              </a:lnSpc>
              <a:spcBef>
                <a:spcPts val="750"/>
              </a:spcBef>
              <a:spcAft>
                <a:spcPts val="0"/>
              </a:spcAft>
              <a:buSzPts val="1600"/>
              <a:buNone/>
              <a:defRPr sz="1200" b="1"/>
            </a:lvl6pPr>
            <a:lvl7pPr marL="2400300" lvl="6" indent="-171450" algn="l">
              <a:lnSpc>
                <a:spcPct val="100000"/>
              </a:lnSpc>
              <a:spcBef>
                <a:spcPts val="750"/>
              </a:spcBef>
              <a:spcAft>
                <a:spcPts val="0"/>
              </a:spcAft>
              <a:buSzPts val="1600"/>
              <a:buNone/>
              <a:defRPr sz="1200" b="1"/>
            </a:lvl7pPr>
            <a:lvl8pPr marL="2743200" lvl="7" indent="-171450" algn="l">
              <a:lnSpc>
                <a:spcPct val="100000"/>
              </a:lnSpc>
              <a:spcBef>
                <a:spcPts val="750"/>
              </a:spcBef>
              <a:spcAft>
                <a:spcPts val="0"/>
              </a:spcAft>
              <a:buSzPts val="1600"/>
              <a:buNone/>
              <a:defRPr sz="1200" b="1"/>
            </a:lvl8pPr>
            <a:lvl9pPr marL="3086100" lvl="8" indent="-171450" algn="l">
              <a:lnSpc>
                <a:spcPct val="100000"/>
              </a:lnSpc>
              <a:spcBef>
                <a:spcPts val="750"/>
              </a:spcBef>
              <a:spcAft>
                <a:spcPts val="0"/>
              </a:spcAft>
              <a:buSzPts val="1600"/>
              <a:buNone/>
              <a:defRPr sz="1200" b="1"/>
            </a:lvl9pPr>
          </a:lstStyle>
          <a:p>
            <a:endParaRPr/>
          </a:p>
        </p:txBody>
      </p:sp>
      <p:sp>
        <p:nvSpPr>
          <p:cNvPr id="43" name="Google Shape;43;p23"/>
          <p:cNvSpPr txBox="1">
            <a:spLocks noGrp="1"/>
          </p:cNvSpPr>
          <p:nvPr>
            <p:ph type="body" idx="2"/>
          </p:nvPr>
        </p:nvSpPr>
        <p:spPr>
          <a:xfrm>
            <a:off x="1187577" y="3143250"/>
            <a:ext cx="3202686" cy="2596776"/>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57175" algn="l">
              <a:lnSpc>
                <a:spcPct val="100000"/>
              </a:lnSpc>
              <a:spcBef>
                <a:spcPts val="750"/>
              </a:spcBef>
              <a:spcAft>
                <a:spcPts val="0"/>
              </a:spcAft>
              <a:buSzPts val="1800"/>
              <a:buChar char="•"/>
              <a:defRPr/>
            </a:lvl5pPr>
            <a:lvl6pPr marL="2057400" lvl="5" indent="-257175" algn="l">
              <a:lnSpc>
                <a:spcPct val="100000"/>
              </a:lnSpc>
              <a:spcBef>
                <a:spcPts val="750"/>
              </a:spcBef>
              <a:spcAft>
                <a:spcPts val="0"/>
              </a:spcAft>
              <a:buSzPts val="1800"/>
              <a:buChar char="•"/>
              <a:defRPr/>
            </a:lvl6pPr>
            <a:lvl7pPr marL="2400300" lvl="6" indent="-257175" algn="l">
              <a:lnSpc>
                <a:spcPct val="100000"/>
              </a:lnSpc>
              <a:spcBef>
                <a:spcPts val="750"/>
              </a:spcBef>
              <a:spcAft>
                <a:spcPts val="0"/>
              </a:spcAft>
              <a:buSzPts val="1800"/>
              <a:buChar char="•"/>
              <a:defRPr/>
            </a:lvl7pPr>
            <a:lvl8pPr marL="2743200" lvl="7" indent="-257175" algn="l">
              <a:lnSpc>
                <a:spcPct val="100000"/>
              </a:lnSpc>
              <a:spcBef>
                <a:spcPts val="750"/>
              </a:spcBef>
              <a:spcAft>
                <a:spcPts val="0"/>
              </a:spcAft>
              <a:buSzPts val="1800"/>
              <a:buChar char="•"/>
              <a:defRPr/>
            </a:lvl8pPr>
            <a:lvl9pPr marL="3086100" lvl="8" indent="-257175" algn="l">
              <a:lnSpc>
                <a:spcPct val="100000"/>
              </a:lnSpc>
              <a:spcBef>
                <a:spcPts val="750"/>
              </a:spcBef>
              <a:spcAft>
                <a:spcPts val="0"/>
              </a:spcAft>
              <a:buSzPts val="1800"/>
              <a:buChar char="•"/>
              <a:defRPr/>
            </a:lvl9pPr>
          </a:lstStyle>
          <a:p>
            <a:endParaRPr/>
          </a:p>
        </p:txBody>
      </p:sp>
      <p:sp>
        <p:nvSpPr>
          <p:cNvPr id="44" name="Google Shape;44;p23"/>
          <p:cNvSpPr txBox="1">
            <a:spLocks noGrp="1"/>
          </p:cNvSpPr>
          <p:nvPr>
            <p:ph type="body" idx="3"/>
          </p:nvPr>
        </p:nvSpPr>
        <p:spPr>
          <a:xfrm>
            <a:off x="4753737" y="3143250"/>
            <a:ext cx="3190113" cy="2596776"/>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47650" algn="l">
              <a:lnSpc>
                <a:spcPct val="100000"/>
              </a:lnSpc>
              <a:spcBef>
                <a:spcPts val="750"/>
              </a:spcBef>
              <a:spcAft>
                <a:spcPts val="0"/>
              </a:spcAft>
              <a:buSzPts val="1600"/>
              <a:buChar char="•"/>
              <a:defRPr/>
            </a:lvl5pPr>
            <a:lvl6pPr marL="2057400" lvl="5" indent="-257175" algn="l">
              <a:lnSpc>
                <a:spcPct val="100000"/>
              </a:lnSpc>
              <a:spcBef>
                <a:spcPts val="750"/>
              </a:spcBef>
              <a:spcAft>
                <a:spcPts val="0"/>
              </a:spcAft>
              <a:buSzPts val="1800"/>
              <a:buChar char="•"/>
              <a:defRPr/>
            </a:lvl6pPr>
            <a:lvl7pPr marL="2400300" lvl="6" indent="-257175" algn="l">
              <a:lnSpc>
                <a:spcPct val="100000"/>
              </a:lnSpc>
              <a:spcBef>
                <a:spcPts val="750"/>
              </a:spcBef>
              <a:spcAft>
                <a:spcPts val="0"/>
              </a:spcAft>
              <a:buSzPts val="1800"/>
              <a:buChar char="•"/>
              <a:defRPr/>
            </a:lvl7pPr>
            <a:lvl8pPr marL="2743200" lvl="7" indent="-257175" algn="l">
              <a:lnSpc>
                <a:spcPct val="100000"/>
              </a:lnSpc>
              <a:spcBef>
                <a:spcPts val="750"/>
              </a:spcBef>
              <a:spcAft>
                <a:spcPts val="0"/>
              </a:spcAft>
              <a:buSzPts val="1800"/>
              <a:buChar char="•"/>
              <a:defRPr/>
            </a:lvl8pPr>
            <a:lvl9pPr marL="3086100" lvl="8" indent="-257175" algn="l">
              <a:lnSpc>
                <a:spcPct val="100000"/>
              </a:lnSpc>
              <a:spcBef>
                <a:spcPts val="750"/>
              </a:spcBef>
              <a:spcAft>
                <a:spcPts val="0"/>
              </a:spcAft>
              <a:buSzPts val="1800"/>
              <a:buChar char="•"/>
              <a:defRPr/>
            </a:lvl9pPr>
          </a:lstStyle>
          <a:p>
            <a:endParaRPr/>
          </a:p>
        </p:txBody>
      </p:sp>
      <p:sp>
        <p:nvSpPr>
          <p:cNvPr id="45" name="Google Shape;45;p23"/>
          <p:cNvSpPr txBox="1">
            <a:spLocks noGrp="1"/>
          </p:cNvSpPr>
          <p:nvPr>
            <p:ph type="body" idx="4"/>
          </p:nvPr>
        </p:nvSpPr>
        <p:spPr>
          <a:xfrm>
            <a:off x="4753737" y="2313434"/>
            <a:ext cx="3202686" cy="704087"/>
          </a:xfrm>
          <a:prstGeom prst="rect">
            <a:avLst/>
          </a:prstGeom>
          <a:noFill/>
          <a:ln>
            <a:noFill/>
          </a:ln>
        </p:spPr>
        <p:txBody>
          <a:bodyPr spcFirstLastPara="1" wrap="square" lIns="91425" tIns="45700" rIns="91425" bIns="45700" anchor="b" anchorCtr="1">
            <a:normAutofit/>
          </a:bodyPr>
          <a:lstStyle>
            <a:lvl1pPr marL="342900" lvl="0" indent="-171450" algn="ctr">
              <a:lnSpc>
                <a:spcPct val="100000"/>
              </a:lnSpc>
              <a:spcBef>
                <a:spcPts val="750"/>
              </a:spcBef>
              <a:spcAft>
                <a:spcPts val="0"/>
              </a:spcAft>
              <a:buSzPts val="1900"/>
              <a:buNone/>
              <a:defRPr sz="1425" b="0" cap="none">
                <a:solidFill>
                  <a:srgbClr val="6B8890"/>
                </a:solidFill>
              </a:defRPr>
            </a:lvl1pPr>
            <a:lvl2pPr marL="685800" lvl="1" indent="-171450" algn="l">
              <a:lnSpc>
                <a:spcPct val="100000"/>
              </a:lnSpc>
              <a:spcBef>
                <a:spcPts val="750"/>
              </a:spcBef>
              <a:spcAft>
                <a:spcPts val="0"/>
              </a:spcAft>
              <a:buSzPts val="1900"/>
              <a:buNone/>
              <a:defRPr sz="1425" b="1"/>
            </a:lvl2pPr>
            <a:lvl3pPr marL="1028700" lvl="2" indent="-171450" algn="l">
              <a:lnSpc>
                <a:spcPct val="100000"/>
              </a:lnSpc>
              <a:spcBef>
                <a:spcPts val="750"/>
              </a:spcBef>
              <a:spcAft>
                <a:spcPts val="0"/>
              </a:spcAft>
              <a:buSzPts val="1800"/>
              <a:buNone/>
              <a:defRPr sz="1350" b="1"/>
            </a:lvl3pPr>
            <a:lvl4pPr marL="1371600" lvl="3" indent="-171450" algn="l">
              <a:lnSpc>
                <a:spcPct val="100000"/>
              </a:lnSpc>
              <a:spcBef>
                <a:spcPts val="750"/>
              </a:spcBef>
              <a:spcAft>
                <a:spcPts val="0"/>
              </a:spcAft>
              <a:buSzPts val="1600"/>
              <a:buNone/>
              <a:defRPr sz="1200" b="1"/>
            </a:lvl4pPr>
            <a:lvl5pPr marL="1714500" lvl="4" indent="-171450" algn="l">
              <a:lnSpc>
                <a:spcPct val="100000"/>
              </a:lnSpc>
              <a:spcBef>
                <a:spcPts val="750"/>
              </a:spcBef>
              <a:spcAft>
                <a:spcPts val="0"/>
              </a:spcAft>
              <a:buSzPts val="1600"/>
              <a:buNone/>
              <a:defRPr sz="1200" b="1"/>
            </a:lvl5pPr>
            <a:lvl6pPr marL="2057400" lvl="5" indent="-171450" algn="l">
              <a:lnSpc>
                <a:spcPct val="100000"/>
              </a:lnSpc>
              <a:spcBef>
                <a:spcPts val="750"/>
              </a:spcBef>
              <a:spcAft>
                <a:spcPts val="0"/>
              </a:spcAft>
              <a:buSzPts val="1600"/>
              <a:buNone/>
              <a:defRPr sz="1200" b="1"/>
            </a:lvl6pPr>
            <a:lvl7pPr marL="2400300" lvl="6" indent="-171450" algn="l">
              <a:lnSpc>
                <a:spcPct val="100000"/>
              </a:lnSpc>
              <a:spcBef>
                <a:spcPts val="750"/>
              </a:spcBef>
              <a:spcAft>
                <a:spcPts val="0"/>
              </a:spcAft>
              <a:buSzPts val="1600"/>
              <a:buNone/>
              <a:defRPr sz="1200" b="1"/>
            </a:lvl7pPr>
            <a:lvl8pPr marL="2743200" lvl="7" indent="-171450" algn="l">
              <a:lnSpc>
                <a:spcPct val="100000"/>
              </a:lnSpc>
              <a:spcBef>
                <a:spcPts val="750"/>
              </a:spcBef>
              <a:spcAft>
                <a:spcPts val="0"/>
              </a:spcAft>
              <a:buSzPts val="1600"/>
              <a:buNone/>
              <a:defRPr sz="1200" b="1"/>
            </a:lvl8pPr>
            <a:lvl9pPr marL="3086100" lvl="8" indent="-171450" algn="l">
              <a:lnSpc>
                <a:spcPct val="100000"/>
              </a:lnSpc>
              <a:spcBef>
                <a:spcPts val="750"/>
              </a:spcBef>
              <a:spcAft>
                <a:spcPts val="0"/>
              </a:spcAft>
              <a:buSzPts val="1600"/>
              <a:buNone/>
              <a:defRPr sz="1200" b="1"/>
            </a:lvl9pPr>
          </a:lstStyle>
          <a:p>
            <a:endParaRPr/>
          </a:p>
        </p:txBody>
      </p:sp>
      <p:sp>
        <p:nvSpPr>
          <p:cNvPr id="46" name="Google Shape;46;p23"/>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4/2/2025</a:t>
            </a:r>
            <a:endParaRPr/>
          </a:p>
        </p:txBody>
      </p:sp>
      <p:sp>
        <p:nvSpPr>
          <p:cNvPr id="47" name="Google Shape;47;p23"/>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Community Action Advisory Board</a:t>
            </a:r>
            <a:endParaRPr/>
          </a:p>
        </p:txBody>
      </p:sp>
      <p:sp>
        <p:nvSpPr>
          <p:cNvPr id="48" name="Google Shape;48;p23"/>
          <p:cNvSpPr>
            <a:spLocks noGrp="1"/>
          </p:cNvSpPr>
          <p:nvPr>
            <p:ph type="sldNum" idx="12"/>
          </p:nvPr>
        </p:nvSpPr>
        <p:spPr>
          <a:xfrm>
            <a:off x="8069192" y="6217920"/>
            <a:ext cx="27432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
        <p:nvSpPr>
          <p:cNvPr id="49" name="Google Shape;49;p23"/>
          <p:cNvSpPr txBox="1">
            <a:spLocks noGrp="1"/>
          </p:cNvSpPr>
          <p:nvPr>
            <p:ph type="title"/>
          </p:nvPr>
        </p:nvSpPr>
        <p:spPr>
          <a:xfrm>
            <a:off x="1673352" y="964692"/>
            <a:ext cx="5797296"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9295483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0"/>
        <p:cNvGrpSpPr/>
        <p:nvPr/>
      </p:nvGrpSpPr>
      <p:grpSpPr>
        <a:xfrm>
          <a:off x="0" y="0"/>
          <a:ext cx="0" cy="0"/>
          <a:chOff x="0" y="0"/>
          <a:chExt cx="0" cy="0"/>
        </a:xfrm>
      </p:grpSpPr>
      <p:sp>
        <p:nvSpPr>
          <p:cNvPr id="51" name="Google Shape;51;p19"/>
          <p:cNvSpPr txBox="1">
            <a:spLocks noGrp="1"/>
          </p:cNvSpPr>
          <p:nvPr>
            <p:ph type="ctrTitle"/>
          </p:nvPr>
        </p:nvSpPr>
        <p:spPr>
          <a:xfrm>
            <a:off x="1200150" y="2386744"/>
            <a:ext cx="67437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285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9"/>
          <p:cNvSpPr txBox="1">
            <a:spLocks noGrp="1"/>
          </p:cNvSpPr>
          <p:nvPr>
            <p:ph type="subTitle" idx="1"/>
          </p:nvPr>
        </p:nvSpPr>
        <p:spPr>
          <a:xfrm>
            <a:off x="2021396" y="4352544"/>
            <a:ext cx="5101209"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750"/>
              </a:spcBef>
              <a:spcAft>
                <a:spcPts val="0"/>
              </a:spcAft>
              <a:buSzPts val="2000"/>
              <a:buNone/>
              <a:defRPr sz="1500">
                <a:solidFill>
                  <a:srgbClr val="FEFEFE"/>
                </a:solidFill>
              </a:defRPr>
            </a:lvl1pPr>
            <a:lvl2pPr lvl="1" algn="ctr">
              <a:lnSpc>
                <a:spcPct val="100000"/>
              </a:lnSpc>
              <a:spcBef>
                <a:spcPts val="750"/>
              </a:spcBef>
              <a:spcAft>
                <a:spcPts val="0"/>
              </a:spcAft>
              <a:buSzPts val="2000"/>
              <a:buNone/>
              <a:defRPr sz="1500"/>
            </a:lvl2pPr>
            <a:lvl3pPr lvl="2" algn="ctr">
              <a:lnSpc>
                <a:spcPct val="100000"/>
              </a:lnSpc>
              <a:spcBef>
                <a:spcPts val="750"/>
              </a:spcBef>
              <a:spcAft>
                <a:spcPts val="0"/>
              </a:spcAft>
              <a:buSzPts val="1800"/>
              <a:buNone/>
              <a:defRPr sz="1350"/>
            </a:lvl3pPr>
            <a:lvl4pPr lvl="3" algn="ctr">
              <a:lnSpc>
                <a:spcPct val="100000"/>
              </a:lnSpc>
              <a:spcBef>
                <a:spcPts val="750"/>
              </a:spcBef>
              <a:spcAft>
                <a:spcPts val="0"/>
              </a:spcAft>
              <a:buSzPts val="1600"/>
              <a:buNone/>
              <a:defRPr sz="1200"/>
            </a:lvl4pPr>
            <a:lvl5pPr lvl="4" algn="ctr">
              <a:lnSpc>
                <a:spcPct val="100000"/>
              </a:lnSpc>
              <a:spcBef>
                <a:spcPts val="750"/>
              </a:spcBef>
              <a:spcAft>
                <a:spcPts val="0"/>
              </a:spcAft>
              <a:buSzPts val="1600"/>
              <a:buNone/>
              <a:defRPr sz="1200"/>
            </a:lvl5pPr>
            <a:lvl6pPr lvl="5" algn="ctr">
              <a:lnSpc>
                <a:spcPct val="100000"/>
              </a:lnSpc>
              <a:spcBef>
                <a:spcPts val="750"/>
              </a:spcBef>
              <a:spcAft>
                <a:spcPts val="0"/>
              </a:spcAft>
              <a:buSzPts val="1600"/>
              <a:buNone/>
              <a:defRPr sz="1200"/>
            </a:lvl6pPr>
            <a:lvl7pPr lvl="6" algn="ctr">
              <a:lnSpc>
                <a:spcPct val="100000"/>
              </a:lnSpc>
              <a:spcBef>
                <a:spcPts val="750"/>
              </a:spcBef>
              <a:spcAft>
                <a:spcPts val="0"/>
              </a:spcAft>
              <a:buSzPts val="1600"/>
              <a:buNone/>
              <a:defRPr sz="1200"/>
            </a:lvl7pPr>
            <a:lvl8pPr lvl="7" algn="ctr">
              <a:lnSpc>
                <a:spcPct val="100000"/>
              </a:lnSpc>
              <a:spcBef>
                <a:spcPts val="750"/>
              </a:spcBef>
              <a:spcAft>
                <a:spcPts val="0"/>
              </a:spcAft>
              <a:buSzPts val="1600"/>
              <a:buNone/>
              <a:defRPr sz="1200"/>
            </a:lvl8pPr>
            <a:lvl9pPr lvl="8" algn="ctr">
              <a:lnSpc>
                <a:spcPct val="100000"/>
              </a:lnSpc>
              <a:spcBef>
                <a:spcPts val="750"/>
              </a:spcBef>
              <a:spcAft>
                <a:spcPts val="0"/>
              </a:spcAft>
              <a:buSzPts val="1600"/>
              <a:buNone/>
              <a:defRPr sz="1200"/>
            </a:lvl9pPr>
          </a:lstStyle>
          <a:p>
            <a:endParaRPr/>
          </a:p>
        </p:txBody>
      </p:sp>
      <p:sp>
        <p:nvSpPr>
          <p:cNvPr id="53" name="Google Shape;53;p19"/>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4/2/2025</a:t>
            </a:r>
            <a:endParaRPr/>
          </a:p>
        </p:txBody>
      </p:sp>
      <p:sp>
        <p:nvSpPr>
          <p:cNvPr id="54" name="Google Shape;54;p19"/>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Community Action Advisory Board</a:t>
            </a:r>
            <a:endParaRPr/>
          </a:p>
        </p:txBody>
      </p:sp>
      <p:sp>
        <p:nvSpPr>
          <p:cNvPr id="55" name="Google Shape;55;p19"/>
          <p:cNvSpPr>
            <a:spLocks noGrp="1"/>
          </p:cNvSpPr>
          <p:nvPr>
            <p:ph type="sldNum" idx="12"/>
          </p:nvPr>
        </p:nvSpPr>
        <p:spPr>
          <a:xfrm>
            <a:off x="8069192" y="6217920"/>
            <a:ext cx="27432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516362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sp>
        <p:nvSpPr>
          <p:cNvPr id="57" name="Google Shape;57;p24"/>
          <p:cNvSpPr txBox="1">
            <a:spLocks noGrp="1"/>
          </p:cNvSpPr>
          <p:nvPr>
            <p:ph type="title"/>
          </p:nvPr>
        </p:nvSpPr>
        <p:spPr>
          <a:xfrm>
            <a:off x="1200150" y="2386744"/>
            <a:ext cx="67437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285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4"/>
          <p:cNvSpPr txBox="1">
            <a:spLocks noGrp="1"/>
          </p:cNvSpPr>
          <p:nvPr>
            <p:ph type="body" idx="1"/>
          </p:nvPr>
        </p:nvSpPr>
        <p:spPr>
          <a:xfrm>
            <a:off x="2021396" y="4352465"/>
            <a:ext cx="5101209" cy="1265082"/>
          </a:xfrm>
          <a:prstGeom prst="rect">
            <a:avLst/>
          </a:prstGeom>
          <a:noFill/>
          <a:ln>
            <a:noFill/>
          </a:ln>
        </p:spPr>
        <p:txBody>
          <a:bodyPr spcFirstLastPara="1" wrap="square" lIns="91425" tIns="45700" rIns="91425" bIns="45700" anchor="t" anchorCtr="1">
            <a:normAutofit/>
          </a:bodyPr>
          <a:lstStyle>
            <a:lvl1pPr marL="342900" lvl="0" indent="-171450" algn="l">
              <a:lnSpc>
                <a:spcPct val="100000"/>
              </a:lnSpc>
              <a:spcBef>
                <a:spcPts val="750"/>
              </a:spcBef>
              <a:spcAft>
                <a:spcPts val="0"/>
              </a:spcAft>
              <a:buSzPts val="2000"/>
              <a:buNone/>
              <a:defRPr sz="1500">
                <a:solidFill>
                  <a:schemeClr val="lt1"/>
                </a:solidFill>
              </a:defRPr>
            </a:lvl1pPr>
            <a:lvl2pPr marL="685800" lvl="1" indent="-171450" algn="l">
              <a:lnSpc>
                <a:spcPct val="100000"/>
              </a:lnSpc>
              <a:spcBef>
                <a:spcPts val="750"/>
              </a:spcBef>
              <a:spcAft>
                <a:spcPts val="0"/>
              </a:spcAft>
              <a:buSzPts val="2000"/>
              <a:buNone/>
              <a:defRPr sz="1500">
                <a:solidFill>
                  <a:schemeClr val="lt1"/>
                </a:solidFill>
              </a:defRPr>
            </a:lvl2pPr>
            <a:lvl3pPr marL="1028700" lvl="2" indent="-171450" algn="l">
              <a:lnSpc>
                <a:spcPct val="100000"/>
              </a:lnSpc>
              <a:spcBef>
                <a:spcPts val="750"/>
              </a:spcBef>
              <a:spcAft>
                <a:spcPts val="0"/>
              </a:spcAft>
              <a:buSzPts val="1800"/>
              <a:buNone/>
              <a:defRPr sz="1350">
                <a:solidFill>
                  <a:schemeClr val="lt1"/>
                </a:solidFill>
              </a:defRPr>
            </a:lvl3pPr>
            <a:lvl4pPr marL="1371600" lvl="3" indent="-171450" algn="l">
              <a:lnSpc>
                <a:spcPct val="100000"/>
              </a:lnSpc>
              <a:spcBef>
                <a:spcPts val="750"/>
              </a:spcBef>
              <a:spcAft>
                <a:spcPts val="0"/>
              </a:spcAft>
              <a:buSzPts val="1600"/>
              <a:buNone/>
              <a:defRPr sz="1200">
                <a:solidFill>
                  <a:schemeClr val="lt1"/>
                </a:solidFill>
              </a:defRPr>
            </a:lvl4pPr>
            <a:lvl5pPr marL="1714500" lvl="4" indent="-171450" algn="l">
              <a:lnSpc>
                <a:spcPct val="100000"/>
              </a:lnSpc>
              <a:spcBef>
                <a:spcPts val="750"/>
              </a:spcBef>
              <a:spcAft>
                <a:spcPts val="0"/>
              </a:spcAft>
              <a:buSzPts val="1600"/>
              <a:buNone/>
              <a:defRPr sz="1200">
                <a:solidFill>
                  <a:schemeClr val="lt1"/>
                </a:solidFill>
              </a:defRPr>
            </a:lvl5pPr>
            <a:lvl6pPr marL="2057400" lvl="5" indent="-171450" algn="l">
              <a:lnSpc>
                <a:spcPct val="100000"/>
              </a:lnSpc>
              <a:spcBef>
                <a:spcPts val="750"/>
              </a:spcBef>
              <a:spcAft>
                <a:spcPts val="0"/>
              </a:spcAft>
              <a:buSzPts val="1600"/>
              <a:buNone/>
              <a:defRPr sz="1200">
                <a:solidFill>
                  <a:schemeClr val="lt1"/>
                </a:solidFill>
              </a:defRPr>
            </a:lvl6pPr>
            <a:lvl7pPr marL="2400300" lvl="6" indent="-171450" algn="l">
              <a:lnSpc>
                <a:spcPct val="100000"/>
              </a:lnSpc>
              <a:spcBef>
                <a:spcPts val="750"/>
              </a:spcBef>
              <a:spcAft>
                <a:spcPts val="0"/>
              </a:spcAft>
              <a:buSzPts val="1600"/>
              <a:buNone/>
              <a:defRPr sz="1200">
                <a:solidFill>
                  <a:schemeClr val="lt1"/>
                </a:solidFill>
              </a:defRPr>
            </a:lvl7pPr>
            <a:lvl8pPr marL="2743200" lvl="7" indent="-171450" algn="l">
              <a:lnSpc>
                <a:spcPct val="100000"/>
              </a:lnSpc>
              <a:spcBef>
                <a:spcPts val="750"/>
              </a:spcBef>
              <a:spcAft>
                <a:spcPts val="0"/>
              </a:spcAft>
              <a:buSzPts val="1600"/>
              <a:buNone/>
              <a:defRPr sz="1200">
                <a:solidFill>
                  <a:schemeClr val="lt1"/>
                </a:solidFill>
              </a:defRPr>
            </a:lvl8pPr>
            <a:lvl9pPr marL="3086100" lvl="8" indent="-171450" algn="l">
              <a:lnSpc>
                <a:spcPct val="100000"/>
              </a:lnSpc>
              <a:spcBef>
                <a:spcPts val="750"/>
              </a:spcBef>
              <a:spcAft>
                <a:spcPts val="0"/>
              </a:spcAft>
              <a:buSzPts val="1600"/>
              <a:buNone/>
              <a:defRPr sz="1200">
                <a:solidFill>
                  <a:schemeClr val="lt1"/>
                </a:solidFill>
              </a:defRPr>
            </a:lvl9pPr>
          </a:lstStyle>
          <a:p>
            <a:endParaRPr/>
          </a:p>
        </p:txBody>
      </p:sp>
      <p:sp>
        <p:nvSpPr>
          <p:cNvPr id="59" name="Google Shape;59;p24"/>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4/2/2025</a:t>
            </a:r>
            <a:endParaRPr/>
          </a:p>
        </p:txBody>
      </p:sp>
      <p:sp>
        <p:nvSpPr>
          <p:cNvPr id="60" name="Google Shape;60;p24"/>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Community Action Advisory Board</a:t>
            </a:r>
            <a:endParaRPr/>
          </a:p>
        </p:txBody>
      </p:sp>
      <p:sp>
        <p:nvSpPr>
          <p:cNvPr id="61" name="Google Shape;61;p24"/>
          <p:cNvSpPr>
            <a:spLocks noGrp="1"/>
          </p:cNvSpPr>
          <p:nvPr>
            <p:ph type="sldNum" idx="12"/>
          </p:nvPr>
        </p:nvSpPr>
        <p:spPr>
          <a:xfrm>
            <a:off x="8069192" y="6217920"/>
            <a:ext cx="27432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4898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2"/>
        <p:cNvGrpSpPr/>
        <p:nvPr/>
      </p:nvGrpSpPr>
      <p:grpSpPr>
        <a:xfrm>
          <a:off x="0" y="0"/>
          <a:ext cx="0" cy="0"/>
          <a:chOff x="0" y="0"/>
          <a:chExt cx="0" cy="0"/>
        </a:xfrm>
      </p:grpSpPr>
      <p:sp>
        <p:nvSpPr>
          <p:cNvPr id="63" name="Google Shape;63;p25"/>
          <p:cNvSpPr txBox="1">
            <a:spLocks noGrp="1"/>
          </p:cNvSpPr>
          <p:nvPr>
            <p:ph type="title"/>
          </p:nvPr>
        </p:nvSpPr>
        <p:spPr>
          <a:xfrm>
            <a:off x="1673352" y="964692"/>
            <a:ext cx="5797296"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5"/>
          <p:cNvSpPr txBox="1">
            <a:spLocks noGrp="1"/>
          </p:cNvSpPr>
          <p:nvPr>
            <p:ph type="body" idx="1"/>
          </p:nvPr>
        </p:nvSpPr>
        <p:spPr>
          <a:xfrm>
            <a:off x="1186434" y="2638044"/>
            <a:ext cx="3203828" cy="3101982"/>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57175" algn="l">
              <a:lnSpc>
                <a:spcPct val="100000"/>
              </a:lnSpc>
              <a:spcBef>
                <a:spcPts val="750"/>
              </a:spcBef>
              <a:spcAft>
                <a:spcPts val="0"/>
              </a:spcAft>
              <a:buSzPts val="1800"/>
              <a:buChar char="•"/>
              <a:defRPr/>
            </a:lvl5pPr>
            <a:lvl6pPr marL="2057400" lvl="5" indent="-257175" algn="l">
              <a:lnSpc>
                <a:spcPct val="100000"/>
              </a:lnSpc>
              <a:spcBef>
                <a:spcPts val="750"/>
              </a:spcBef>
              <a:spcAft>
                <a:spcPts val="0"/>
              </a:spcAft>
              <a:buSzPts val="1800"/>
              <a:buChar char="•"/>
              <a:defRPr/>
            </a:lvl6pPr>
            <a:lvl7pPr marL="2400300" lvl="6" indent="-257175" algn="l">
              <a:lnSpc>
                <a:spcPct val="100000"/>
              </a:lnSpc>
              <a:spcBef>
                <a:spcPts val="750"/>
              </a:spcBef>
              <a:spcAft>
                <a:spcPts val="0"/>
              </a:spcAft>
              <a:buSzPts val="1800"/>
              <a:buChar char="•"/>
              <a:defRPr/>
            </a:lvl7pPr>
            <a:lvl8pPr marL="2743200" lvl="7" indent="-257175" algn="l">
              <a:lnSpc>
                <a:spcPct val="100000"/>
              </a:lnSpc>
              <a:spcBef>
                <a:spcPts val="750"/>
              </a:spcBef>
              <a:spcAft>
                <a:spcPts val="0"/>
              </a:spcAft>
              <a:buSzPts val="1800"/>
              <a:buChar char="•"/>
              <a:defRPr/>
            </a:lvl8pPr>
            <a:lvl9pPr marL="3086100" lvl="8" indent="-257175" algn="l">
              <a:lnSpc>
                <a:spcPct val="100000"/>
              </a:lnSpc>
              <a:spcBef>
                <a:spcPts val="750"/>
              </a:spcBef>
              <a:spcAft>
                <a:spcPts val="0"/>
              </a:spcAft>
              <a:buSzPts val="1800"/>
              <a:buChar char="•"/>
              <a:defRPr/>
            </a:lvl9pPr>
          </a:lstStyle>
          <a:p>
            <a:endParaRPr/>
          </a:p>
        </p:txBody>
      </p:sp>
      <p:sp>
        <p:nvSpPr>
          <p:cNvPr id="65" name="Google Shape;65;p25"/>
          <p:cNvSpPr txBox="1">
            <a:spLocks noGrp="1"/>
          </p:cNvSpPr>
          <p:nvPr>
            <p:ph type="body" idx="2"/>
          </p:nvPr>
        </p:nvSpPr>
        <p:spPr>
          <a:xfrm>
            <a:off x="4753737" y="2638044"/>
            <a:ext cx="3202685" cy="3101982"/>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57175" algn="l">
              <a:lnSpc>
                <a:spcPct val="100000"/>
              </a:lnSpc>
              <a:spcBef>
                <a:spcPts val="750"/>
              </a:spcBef>
              <a:spcAft>
                <a:spcPts val="0"/>
              </a:spcAft>
              <a:buSzPts val="1800"/>
              <a:buChar char="•"/>
              <a:defRPr/>
            </a:lvl5pPr>
            <a:lvl6pPr marL="2057400" lvl="5" indent="-257175" algn="l">
              <a:lnSpc>
                <a:spcPct val="100000"/>
              </a:lnSpc>
              <a:spcBef>
                <a:spcPts val="750"/>
              </a:spcBef>
              <a:spcAft>
                <a:spcPts val="0"/>
              </a:spcAft>
              <a:buSzPts val="1800"/>
              <a:buChar char="•"/>
              <a:defRPr/>
            </a:lvl6pPr>
            <a:lvl7pPr marL="2400300" lvl="6" indent="-257175" algn="l">
              <a:lnSpc>
                <a:spcPct val="100000"/>
              </a:lnSpc>
              <a:spcBef>
                <a:spcPts val="750"/>
              </a:spcBef>
              <a:spcAft>
                <a:spcPts val="0"/>
              </a:spcAft>
              <a:buSzPts val="1800"/>
              <a:buChar char="•"/>
              <a:defRPr/>
            </a:lvl7pPr>
            <a:lvl8pPr marL="2743200" lvl="7" indent="-257175" algn="l">
              <a:lnSpc>
                <a:spcPct val="100000"/>
              </a:lnSpc>
              <a:spcBef>
                <a:spcPts val="750"/>
              </a:spcBef>
              <a:spcAft>
                <a:spcPts val="0"/>
              </a:spcAft>
              <a:buSzPts val="1800"/>
              <a:buChar char="•"/>
              <a:defRPr/>
            </a:lvl8pPr>
            <a:lvl9pPr marL="3086100" lvl="8" indent="-257175" algn="l">
              <a:lnSpc>
                <a:spcPct val="100000"/>
              </a:lnSpc>
              <a:spcBef>
                <a:spcPts val="750"/>
              </a:spcBef>
              <a:spcAft>
                <a:spcPts val="0"/>
              </a:spcAft>
              <a:buSzPts val="1800"/>
              <a:buChar char="•"/>
              <a:defRPr/>
            </a:lvl9pPr>
          </a:lstStyle>
          <a:p>
            <a:endParaRPr/>
          </a:p>
        </p:txBody>
      </p:sp>
      <p:sp>
        <p:nvSpPr>
          <p:cNvPr id="66" name="Google Shape;66;p25"/>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4/2/2025</a:t>
            </a:r>
            <a:endParaRPr/>
          </a:p>
        </p:txBody>
      </p:sp>
      <p:sp>
        <p:nvSpPr>
          <p:cNvPr id="67" name="Google Shape;67;p25"/>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Community Action Advisory Board</a:t>
            </a:r>
            <a:endParaRPr/>
          </a:p>
        </p:txBody>
      </p:sp>
      <p:sp>
        <p:nvSpPr>
          <p:cNvPr id="68" name="Google Shape;68;p25"/>
          <p:cNvSpPr>
            <a:spLocks noGrp="1"/>
          </p:cNvSpPr>
          <p:nvPr>
            <p:ph type="sldNum" idx="12"/>
          </p:nvPr>
        </p:nvSpPr>
        <p:spPr>
          <a:xfrm>
            <a:off x="8069192" y="6217920"/>
            <a:ext cx="27432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733247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26"/>
          <p:cNvSpPr txBox="1">
            <a:spLocks noGrp="1"/>
          </p:cNvSpPr>
          <p:nvPr>
            <p:ph type="title"/>
          </p:nvPr>
        </p:nvSpPr>
        <p:spPr>
          <a:xfrm>
            <a:off x="1673352" y="964692"/>
            <a:ext cx="5797296"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6"/>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4/2/2025</a:t>
            </a:r>
            <a:endParaRPr/>
          </a:p>
        </p:txBody>
      </p:sp>
      <p:sp>
        <p:nvSpPr>
          <p:cNvPr id="72" name="Google Shape;72;p26"/>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Community Action Advisory Board</a:t>
            </a:r>
            <a:endParaRPr/>
          </a:p>
        </p:txBody>
      </p:sp>
      <p:sp>
        <p:nvSpPr>
          <p:cNvPr id="73" name="Google Shape;73;p26"/>
          <p:cNvSpPr>
            <a:spLocks noGrp="1"/>
          </p:cNvSpPr>
          <p:nvPr>
            <p:ph type="sldNum" idx="12"/>
          </p:nvPr>
        </p:nvSpPr>
        <p:spPr>
          <a:xfrm>
            <a:off x="8069192" y="6217920"/>
            <a:ext cx="27432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391501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27"/>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4/2/2025</a:t>
            </a:r>
            <a:endParaRPr/>
          </a:p>
        </p:txBody>
      </p:sp>
      <p:sp>
        <p:nvSpPr>
          <p:cNvPr id="76" name="Google Shape;76;p27"/>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Community Action Advisory Board</a:t>
            </a:r>
            <a:endParaRPr/>
          </a:p>
        </p:txBody>
      </p:sp>
      <p:sp>
        <p:nvSpPr>
          <p:cNvPr id="77" name="Google Shape;77;p27"/>
          <p:cNvSpPr>
            <a:spLocks noGrp="1"/>
          </p:cNvSpPr>
          <p:nvPr>
            <p:ph type="sldNum" idx="12"/>
          </p:nvPr>
        </p:nvSpPr>
        <p:spPr>
          <a:xfrm>
            <a:off x="8069192" y="6217920"/>
            <a:ext cx="27432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804555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8"/>
        <p:cNvGrpSpPr/>
        <p:nvPr/>
      </p:nvGrpSpPr>
      <p:grpSpPr>
        <a:xfrm>
          <a:off x="0" y="0"/>
          <a:ext cx="0" cy="0"/>
          <a:chOff x="0" y="0"/>
          <a:chExt cx="0" cy="0"/>
        </a:xfrm>
      </p:grpSpPr>
      <p:sp>
        <p:nvSpPr>
          <p:cNvPr id="79" name="Google Shape;79;p28"/>
          <p:cNvSpPr/>
          <p:nvPr/>
        </p:nvSpPr>
        <p:spPr>
          <a:xfrm>
            <a:off x="1" y="0"/>
            <a:ext cx="4571999" cy="685800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80;p28"/>
          <p:cNvSpPr txBox="1">
            <a:spLocks noGrp="1"/>
          </p:cNvSpPr>
          <p:nvPr>
            <p:ph type="title"/>
          </p:nvPr>
        </p:nvSpPr>
        <p:spPr>
          <a:xfrm>
            <a:off x="606392" y="2243828"/>
            <a:ext cx="3371249" cy="113464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2200"/>
              <a:buFont typeface="Gill Sans"/>
              <a:buNone/>
              <a:defRPr sz="165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8"/>
          <p:cNvSpPr>
            <a:spLocks noGrp="1"/>
          </p:cNvSpPr>
          <p:nvPr>
            <p:ph type="pic" idx="2"/>
          </p:nvPr>
        </p:nvSpPr>
        <p:spPr>
          <a:xfrm>
            <a:off x="4572000" y="0"/>
            <a:ext cx="4576573" cy="6858000"/>
          </a:xfrm>
          <a:prstGeom prst="rect">
            <a:avLst/>
          </a:prstGeom>
          <a:solidFill>
            <a:srgbClr val="BFBFBF"/>
          </a:solidFill>
          <a:ln>
            <a:noFill/>
          </a:ln>
        </p:spPr>
      </p:sp>
      <p:sp>
        <p:nvSpPr>
          <p:cNvPr id="82" name="Google Shape;82;p28"/>
          <p:cNvSpPr txBox="1">
            <a:spLocks noGrp="1"/>
          </p:cNvSpPr>
          <p:nvPr>
            <p:ph type="body" idx="1"/>
          </p:nvPr>
        </p:nvSpPr>
        <p:spPr>
          <a:xfrm>
            <a:off x="836676" y="3549919"/>
            <a:ext cx="2846070" cy="2194037"/>
          </a:xfrm>
          <a:prstGeom prst="rect">
            <a:avLst/>
          </a:prstGeom>
          <a:noFill/>
          <a:ln>
            <a:noFill/>
          </a:ln>
        </p:spPr>
        <p:txBody>
          <a:bodyPr spcFirstLastPara="1" wrap="square" lIns="91425" tIns="45700" rIns="91425" bIns="45700" anchor="t" anchorCtr="1">
            <a:normAutofit/>
          </a:bodyPr>
          <a:lstStyle>
            <a:lvl1pPr marL="342900" lvl="0" indent="-171450" algn="ctr">
              <a:lnSpc>
                <a:spcPct val="100000"/>
              </a:lnSpc>
              <a:spcBef>
                <a:spcPts val="750"/>
              </a:spcBef>
              <a:spcAft>
                <a:spcPts val="0"/>
              </a:spcAft>
              <a:buSzPts val="1500"/>
              <a:buNone/>
              <a:defRPr sz="1125">
                <a:solidFill>
                  <a:srgbClr val="FFFFFF"/>
                </a:solidFill>
              </a:defRPr>
            </a:lvl1pPr>
            <a:lvl2pPr marL="685800" lvl="1" indent="-171450" algn="l">
              <a:lnSpc>
                <a:spcPct val="100000"/>
              </a:lnSpc>
              <a:spcBef>
                <a:spcPts val="750"/>
              </a:spcBef>
              <a:spcAft>
                <a:spcPts val="0"/>
              </a:spcAft>
              <a:buSzPts val="1400"/>
              <a:buNone/>
              <a:defRPr sz="1050"/>
            </a:lvl2pPr>
            <a:lvl3pPr marL="1028700" lvl="2" indent="-171450" algn="l">
              <a:lnSpc>
                <a:spcPct val="100000"/>
              </a:lnSpc>
              <a:spcBef>
                <a:spcPts val="750"/>
              </a:spcBef>
              <a:spcAft>
                <a:spcPts val="0"/>
              </a:spcAft>
              <a:buSzPts val="1200"/>
              <a:buNone/>
              <a:defRPr sz="900"/>
            </a:lvl3pPr>
            <a:lvl4pPr marL="1371600" lvl="3" indent="-171450" algn="l">
              <a:lnSpc>
                <a:spcPct val="100000"/>
              </a:lnSpc>
              <a:spcBef>
                <a:spcPts val="750"/>
              </a:spcBef>
              <a:spcAft>
                <a:spcPts val="0"/>
              </a:spcAft>
              <a:buSzPts val="1000"/>
              <a:buNone/>
              <a:defRPr sz="750"/>
            </a:lvl4pPr>
            <a:lvl5pPr marL="1714500" lvl="4" indent="-171450" algn="l">
              <a:lnSpc>
                <a:spcPct val="100000"/>
              </a:lnSpc>
              <a:spcBef>
                <a:spcPts val="750"/>
              </a:spcBef>
              <a:spcAft>
                <a:spcPts val="0"/>
              </a:spcAft>
              <a:buSzPts val="1000"/>
              <a:buNone/>
              <a:defRPr sz="750"/>
            </a:lvl5pPr>
            <a:lvl6pPr marL="2057400" lvl="5" indent="-171450" algn="l">
              <a:lnSpc>
                <a:spcPct val="100000"/>
              </a:lnSpc>
              <a:spcBef>
                <a:spcPts val="750"/>
              </a:spcBef>
              <a:spcAft>
                <a:spcPts val="0"/>
              </a:spcAft>
              <a:buSzPts val="1000"/>
              <a:buNone/>
              <a:defRPr sz="750"/>
            </a:lvl6pPr>
            <a:lvl7pPr marL="2400300" lvl="6" indent="-171450" algn="l">
              <a:lnSpc>
                <a:spcPct val="100000"/>
              </a:lnSpc>
              <a:spcBef>
                <a:spcPts val="750"/>
              </a:spcBef>
              <a:spcAft>
                <a:spcPts val="0"/>
              </a:spcAft>
              <a:buSzPts val="1000"/>
              <a:buNone/>
              <a:defRPr sz="750"/>
            </a:lvl7pPr>
            <a:lvl8pPr marL="2743200" lvl="7" indent="-171450" algn="l">
              <a:lnSpc>
                <a:spcPct val="100000"/>
              </a:lnSpc>
              <a:spcBef>
                <a:spcPts val="750"/>
              </a:spcBef>
              <a:spcAft>
                <a:spcPts val="0"/>
              </a:spcAft>
              <a:buSzPts val="1000"/>
              <a:buNone/>
              <a:defRPr sz="750"/>
            </a:lvl8pPr>
            <a:lvl9pPr marL="3086100" lvl="8" indent="-171450" algn="l">
              <a:lnSpc>
                <a:spcPct val="100000"/>
              </a:lnSpc>
              <a:spcBef>
                <a:spcPts val="750"/>
              </a:spcBef>
              <a:spcAft>
                <a:spcPts val="0"/>
              </a:spcAft>
              <a:buSzPts val="1000"/>
              <a:buNone/>
              <a:defRPr sz="750"/>
            </a:lvl9pPr>
          </a:lstStyle>
          <a:p>
            <a:endParaRPr/>
          </a:p>
        </p:txBody>
      </p:sp>
      <p:sp>
        <p:nvSpPr>
          <p:cNvPr id="83" name="Google Shape;83;p28"/>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4/2/2025</a:t>
            </a:r>
            <a:endParaRPr/>
          </a:p>
        </p:txBody>
      </p:sp>
      <p:sp>
        <p:nvSpPr>
          <p:cNvPr id="84" name="Google Shape;84;p28"/>
          <p:cNvSpPr txBox="1">
            <a:spLocks noGrp="1"/>
          </p:cNvSpPr>
          <p:nvPr>
            <p:ph type="ftr" idx="11"/>
          </p:nvPr>
        </p:nvSpPr>
        <p:spPr>
          <a:xfrm>
            <a:off x="603504" y="6236208"/>
            <a:ext cx="3843598"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Community Action Advisory Board</a:t>
            </a:r>
            <a:endParaRPr/>
          </a:p>
        </p:txBody>
      </p:sp>
      <p:sp>
        <p:nvSpPr>
          <p:cNvPr id="85" name="Google Shape;85;p28"/>
          <p:cNvSpPr>
            <a:spLocks noGrp="1"/>
          </p:cNvSpPr>
          <p:nvPr>
            <p:ph type="sldNum" idx="12"/>
          </p:nvPr>
        </p:nvSpPr>
        <p:spPr>
          <a:xfrm>
            <a:off x="8069192" y="6217920"/>
            <a:ext cx="27432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2708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17" name="Picture Placeholder 2"/>
          <p:cNvSpPr>
            <a:spLocks noGrp="1"/>
          </p:cNvSpPr>
          <p:nvPr>
            <p:ph type="pic" idx="14"/>
          </p:nvPr>
        </p:nvSpPr>
        <p:spPr>
          <a:xfrm>
            <a:off x="721895" y="1230660"/>
            <a:ext cx="2392566" cy="4590038"/>
          </a:xfrm>
          <a:solidFill>
            <a:srgbClr val="D8872A">
              <a:alpha val="29804"/>
            </a:srgbClr>
          </a:solidFill>
        </p:spPr>
        <p:txBody>
          <a:bodyPr anchor="ctr">
            <a:normAutofit/>
          </a:bodyPr>
          <a:lstStyle>
            <a:lvl1pPr marL="0" indent="0">
              <a:buNone/>
              <a:defRPr sz="1050" spc="0" baseline="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0" name="Picture Placeholder 2"/>
          <p:cNvSpPr>
            <a:spLocks noGrp="1"/>
          </p:cNvSpPr>
          <p:nvPr>
            <p:ph type="pic" idx="15"/>
          </p:nvPr>
        </p:nvSpPr>
        <p:spPr>
          <a:xfrm>
            <a:off x="3375717" y="1230660"/>
            <a:ext cx="2392566" cy="4590038"/>
          </a:xfrm>
          <a:solidFill>
            <a:srgbClr val="D8872A">
              <a:alpha val="29804"/>
            </a:srgb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1" name="Picture Placeholder 2"/>
          <p:cNvSpPr>
            <a:spLocks noGrp="1"/>
          </p:cNvSpPr>
          <p:nvPr>
            <p:ph type="pic" idx="16"/>
          </p:nvPr>
        </p:nvSpPr>
        <p:spPr>
          <a:xfrm>
            <a:off x="6029539" y="1230651"/>
            <a:ext cx="2392566" cy="4590038"/>
          </a:xfrm>
          <a:solidFill>
            <a:srgbClr val="D8872A">
              <a:alpha val="29804"/>
            </a:srgb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10" name="Title 9"/>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7"/>
          </p:nvPr>
        </p:nvSpPr>
        <p:spPr/>
        <p:txBody>
          <a:bodyPr/>
          <a:lstStyle/>
          <a:p>
            <a:r>
              <a:rPr lang="en-US"/>
              <a:t>4/2/2025</a:t>
            </a:r>
            <a:endParaRPr lang="en-US" dirty="0"/>
          </a:p>
        </p:txBody>
      </p:sp>
      <p:sp>
        <p:nvSpPr>
          <p:cNvPr id="13" name="Footer Placeholder 12"/>
          <p:cNvSpPr>
            <a:spLocks noGrp="1"/>
          </p:cNvSpPr>
          <p:nvPr>
            <p:ph type="ftr" sz="quarter" idx="18"/>
          </p:nvPr>
        </p:nvSpPr>
        <p:spPr/>
        <p:txBody>
          <a:bodyPr/>
          <a:lstStyle/>
          <a:p>
            <a:r>
              <a:rPr lang="en-US"/>
              <a:t>Community Action Advisory Board</a:t>
            </a:r>
            <a:endParaRPr lang="en-US" dirty="0"/>
          </a:p>
        </p:txBody>
      </p:sp>
      <p:sp>
        <p:nvSpPr>
          <p:cNvPr id="14" name="Slide Number Placeholder 13"/>
          <p:cNvSpPr>
            <a:spLocks noGrp="1"/>
          </p:cNvSpPr>
          <p:nvPr>
            <p:ph type="sldNum" sz="quarter" idx="19"/>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995329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6"/>
        <p:cNvGrpSpPr/>
        <p:nvPr/>
      </p:nvGrpSpPr>
      <p:grpSpPr>
        <a:xfrm>
          <a:off x="0" y="0"/>
          <a:ext cx="0" cy="0"/>
          <a:chOff x="0" y="0"/>
          <a:chExt cx="0" cy="0"/>
        </a:xfrm>
      </p:grpSpPr>
      <p:sp>
        <p:nvSpPr>
          <p:cNvPr id="87" name="Google Shape;87;p29"/>
          <p:cNvSpPr txBox="1">
            <a:spLocks noGrp="1"/>
          </p:cNvSpPr>
          <p:nvPr>
            <p:ph type="title"/>
          </p:nvPr>
        </p:nvSpPr>
        <p:spPr>
          <a:xfrm>
            <a:off x="1673352" y="964692"/>
            <a:ext cx="5797296"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9"/>
          <p:cNvSpPr txBox="1">
            <a:spLocks noGrp="1"/>
          </p:cNvSpPr>
          <p:nvPr>
            <p:ph type="body" idx="1"/>
          </p:nvPr>
        </p:nvSpPr>
        <p:spPr>
          <a:xfrm rot="5400000">
            <a:off x="3021009" y="1290388"/>
            <a:ext cx="3101983" cy="5797296"/>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57175" algn="l">
              <a:lnSpc>
                <a:spcPct val="100000"/>
              </a:lnSpc>
              <a:spcBef>
                <a:spcPts val="750"/>
              </a:spcBef>
              <a:spcAft>
                <a:spcPts val="0"/>
              </a:spcAft>
              <a:buSzPts val="1800"/>
              <a:buChar char="•"/>
              <a:defRPr/>
            </a:lvl5pPr>
            <a:lvl6pPr marL="2057400" lvl="5" indent="-257175" algn="l">
              <a:lnSpc>
                <a:spcPct val="100000"/>
              </a:lnSpc>
              <a:spcBef>
                <a:spcPts val="750"/>
              </a:spcBef>
              <a:spcAft>
                <a:spcPts val="0"/>
              </a:spcAft>
              <a:buSzPts val="1800"/>
              <a:buChar char="•"/>
              <a:defRPr/>
            </a:lvl6pPr>
            <a:lvl7pPr marL="2400300" lvl="6" indent="-257175" algn="l">
              <a:lnSpc>
                <a:spcPct val="100000"/>
              </a:lnSpc>
              <a:spcBef>
                <a:spcPts val="750"/>
              </a:spcBef>
              <a:spcAft>
                <a:spcPts val="0"/>
              </a:spcAft>
              <a:buSzPts val="1800"/>
              <a:buChar char="•"/>
              <a:defRPr/>
            </a:lvl7pPr>
            <a:lvl8pPr marL="2743200" lvl="7" indent="-257175" algn="l">
              <a:lnSpc>
                <a:spcPct val="100000"/>
              </a:lnSpc>
              <a:spcBef>
                <a:spcPts val="750"/>
              </a:spcBef>
              <a:spcAft>
                <a:spcPts val="0"/>
              </a:spcAft>
              <a:buSzPts val="1800"/>
              <a:buChar char="•"/>
              <a:defRPr/>
            </a:lvl8pPr>
            <a:lvl9pPr marL="3086100" lvl="8" indent="-257175" algn="l">
              <a:lnSpc>
                <a:spcPct val="100000"/>
              </a:lnSpc>
              <a:spcBef>
                <a:spcPts val="750"/>
              </a:spcBef>
              <a:spcAft>
                <a:spcPts val="0"/>
              </a:spcAft>
              <a:buSzPts val="1800"/>
              <a:buChar char="•"/>
              <a:defRPr/>
            </a:lvl9pPr>
          </a:lstStyle>
          <a:p>
            <a:endParaRPr/>
          </a:p>
        </p:txBody>
      </p:sp>
      <p:sp>
        <p:nvSpPr>
          <p:cNvPr id="89" name="Google Shape;89;p29"/>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4/2/2025</a:t>
            </a:r>
            <a:endParaRPr/>
          </a:p>
        </p:txBody>
      </p:sp>
      <p:sp>
        <p:nvSpPr>
          <p:cNvPr id="90" name="Google Shape;90;p29"/>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Community Action Advisory Board</a:t>
            </a:r>
            <a:endParaRPr/>
          </a:p>
        </p:txBody>
      </p:sp>
      <p:sp>
        <p:nvSpPr>
          <p:cNvPr id="91" name="Google Shape;91;p29"/>
          <p:cNvSpPr>
            <a:spLocks noGrp="1"/>
          </p:cNvSpPr>
          <p:nvPr>
            <p:ph type="sldNum" idx="12"/>
          </p:nvPr>
        </p:nvSpPr>
        <p:spPr>
          <a:xfrm>
            <a:off x="8069192" y="6217920"/>
            <a:ext cx="27432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19906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2"/>
        <p:cNvGrpSpPr/>
        <p:nvPr/>
      </p:nvGrpSpPr>
      <p:grpSpPr>
        <a:xfrm>
          <a:off x="0" y="0"/>
          <a:ext cx="0" cy="0"/>
          <a:chOff x="0" y="0"/>
          <a:chExt cx="0" cy="0"/>
        </a:xfrm>
      </p:grpSpPr>
      <p:sp>
        <p:nvSpPr>
          <p:cNvPr id="93" name="Google Shape;93;p30"/>
          <p:cNvSpPr txBox="1">
            <a:spLocks noGrp="1"/>
          </p:cNvSpPr>
          <p:nvPr>
            <p:ph type="title"/>
          </p:nvPr>
        </p:nvSpPr>
        <p:spPr>
          <a:xfrm rot="5400000">
            <a:off x="4485072" y="2942022"/>
            <a:ext cx="4983480" cy="973956"/>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0"/>
          <p:cNvSpPr txBox="1">
            <a:spLocks noGrp="1"/>
          </p:cNvSpPr>
          <p:nvPr>
            <p:ph type="body" idx="1"/>
          </p:nvPr>
        </p:nvSpPr>
        <p:spPr>
          <a:xfrm rot="5400000">
            <a:off x="1506046" y="1104568"/>
            <a:ext cx="4983480" cy="4648867"/>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750"/>
              </a:spcBef>
              <a:spcAft>
                <a:spcPts val="0"/>
              </a:spcAft>
              <a:buSzPts val="1800"/>
              <a:buChar char="•"/>
              <a:defRPr/>
            </a:lvl1pPr>
            <a:lvl2pPr marL="685800" lvl="1" indent="-257175" algn="l">
              <a:lnSpc>
                <a:spcPct val="100000"/>
              </a:lnSpc>
              <a:spcBef>
                <a:spcPts val="750"/>
              </a:spcBef>
              <a:spcAft>
                <a:spcPts val="0"/>
              </a:spcAft>
              <a:buSzPts val="1800"/>
              <a:buChar char="•"/>
              <a:defRPr/>
            </a:lvl2pPr>
            <a:lvl3pPr marL="1028700" lvl="2" indent="-257175" algn="l">
              <a:lnSpc>
                <a:spcPct val="100000"/>
              </a:lnSpc>
              <a:spcBef>
                <a:spcPts val="750"/>
              </a:spcBef>
              <a:spcAft>
                <a:spcPts val="0"/>
              </a:spcAft>
              <a:buSzPts val="1800"/>
              <a:buChar char="•"/>
              <a:defRPr/>
            </a:lvl3pPr>
            <a:lvl4pPr marL="1371600" lvl="3" indent="-257175" algn="l">
              <a:lnSpc>
                <a:spcPct val="100000"/>
              </a:lnSpc>
              <a:spcBef>
                <a:spcPts val="750"/>
              </a:spcBef>
              <a:spcAft>
                <a:spcPts val="0"/>
              </a:spcAft>
              <a:buSzPts val="1800"/>
              <a:buChar char="•"/>
              <a:defRPr/>
            </a:lvl4pPr>
            <a:lvl5pPr marL="1714500" lvl="4" indent="-257175" algn="l">
              <a:lnSpc>
                <a:spcPct val="100000"/>
              </a:lnSpc>
              <a:spcBef>
                <a:spcPts val="750"/>
              </a:spcBef>
              <a:spcAft>
                <a:spcPts val="0"/>
              </a:spcAft>
              <a:buSzPts val="1800"/>
              <a:buChar char="•"/>
              <a:defRPr/>
            </a:lvl5pPr>
            <a:lvl6pPr marL="2057400" lvl="5" indent="-257175" algn="l">
              <a:lnSpc>
                <a:spcPct val="100000"/>
              </a:lnSpc>
              <a:spcBef>
                <a:spcPts val="750"/>
              </a:spcBef>
              <a:spcAft>
                <a:spcPts val="0"/>
              </a:spcAft>
              <a:buSzPts val="1800"/>
              <a:buChar char="•"/>
              <a:defRPr/>
            </a:lvl6pPr>
            <a:lvl7pPr marL="2400300" lvl="6" indent="-257175" algn="l">
              <a:lnSpc>
                <a:spcPct val="100000"/>
              </a:lnSpc>
              <a:spcBef>
                <a:spcPts val="750"/>
              </a:spcBef>
              <a:spcAft>
                <a:spcPts val="0"/>
              </a:spcAft>
              <a:buSzPts val="1800"/>
              <a:buChar char="•"/>
              <a:defRPr/>
            </a:lvl7pPr>
            <a:lvl8pPr marL="2743200" lvl="7" indent="-257175" algn="l">
              <a:lnSpc>
                <a:spcPct val="100000"/>
              </a:lnSpc>
              <a:spcBef>
                <a:spcPts val="750"/>
              </a:spcBef>
              <a:spcAft>
                <a:spcPts val="0"/>
              </a:spcAft>
              <a:buSzPts val="1800"/>
              <a:buChar char="•"/>
              <a:defRPr/>
            </a:lvl8pPr>
            <a:lvl9pPr marL="3086100" lvl="8" indent="-257175" algn="l">
              <a:lnSpc>
                <a:spcPct val="100000"/>
              </a:lnSpc>
              <a:spcBef>
                <a:spcPts val="750"/>
              </a:spcBef>
              <a:spcAft>
                <a:spcPts val="0"/>
              </a:spcAft>
              <a:buSzPts val="1800"/>
              <a:buChar char="•"/>
              <a:defRPr/>
            </a:lvl9pPr>
          </a:lstStyle>
          <a:p>
            <a:endParaRPr/>
          </a:p>
        </p:txBody>
      </p:sp>
      <p:sp>
        <p:nvSpPr>
          <p:cNvPr id="95" name="Google Shape;95;p30"/>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4/2/2025</a:t>
            </a:r>
            <a:endParaRPr/>
          </a:p>
        </p:txBody>
      </p:sp>
      <p:sp>
        <p:nvSpPr>
          <p:cNvPr id="96" name="Google Shape;96;p30"/>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Community Action Advisory Board</a:t>
            </a:r>
            <a:endParaRPr/>
          </a:p>
        </p:txBody>
      </p:sp>
      <p:sp>
        <p:nvSpPr>
          <p:cNvPr id="97" name="Google Shape;97;p30"/>
          <p:cNvSpPr>
            <a:spLocks noGrp="1"/>
          </p:cNvSpPr>
          <p:nvPr>
            <p:ph type="sldNum" idx="12"/>
          </p:nvPr>
        </p:nvSpPr>
        <p:spPr>
          <a:xfrm>
            <a:off x="8069192" y="6217920"/>
            <a:ext cx="27432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2420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326301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512899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595608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57224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50577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908937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91294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39703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1 text, 2 image">
    <p:spTree>
      <p:nvGrpSpPr>
        <p:cNvPr id="1" name=""/>
        <p:cNvGrpSpPr/>
        <p:nvPr/>
      </p:nvGrpSpPr>
      <p:grpSpPr>
        <a:xfrm>
          <a:off x="0" y="0"/>
          <a:ext cx="0" cy="0"/>
          <a:chOff x="0" y="0"/>
          <a:chExt cx="0" cy="0"/>
        </a:xfrm>
      </p:grpSpPr>
      <p:sp>
        <p:nvSpPr>
          <p:cNvPr id="20" name="Picture Placeholder 2"/>
          <p:cNvSpPr>
            <a:spLocks noGrp="1"/>
          </p:cNvSpPr>
          <p:nvPr>
            <p:ph type="pic" idx="15"/>
          </p:nvPr>
        </p:nvSpPr>
        <p:spPr>
          <a:xfrm>
            <a:off x="3310572" y="1230660"/>
            <a:ext cx="2457711" cy="4609702"/>
          </a:xfrm>
          <a:solidFill>
            <a:srgbClr val="D8872A">
              <a:alpha val="29804"/>
            </a:srgb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1" name="Picture Placeholder 2"/>
          <p:cNvSpPr>
            <a:spLocks noGrp="1"/>
          </p:cNvSpPr>
          <p:nvPr>
            <p:ph type="pic" idx="16"/>
          </p:nvPr>
        </p:nvSpPr>
        <p:spPr>
          <a:xfrm>
            <a:off x="5964394" y="1230652"/>
            <a:ext cx="2457711" cy="4609702"/>
          </a:xfrm>
          <a:solidFill>
            <a:srgbClr val="D8872A">
              <a:alpha val="29804"/>
            </a:srgb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10" name="Title 9"/>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7"/>
          </p:nvPr>
        </p:nvSpPr>
        <p:spPr/>
        <p:txBody>
          <a:bodyPr/>
          <a:lstStyle/>
          <a:p>
            <a:r>
              <a:rPr lang="en-US"/>
              <a:t>4/2/2025</a:t>
            </a:r>
            <a:endParaRPr lang="en-US" dirty="0"/>
          </a:p>
        </p:txBody>
      </p:sp>
      <p:sp>
        <p:nvSpPr>
          <p:cNvPr id="13" name="Footer Placeholder 12"/>
          <p:cNvSpPr>
            <a:spLocks noGrp="1"/>
          </p:cNvSpPr>
          <p:nvPr>
            <p:ph type="ftr" sz="quarter" idx="18"/>
          </p:nvPr>
        </p:nvSpPr>
        <p:spPr/>
        <p:txBody>
          <a:bodyPr/>
          <a:lstStyle/>
          <a:p>
            <a:r>
              <a:rPr lang="en-US"/>
              <a:t>Community Action Advisory Board</a:t>
            </a:r>
            <a:endParaRPr lang="en-US" dirty="0"/>
          </a:p>
        </p:txBody>
      </p:sp>
      <p:sp>
        <p:nvSpPr>
          <p:cNvPr id="14" name="Slide Number Placeholder 13"/>
          <p:cNvSpPr>
            <a:spLocks noGrp="1"/>
          </p:cNvSpPr>
          <p:nvPr>
            <p:ph type="sldNum" sz="quarter" idx="19"/>
          </p:nvPr>
        </p:nvSpPr>
        <p:spPr/>
        <p:txBody>
          <a:bodyPr/>
          <a:lstStyle/>
          <a:p>
            <a:fld id="{BD3A08C5-CC68-3947-88A8-A9E34C1A68A7}" type="slidenum">
              <a:rPr lang="en-US" smtClean="0"/>
              <a:pPr/>
              <a:t>‹#›</a:t>
            </a:fld>
            <a:endParaRPr lang="en-US" dirty="0"/>
          </a:p>
        </p:txBody>
      </p:sp>
      <p:sp>
        <p:nvSpPr>
          <p:cNvPr id="3" name="Text Placeholder 2"/>
          <p:cNvSpPr>
            <a:spLocks noGrp="1"/>
          </p:cNvSpPr>
          <p:nvPr>
            <p:ph type="body" sz="quarter" idx="20" hasCustomPrompt="1"/>
          </p:nvPr>
        </p:nvSpPr>
        <p:spPr>
          <a:xfrm>
            <a:off x="721896" y="1230651"/>
            <a:ext cx="2351505" cy="4610156"/>
          </a:xfrm>
        </p:spPr>
        <p:txBody>
          <a:bodyPr>
            <a:normAutofit/>
          </a:bodyPr>
          <a:lstStyle>
            <a:lvl1pPr marL="0" indent="0">
              <a:buNone/>
              <a:defRPr sz="1500"/>
            </a:lvl1pPr>
          </a:lstStyle>
          <a:p>
            <a:pPr lvl="0"/>
            <a:r>
              <a:rPr lang="en-US" dirty="0"/>
              <a:t>Text</a:t>
            </a:r>
          </a:p>
        </p:txBody>
      </p:sp>
    </p:spTree>
    <p:extLst>
      <p:ext uri="{BB962C8B-B14F-4D97-AF65-F5344CB8AC3E}">
        <p14:creationId xmlns:p14="http://schemas.microsoft.com/office/powerpoint/2010/main" val="1722000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460455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627854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85876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12764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4055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8734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6101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61950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03646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4302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721896" y="1120847"/>
            <a:ext cx="7700210" cy="4729348"/>
          </a:xfrm>
        </p:spPr>
        <p:txBody>
          <a:bodyPr/>
          <a:lstStyle>
            <a:lvl1pPr>
              <a:defRPr b="1"/>
            </a:lvl1pPr>
          </a:lstStyle>
          <a:p>
            <a:pPr lvl="0"/>
            <a:r>
              <a:rPr lang="en-US" dirty="0"/>
              <a:t>First level text</a:t>
            </a:r>
          </a:p>
          <a:p>
            <a:pPr lvl="1"/>
            <a:r>
              <a:rPr lang="en-US" dirty="0"/>
              <a:t>Second level text</a:t>
            </a:r>
          </a:p>
          <a:p>
            <a:pPr lvl="2"/>
            <a:r>
              <a:rPr lang="en-US" dirty="0"/>
              <a:t>Third level text</a:t>
            </a:r>
          </a:p>
          <a:p>
            <a:pPr lvl="3"/>
            <a:r>
              <a:rPr lang="en-US" dirty="0"/>
              <a:t>Fourth level text</a:t>
            </a:r>
          </a:p>
          <a:p>
            <a:pPr lvl="4"/>
            <a:r>
              <a:rPr lang="en-US" dirty="0"/>
              <a:t>Fifth level text</a:t>
            </a:r>
          </a:p>
        </p:txBody>
      </p:sp>
      <p:cxnSp>
        <p:nvCxnSpPr>
          <p:cNvPr id="20" name="Straight Connector 19"/>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hasCustomPrompt="1"/>
          </p:nvPr>
        </p:nvSpPr>
        <p:spPr/>
        <p:txBody>
          <a:bodyPr/>
          <a:lstStyle/>
          <a:p>
            <a:r>
              <a:rPr lang="en-US" dirty="0"/>
              <a:t>Slide title</a:t>
            </a:r>
          </a:p>
        </p:txBody>
      </p:sp>
      <p:sp>
        <p:nvSpPr>
          <p:cNvPr id="12" name="Date Placeholder 11"/>
          <p:cNvSpPr>
            <a:spLocks noGrp="1"/>
          </p:cNvSpPr>
          <p:nvPr>
            <p:ph type="dt" sz="half" idx="14"/>
          </p:nvPr>
        </p:nvSpPr>
        <p:spPr/>
        <p:txBody>
          <a:bodyPr/>
          <a:lstStyle/>
          <a:p>
            <a:r>
              <a:rPr lang="en-US"/>
              <a:t>4/2/2025</a:t>
            </a:r>
            <a:endParaRPr lang="en-US" dirty="0"/>
          </a:p>
        </p:txBody>
      </p:sp>
      <p:sp>
        <p:nvSpPr>
          <p:cNvPr id="13" name="Footer Placeholder 12"/>
          <p:cNvSpPr>
            <a:spLocks noGrp="1"/>
          </p:cNvSpPr>
          <p:nvPr>
            <p:ph type="ftr" sz="quarter" idx="15"/>
          </p:nvPr>
        </p:nvSpPr>
        <p:spPr/>
        <p:txBody>
          <a:bodyPr/>
          <a:lstStyle/>
          <a:p>
            <a:r>
              <a:rPr lang="en-US"/>
              <a:t>Community Action Advisory Board</a:t>
            </a:r>
            <a:endParaRPr lang="en-US" dirty="0"/>
          </a:p>
        </p:txBody>
      </p:sp>
      <p:sp>
        <p:nvSpPr>
          <p:cNvPr id="14" name="Slide Number Placeholder 13"/>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809485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5348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016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60979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62225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C3122-62B8-75CE-7A38-1F837D96D46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81B99A7-9A98-28B6-71B1-3996C409855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66550A-DDDD-5F19-AA4E-1AB93F25DA31}"/>
              </a:ext>
            </a:extLst>
          </p:cNvPr>
          <p:cNvSpPr>
            <a:spLocks noGrp="1"/>
          </p:cNvSpPr>
          <p:nvPr>
            <p:ph type="dt" sz="half" idx="10"/>
          </p:nvPr>
        </p:nvSpPr>
        <p:spPr/>
        <p:txBody>
          <a:bodyPr/>
          <a:lstStyle/>
          <a:p>
            <a:fld id="{0DDC2C1E-C8E5-481D-89BB-9553062D5300}" type="datetimeFigureOut">
              <a:rPr lang="en-US" smtClean="0"/>
              <a:t>4/2/2025</a:t>
            </a:fld>
            <a:endParaRPr lang="en-US"/>
          </a:p>
        </p:txBody>
      </p:sp>
      <p:sp>
        <p:nvSpPr>
          <p:cNvPr id="5" name="Footer Placeholder 4">
            <a:extLst>
              <a:ext uri="{FF2B5EF4-FFF2-40B4-BE49-F238E27FC236}">
                <a16:creationId xmlns:a16="http://schemas.microsoft.com/office/drawing/2014/main" id="{9BD4BFC4-A575-4981-4DD3-72A9B0CD1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F2458-4EBF-8654-1A9F-C039B58501FD}"/>
              </a:ext>
            </a:extLst>
          </p:cNvPr>
          <p:cNvSpPr>
            <a:spLocks noGrp="1"/>
          </p:cNvSpPr>
          <p:nvPr>
            <p:ph type="sldNum" sz="quarter" idx="12"/>
          </p:nvPr>
        </p:nvSpPr>
        <p:spPr/>
        <p:txBody>
          <a:bodyPr/>
          <a:lstStyle/>
          <a:p>
            <a:fld id="{0B05D629-0B98-4DC8-A030-6B6DCD898307}" type="slidenum">
              <a:rPr lang="en-US" smtClean="0"/>
              <a:t>‹#›</a:t>
            </a:fld>
            <a:endParaRPr lang="en-US"/>
          </a:p>
        </p:txBody>
      </p:sp>
    </p:spTree>
    <p:extLst>
      <p:ext uri="{BB962C8B-B14F-4D97-AF65-F5344CB8AC3E}">
        <p14:creationId xmlns:p14="http://schemas.microsoft.com/office/powerpoint/2010/main" val="40568214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77DF-6382-022C-F52D-F4DE77972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B0BC4B-7F33-D8F8-5606-A425C447B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51DA8-6A0B-3560-26AB-60476F36603F}"/>
              </a:ext>
            </a:extLst>
          </p:cNvPr>
          <p:cNvSpPr>
            <a:spLocks noGrp="1"/>
          </p:cNvSpPr>
          <p:nvPr>
            <p:ph type="dt" sz="half" idx="10"/>
          </p:nvPr>
        </p:nvSpPr>
        <p:spPr/>
        <p:txBody>
          <a:bodyPr/>
          <a:lstStyle/>
          <a:p>
            <a:fld id="{0DDC2C1E-C8E5-481D-89BB-9553062D5300}" type="datetimeFigureOut">
              <a:rPr lang="en-US" smtClean="0"/>
              <a:t>4/2/2025</a:t>
            </a:fld>
            <a:endParaRPr lang="en-US"/>
          </a:p>
        </p:txBody>
      </p:sp>
      <p:sp>
        <p:nvSpPr>
          <p:cNvPr id="5" name="Footer Placeholder 4">
            <a:extLst>
              <a:ext uri="{FF2B5EF4-FFF2-40B4-BE49-F238E27FC236}">
                <a16:creationId xmlns:a16="http://schemas.microsoft.com/office/drawing/2014/main" id="{3F4DD5E5-086D-3761-BACA-83FAB7F6E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2C188-A20C-04EE-7F25-A28893079A70}"/>
              </a:ext>
            </a:extLst>
          </p:cNvPr>
          <p:cNvSpPr>
            <a:spLocks noGrp="1"/>
          </p:cNvSpPr>
          <p:nvPr>
            <p:ph type="sldNum" sz="quarter" idx="12"/>
          </p:nvPr>
        </p:nvSpPr>
        <p:spPr/>
        <p:txBody>
          <a:bodyPr/>
          <a:lstStyle/>
          <a:p>
            <a:fld id="{0B05D629-0B98-4DC8-A030-6B6DCD898307}" type="slidenum">
              <a:rPr lang="en-US" smtClean="0"/>
              <a:t>‹#›</a:t>
            </a:fld>
            <a:endParaRPr lang="en-US"/>
          </a:p>
        </p:txBody>
      </p:sp>
    </p:spTree>
    <p:extLst>
      <p:ext uri="{BB962C8B-B14F-4D97-AF65-F5344CB8AC3E}">
        <p14:creationId xmlns:p14="http://schemas.microsoft.com/office/powerpoint/2010/main" val="6104742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F322-EEAB-11C0-A89C-83BA09757A9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C806D71-CB0E-30F0-366A-C2FD56D852D6}"/>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3D5B91-50B7-9E93-1211-67681526115A}"/>
              </a:ext>
            </a:extLst>
          </p:cNvPr>
          <p:cNvSpPr>
            <a:spLocks noGrp="1"/>
          </p:cNvSpPr>
          <p:nvPr>
            <p:ph type="dt" sz="half" idx="10"/>
          </p:nvPr>
        </p:nvSpPr>
        <p:spPr/>
        <p:txBody>
          <a:bodyPr/>
          <a:lstStyle/>
          <a:p>
            <a:fld id="{0DDC2C1E-C8E5-481D-89BB-9553062D5300}" type="datetimeFigureOut">
              <a:rPr lang="en-US" smtClean="0"/>
              <a:t>4/2/2025</a:t>
            </a:fld>
            <a:endParaRPr lang="en-US"/>
          </a:p>
        </p:txBody>
      </p:sp>
      <p:sp>
        <p:nvSpPr>
          <p:cNvPr id="5" name="Footer Placeholder 4">
            <a:extLst>
              <a:ext uri="{FF2B5EF4-FFF2-40B4-BE49-F238E27FC236}">
                <a16:creationId xmlns:a16="http://schemas.microsoft.com/office/drawing/2014/main" id="{49738ED4-7F38-7FAF-CEEB-D857A18DE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E73BD-FAE0-E101-4CD2-7E52FFE1F401}"/>
              </a:ext>
            </a:extLst>
          </p:cNvPr>
          <p:cNvSpPr>
            <a:spLocks noGrp="1"/>
          </p:cNvSpPr>
          <p:nvPr>
            <p:ph type="sldNum" sz="quarter" idx="12"/>
          </p:nvPr>
        </p:nvSpPr>
        <p:spPr/>
        <p:txBody>
          <a:bodyPr/>
          <a:lstStyle/>
          <a:p>
            <a:fld id="{0B05D629-0B98-4DC8-A030-6B6DCD898307}" type="slidenum">
              <a:rPr lang="en-US" smtClean="0"/>
              <a:t>‹#›</a:t>
            </a:fld>
            <a:endParaRPr lang="en-US"/>
          </a:p>
        </p:txBody>
      </p:sp>
    </p:spTree>
    <p:extLst>
      <p:ext uri="{BB962C8B-B14F-4D97-AF65-F5344CB8AC3E}">
        <p14:creationId xmlns:p14="http://schemas.microsoft.com/office/powerpoint/2010/main" val="31471087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6ECB7-27DC-59B7-3655-36ADF78B1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E2BF56-A8F0-B5ED-5018-DF75966B414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838E1D-99BE-1AAE-593E-B46D0A324BE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C49334-B4E1-ADB5-1F86-93910AEF1C90}"/>
              </a:ext>
            </a:extLst>
          </p:cNvPr>
          <p:cNvSpPr>
            <a:spLocks noGrp="1"/>
          </p:cNvSpPr>
          <p:nvPr>
            <p:ph type="dt" sz="half" idx="10"/>
          </p:nvPr>
        </p:nvSpPr>
        <p:spPr/>
        <p:txBody>
          <a:bodyPr/>
          <a:lstStyle/>
          <a:p>
            <a:fld id="{0DDC2C1E-C8E5-481D-89BB-9553062D5300}" type="datetimeFigureOut">
              <a:rPr lang="en-US" smtClean="0"/>
              <a:t>4/2/2025</a:t>
            </a:fld>
            <a:endParaRPr lang="en-US"/>
          </a:p>
        </p:txBody>
      </p:sp>
      <p:sp>
        <p:nvSpPr>
          <p:cNvPr id="6" name="Footer Placeholder 5">
            <a:extLst>
              <a:ext uri="{FF2B5EF4-FFF2-40B4-BE49-F238E27FC236}">
                <a16:creationId xmlns:a16="http://schemas.microsoft.com/office/drawing/2014/main" id="{26FBA3B5-E921-A87F-2845-9A8E42B6D4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2A9948-066B-3C60-6480-F0396DEB2436}"/>
              </a:ext>
            </a:extLst>
          </p:cNvPr>
          <p:cNvSpPr>
            <a:spLocks noGrp="1"/>
          </p:cNvSpPr>
          <p:nvPr>
            <p:ph type="sldNum" sz="quarter" idx="12"/>
          </p:nvPr>
        </p:nvSpPr>
        <p:spPr/>
        <p:txBody>
          <a:bodyPr/>
          <a:lstStyle/>
          <a:p>
            <a:fld id="{0B05D629-0B98-4DC8-A030-6B6DCD898307}" type="slidenum">
              <a:rPr lang="en-US" smtClean="0"/>
              <a:t>‹#›</a:t>
            </a:fld>
            <a:endParaRPr lang="en-US"/>
          </a:p>
        </p:txBody>
      </p:sp>
    </p:spTree>
    <p:extLst>
      <p:ext uri="{BB962C8B-B14F-4D97-AF65-F5344CB8AC3E}">
        <p14:creationId xmlns:p14="http://schemas.microsoft.com/office/powerpoint/2010/main" val="19568209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A425-71AB-ADE6-051E-9642AE3B12A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2F3523-1989-F43F-381F-585AAC676CE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3F1953C-DAB2-E89A-A92F-282839549DA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3B9CCD-ADEF-E27A-140F-25085A0C48D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88DF20E-6967-6D4D-AB59-8F737C5E950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F1698A-5A0F-ED60-F9EB-BE41C11E1103}"/>
              </a:ext>
            </a:extLst>
          </p:cNvPr>
          <p:cNvSpPr>
            <a:spLocks noGrp="1"/>
          </p:cNvSpPr>
          <p:nvPr>
            <p:ph type="dt" sz="half" idx="10"/>
          </p:nvPr>
        </p:nvSpPr>
        <p:spPr/>
        <p:txBody>
          <a:bodyPr/>
          <a:lstStyle/>
          <a:p>
            <a:fld id="{0DDC2C1E-C8E5-481D-89BB-9553062D5300}" type="datetimeFigureOut">
              <a:rPr lang="en-US" smtClean="0"/>
              <a:t>4/2/2025</a:t>
            </a:fld>
            <a:endParaRPr lang="en-US"/>
          </a:p>
        </p:txBody>
      </p:sp>
      <p:sp>
        <p:nvSpPr>
          <p:cNvPr id="8" name="Footer Placeholder 7">
            <a:extLst>
              <a:ext uri="{FF2B5EF4-FFF2-40B4-BE49-F238E27FC236}">
                <a16:creationId xmlns:a16="http://schemas.microsoft.com/office/drawing/2014/main" id="{42FE27C5-E219-AF2C-E4E6-0DF9E15A7F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01EEBB-1805-5EC1-F12C-48DFC44131B1}"/>
              </a:ext>
            </a:extLst>
          </p:cNvPr>
          <p:cNvSpPr>
            <a:spLocks noGrp="1"/>
          </p:cNvSpPr>
          <p:nvPr>
            <p:ph type="sldNum" sz="quarter" idx="12"/>
          </p:nvPr>
        </p:nvSpPr>
        <p:spPr/>
        <p:txBody>
          <a:bodyPr/>
          <a:lstStyle/>
          <a:p>
            <a:fld id="{0B05D629-0B98-4DC8-A030-6B6DCD898307}" type="slidenum">
              <a:rPr lang="en-US" smtClean="0"/>
              <a:t>‹#›</a:t>
            </a:fld>
            <a:endParaRPr lang="en-US"/>
          </a:p>
        </p:txBody>
      </p:sp>
    </p:spTree>
    <p:extLst>
      <p:ext uri="{BB962C8B-B14F-4D97-AF65-F5344CB8AC3E}">
        <p14:creationId xmlns:p14="http://schemas.microsoft.com/office/powerpoint/2010/main" val="38079534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4713-2FB5-6291-2443-C9F88258CA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A85E7E-0EF1-F0B4-0E40-14E66234C4B5}"/>
              </a:ext>
            </a:extLst>
          </p:cNvPr>
          <p:cNvSpPr>
            <a:spLocks noGrp="1"/>
          </p:cNvSpPr>
          <p:nvPr>
            <p:ph type="dt" sz="half" idx="10"/>
          </p:nvPr>
        </p:nvSpPr>
        <p:spPr/>
        <p:txBody>
          <a:bodyPr/>
          <a:lstStyle/>
          <a:p>
            <a:fld id="{0DDC2C1E-C8E5-481D-89BB-9553062D5300}" type="datetimeFigureOut">
              <a:rPr lang="en-US" smtClean="0"/>
              <a:t>4/2/2025</a:t>
            </a:fld>
            <a:endParaRPr lang="en-US"/>
          </a:p>
        </p:txBody>
      </p:sp>
      <p:sp>
        <p:nvSpPr>
          <p:cNvPr id="4" name="Footer Placeholder 3">
            <a:extLst>
              <a:ext uri="{FF2B5EF4-FFF2-40B4-BE49-F238E27FC236}">
                <a16:creationId xmlns:a16="http://schemas.microsoft.com/office/drawing/2014/main" id="{EA7D1F45-2FE6-977A-5362-28B0E35198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224190-017A-297C-807E-BFEC4B907469}"/>
              </a:ext>
            </a:extLst>
          </p:cNvPr>
          <p:cNvSpPr>
            <a:spLocks noGrp="1"/>
          </p:cNvSpPr>
          <p:nvPr>
            <p:ph type="sldNum" sz="quarter" idx="12"/>
          </p:nvPr>
        </p:nvSpPr>
        <p:spPr/>
        <p:txBody>
          <a:bodyPr/>
          <a:lstStyle/>
          <a:p>
            <a:fld id="{0B05D629-0B98-4DC8-A030-6B6DCD898307}" type="slidenum">
              <a:rPr lang="en-US" smtClean="0"/>
              <a:t>‹#›</a:t>
            </a:fld>
            <a:endParaRPr lang="en-US"/>
          </a:p>
        </p:txBody>
      </p:sp>
    </p:spTree>
    <p:extLst>
      <p:ext uri="{BB962C8B-B14F-4D97-AF65-F5344CB8AC3E}">
        <p14:creationId xmlns:p14="http://schemas.microsoft.com/office/powerpoint/2010/main" val="1884175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1896" y="1127527"/>
            <a:ext cx="3687530" cy="4722664"/>
          </a:xfrm>
        </p:spPr>
        <p:txBody>
          <a:bodyPr/>
          <a:lstStyle>
            <a:lvl1pPr marL="214313" indent="-214313">
              <a:lnSpc>
                <a:spcPct val="100000"/>
              </a:lnSpc>
              <a:buFont typeface="Arial" charset="0"/>
              <a:buChar char="•"/>
              <a:defRPr baseline="0"/>
            </a:lvl1pPr>
            <a:lvl2pPr marL="257162" indent="0">
              <a:buFont typeface="Arial" charset="0"/>
              <a:buNone/>
              <a:defRPr/>
            </a:lvl2pPr>
            <a:lvl3pPr marL="514324" indent="0">
              <a:buFont typeface="Arial" charset="0"/>
              <a:buNone/>
              <a:defRPr/>
            </a:lvl3pPr>
            <a:lvl4pPr marL="771486" indent="0">
              <a:buFont typeface="Arial" charset="0"/>
              <a:buNone/>
              <a:defRPr/>
            </a:lvl4pPr>
            <a:lvl5pPr marL="1028649" indent="0">
              <a:buFont typeface="Arial" charset="0"/>
              <a:buNone/>
              <a:defRPr/>
            </a:lvl5pPr>
          </a:lstStyle>
          <a:p>
            <a:pPr lvl="0"/>
            <a:r>
              <a:rPr lang="en-US" dirty="0"/>
              <a:t>Point 1</a:t>
            </a:r>
          </a:p>
          <a:p>
            <a:pPr lvl="0"/>
            <a:r>
              <a:rPr lang="en-US" dirty="0"/>
              <a:t>Point 2</a:t>
            </a:r>
          </a:p>
          <a:p>
            <a:pPr lvl="0"/>
            <a:r>
              <a:rPr lang="en-US" dirty="0"/>
              <a:t>Point 3</a:t>
            </a:r>
          </a:p>
        </p:txBody>
      </p:sp>
      <p:sp>
        <p:nvSpPr>
          <p:cNvPr id="10" name="Content Placeholder 2"/>
          <p:cNvSpPr>
            <a:spLocks noGrp="1"/>
          </p:cNvSpPr>
          <p:nvPr>
            <p:ph idx="13" hasCustomPrompt="1"/>
          </p:nvPr>
        </p:nvSpPr>
        <p:spPr>
          <a:xfrm>
            <a:off x="4734576" y="1127531"/>
            <a:ext cx="3687530" cy="4722663"/>
          </a:xfrm>
        </p:spPr>
        <p:txBody>
          <a:bodyPr/>
          <a:lstStyle>
            <a:lvl1pPr marL="214313" indent="-214313">
              <a:buFont typeface="Arial" charset="0"/>
              <a:buChar char="•"/>
              <a:defRPr/>
            </a:lvl1pPr>
          </a:lstStyle>
          <a:p>
            <a:pPr lvl="0"/>
            <a:r>
              <a:rPr lang="en-US" dirty="0"/>
              <a:t>Point 1</a:t>
            </a:r>
          </a:p>
          <a:p>
            <a:pPr lvl="0"/>
            <a:r>
              <a:rPr lang="en-US" dirty="0"/>
              <a:t>Point 2</a:t>
            </a:r>
          </a:p>
          <a:p>
            <a:pPr lvl="0"/>
            <a:r>
              <a:rPr lang="en-US" dirty="0"/>
              <a:t>Point 3</a:t>
            </a:r>
          </a:p>
          <a:p>
            <a:pPr lvl="0"/>
            <a:endParaRPr lang="en-US" dirty="0"/>
          </a:p>
        </p:txBody>
      </p:sp>
      <p:sp>
        <p:nvSpPr>
          <p:cNvPr id="11" name="Title 10"/>
          <p:cNvSpPr>
            <a:spLocks noGrp="1"/>
          </p:cNvSpPr>
          <p:nvPr>
            <p:ph type="title" hasCustomPrompt="1"/>
          </p:nvPr>
        </p:nvSpPr>
        <p:spPr/>
        <p:txBody>
          <a:bodyPr/>
          <a:lstStyle/>
          <a:p>
            <a:r>
              <a:rPr lang="en-US" dirty="0"/>
              <a:t>Slide title</a:t>
            </a:r>
          </a:p>
        </p:txBody>
      </p:sp>
      <p:cxnSp>
        <p:nvCxnSpPr>
          <p:cNvPr id="13" name="Straight Connector 12"/>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4"/>
          </p:nvPr>
        </p:nvSpPr>
        <p:spPr/>
        <p:txBody>
          <a:bodyPr/>
          <a:lstStyle/>
          <a:p>
            <a:r>
              <a:rPr lang="en-US"/>
              <a:t>4/2/2025</a:t>
            </a:r>
            <a:endParaRPr lang="en-US" dirty="0"/>
          </a:p>
        </p:txBody>
      </p:sp>
      <p:sp>
        <p:nvSpPr>
          <p:cNvPr id="14" name="Footer Placeholder 13"/>
          <p:cNvSpPr>
            <a:spLocks noGrp="1"/>
          </p:cNvSpPr>
          <p:nvPr>
            <p:ph type="ftr" sz="quarter" idx="15"/>
          </p:nvPr>
        </p:nvSpPr>
        <p:spPr/>
        <p:txBody>
          <a:bodyPr/>
          <a:lstStyle/>
          <a:p>
            <a:r>
              <a:rPr lang="en-US"/>
              <a:t>Community Action Advisory Board</a:t>
            </a:r>
            <a:endParaRPr lang="en-US" dirty="0"/>
          </a:p>
        </p:txBody>
      </p:sp>
      <p:sp>
        <p:nvSpPr>
          <p:cNvPr id="15" name="Slide Number Placeholder 14"/>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961908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087F3A-9160-C97D-0746-CEEAA73713A5}"/>
              </a:ext>
            </a:extLst>
          </p:cNvPr>
          <p:cNvSpPr>
            <a:spLocks noGrp="1"/>
          </p:cNvSpPr>
          <p:nvPr>
            <p:ph type="dt" sz="half" idx="10"/>
          </p:nvPr>
        </p:nvSpPr>
        <p:spPr/>
        <p:txBody>
          <a:bodyPr/>
          <a:lstStyle/>
          <a:p>
            <a:fld id="{0DDC2C1E-C8E5-481D-89BB-9553062D5300}" type="datetimeFigureOut">
              <a:rPr lang="en-US" smtClean="0"/>
              <a:t>4/2/2025</a:t>
            </a:fld>
            <a:endParaRPr lang="en-US"/>
          </a:p>
        </p:txBody>
      </p:sp>
      <p:sp>
        <p:nvSpPr>
          <p:cNvPr id="3" name="Footer Placeholder 2">
            <a:extLst>
              <a:ext uri="{FF2B5EF4-FFF2-40B4-BE49-F238E27FC236}">
                <a16:creationId xmlns:a16="http://schemas.microsoft.com/office/drawing/2014/main" id="{66B17EB6-FC35-AEE0-391E-88E4755985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0AD212-7830-3850-BE7B-01563A6E1BA0}"/>
              </a:ext>
            </a:extLst>
          </p:cNvPr>
          <p:cNvSpPr>
            <a:spLocks noGrp="1"/>
          </p:cNvSpPr>
          <p:nvPr>
            <p:ph type="sldNum" sz="quarter" idx="12"/>
          </p:nvPr>
        </p:nvSpPr>
        <p:spPr/>
        <p:txBody>
          <a:bodyPr/>
          <a:lstStyle/>
          <a:p>
            <a:fld id="{0B05D629-0B98-4DC8-A030-6B6DCD898307}" type="slidenum">
              <a:rPr lang="en-US" smtClean="0"/>
              <a:t>‹#›</a:t>
            </a:fld>
            <a:endParaRPr lang="en-US"/>
          </a:p>
        </p:txBody>
      </p:sp>
    </p:spTree>
    <p:extLst>
      <p:ext uri="{BB962C8B-B14F-4D97-AF65-F5344CB8AC3E}">
        <p14:creationId xmlns:p14="http://schemas.microsoft.com/office/powerpoint/2010/main" val="38749182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46AC9-B70C-CAF9-43AF-6104834A9B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106B72B-7EAE-F412-0048-D12148EE3AE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58D169-D4DA-AACF-4689-FE512AC8002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784B290-8AA7-90F4-0579-655891C5DF4C}"/>
              </a:ext>
            </a:extLst>
          </p:cNvPr>
          <p:cNvSpPr>
            <a:spLocks noGrp="1"/>
          </p:cNvSpPr>
          <p:nvPr>
            <p:ph type="dt" sz="half" idx="10"/>
          </p:nvPr>
        </p:nvSpPr>
        <p:spPr/>
        <p:txBody>
          <a:bodyPr/>
          <a:lstStyle/>
          <a:p>
            <a:fld id="{0DDC2C1E-C8E5-481D-89BB-9553062D5300}" type="datetimeFigureOut">
              <a:rPr lang="en-US" smtClean="0"/>
              <a:t>4/2/2025</a:t>
            </a:fld>
            <a:endParaRPr lang="en-US"/>
          </a:p>
        </p:txBody>
      </p:sp>
      <p:sp>
        <p:nvSpPr>
          <p:cNvPr id="6" name="Footer Placeholder 5">
            <a:extLst>
              <a:ext uri="{FF2B5EF4-FFF2-40B4-BE49-F238E27FC236}">
                <a16:creationId xmlns:a16="http://schemas.microsoft.com/office/drawing/2014/main" id="{230A6B18-351D-C468-D415-5C6524F557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ACFA9F-13E4-5007-F217-5D01E10F6438}"/>
              </a:ext>
            </a:extLst>
          </p:cNvPr>
          <p:cNvSpPr>
            <a:spLocks noGrp="1"/>
          </p:cNvSpPr>
          <p:nvPr>
            <p:ph type="sldNum" sz="quarter" idx="12"/>
          </p:nvPr>
        </p:nvSpPr>
        <p:spPr/>
        <p:txBody>
          <a:bodyPr/>
          <a:lstStyle/>
          <a:p>
            <a:fld id="{0B05D629-0B98-4DC8-A030-6B6DCD898307}" type="slidenum">
              <a:rPr lang="en-US" smtClean="0"/>
              <a:t>‹#›</a:t>
            </a:fld>
            <a:endParaRPr lang="en-US"/>
          </a:p>
        </p:txBody>
      </p:sp>
    </p:spTree>
    <p:extLst>
      <p:ext uri="{BB962C8B-B14F-4D97-AF65-F5344CB8AC3E}">
        <p14:creationId xmlns:p14="http://schemas.microsoft.com/office/powerpoint/2010/main" val="22849869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0B40-7F15-4C5D-EA4D-3184E8D7CC5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D6A6371-B891-3B8A-125A-281EF1E8BFB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6F09FD1-A925-6484-B717-19F757C66B3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4523C-6992-8849-9247-98CBA707956F}"/>
              </a:ext>
            </a:extLst>
          </p:cNvPr>
          <p:cNvSpPr>
            <a:spLocks noGrp="1"/>
          </p:cNvSpPr>
          <p:nvPr>
            <p:ph type="dt" sz="half" idx="10"/>
          </p:nvPr>
        </p:nvSpPr>
        <p:spPr/>
        <p:txBody>
          <a:bodyPr/>
          <a:lstStyle/>
          <a:p>
            <a:fld id="{0DDC2C1E-C8E5-481D-89BB-9553062D5300}" type="datetimeFigureOut">
              <a:rPr lang="en-US" smtClean="0"/>
              <a:t>4/2/2025</a:t>
            </a:fld>
            <a:endParaRPr lang="en-US"/>
          </a:p>
        </p:txBody>
      </p:sp>
      <p:sp>
        <p:nvSpPr>
          <p:cNvPr id="6" name="Footer Placeholder 5">
            <a:extLst>
              <a:ext uri="{FF2B5EF4-FFF2-40B4-BE49-F238E27FC236}">
                <a16:creationId xmlns:a16="http://schemas.microsoft.com/office/drawing/2014/main" id="{CD3C4BDD-38C2-4488-1815-453F9EA4E5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A6EB8-21D4-BF63-E7D9-7103184CAC26}"/>
              </a:ext>
            </a:extLst>
          </p:cNvPr>
          <p:cNvSpPr>
            <a:spLocks noGrp="1"/>
          </p:cNvSpPr>
          <p:nvPr>
            <p:ph type="sldNum" sz="quarter" idx="12"/>
          </p:nvPr>
        </p:nvSpPr>
        <p:spPr/>
        <p:txBody>
          <a:bodyPr/>
          <a:lstStyle/>
          <a:p>
            <a:fld id="{0B05D629-0B98-4DC8-A030-6B6DCD898307}" type="slidenum">
              <a:rPr lang="en-US" smtClean="0"/>
              <a:t>‹#›</a:t>
            </a:fld>
            <a:endParaRPr lang="en-US"/>
          </a:p>
        </p:txBody>
      </p:sp>
    </p:spTree>
    <p:extLst>
      <p:ext uri="{BB962C8B-B14F-4D97-AF65-F5344CB8AC3E}">
        <p14:creationId xmlns:p14="http://schemas.microsoft.com/office/powerpoint/2010/main" val="38197619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D8B9-2620-FB4E-715D-C2C6062FE0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DAF4C9-2015-5E3D-E1C2-D93584135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B6B06-FB93-7E28-D295-B26A8CE730D2}"/>
              </a:ext>
            </a:extLst>
          </p:cNvPr>
          <p:cNvSpPr>
            <a:spLocks noGrp="1"/>
          </p:cNvSpPr>
          <p:nvPr>
            <p:ph type="dt" sz="half" idx="10"/>
          </p:nvPr>
        </p:nvSpPr>
        <p:spPr/>
        <p:txBody>
          <a:bodyPr/>
          <a:lstStyle/>
          <a:p>
            <a:fld id="{0DDC2C1E-C8E5-481D-89BB-9553062D5300}" type="datetimeFigureOut">
              <a:rPr lang="en-US" smtClean="0"/>
              <a:t>4/2/2025</a:t>
            </a:fld>
            <a:endParaRPr lang="en-US"/>
          </a:p>
        </p:txBody>
      </p:sp>
      <p:sp>
        <p:nvSpPr>
          <p:cNvPr id="5" name="Footer Placeholder 4">
            <a:extLst>
              <a:ext uri="{FF2B5EF4-FFF2-40B4-BE49-F238E27FC236}">
                <a16:creationId xmlns:a16="http://schemas.microsoft.com/office/drawing/2014/main" id="{FA394287-0D7F-5CB2-2732-ABC319242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3936B-52DC-ECD0-29BB-10C051B88068}"/>
              </a:ext>
            </a:extLst>
          </p:cNvPr>
          <p:cNvSpPr>
            <a:spLocks noGrp="1"/>
          </p:cNvSpPr>
          <p:nvPr>
            <p:ph type="sldNum" sz="quarter" idx="12"/>
          </p:nvPr>
        </p:nvSpPr>
        <p:spPr/>
        <p:txBody>
          <a:bodyPr/>
          <a:lstStyle/>
          <a:p>
            <a:fld id="{0B05D629-0B98-4DC8-A030-6B6DCD898307}" type="slidenum">
              <a:rPr lang="en-US" smtClean="0"/>
              <a:t>‹#›</a:t>
            </a:fld>
            <a:endParaRPr lang="en-US"/>
          </a:p>
        </p:txBody>
      </p:sp>
    </p:spTree>
    <p:extLst>
      <p:ext uri="{BB962C8B-B14F-4D97-AF65-F5344CB8AC3E}">
        <p14:creationId xmlns:p14="http://schemas.microsoft.com/office/powerpoint/2010/main" val="42389902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1E5F0A-E8EC-6296-A51D-75DE4C736DE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6FC95E-0B3E-40FC-C7B5-A1F764F7DF9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47465-074D-2546-8CF1-326AA192891C}"/>
              </a:ext>
            </a:extLst>
          </p:cNvPr>
          <p:cNvSpPr>
            <a:spLocks noGrp="1"/>
          </p:cNvSpPr>
          <p:nvPr>
            <p:ph type="dt" sz="half" idx="10"/>
          </p:nvPr>
        </p:nvSpPr>
        <p:spPr/>
        <p:txBody>
          <a:bodyPr/>
          <a:lstStyle/>
          <a:p>
            <a:fld id="{0DDC2C1E-C8E5-481D-89BB-9553062D5300}" type="datetimeFigureOut">
              <a:rPr lang="en-US" smtClean="0"/>
              <a:t>4/2/2025</a:t>
            </a:fld>
            <a:endParaRPr lang="en-US"/>
          </a:p>
        </p:txBody>
      </p:sp>
      <p:sp>
        <p:nvSpPr>
          <p:cNvPr id="5" name="Footer Placeholder 4">
            <a:extLst>
              <a:ext uri="{FF2B5EF4-FFF2-40B4-BE49-F238E27FC236}">
                <a16:creationId xmlns:a16="http://schemas.microsoft.com/office/drawing/2014/main" id="{DCFB3B0A-63A1-0396-3358-A58E7D594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153CC-291C-F46F-8730-3BD2D126C99A}"/>
              </a:ext>
            </a:extLst>
          </p:cNvPr>
          <p:cNvSpPr>
            <a:spLocks noGrp="1"/>
          </p:cNvSpPr>
          <p:nvPr>
            <p:ph type="sldNum" sz="quarter" idx="12"/>
          </p:nvPr>
        </p:nvSpPr>
        <p:spPr/>
        <p:txBody>
          <a:bodyPr/>
          <a:lstStyle/>
          <a:p>
            <a:fld id="{0B05D629-0B98-4DC8-A030-6B6DCD898307}" type="slidenum">
              <a:rPr lang="en-US" smtClean="0"/>
              <a:t>‹#›</a:t>
            </a:fld>
            <a:endParaRPr lang="en-US"/>
          </a:p>
        </p:txBody>
      </p:sp>
    </p:spTree>
    <p:extLst>
      <p:ext uri="{BB962C8B-B14F-4D97-AF65-F5344CB8AC3E}">
        <p14:creationId xmlns:p14="http://schemas.microsoft.com/office/powerpoint/2010/main" val="24809840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4406-9FC5-ACFE-893D-D4EADEB1A89D}"/>
              </a:ext>
            </a:extLst>
          </p:cNvPr>
          <p:cNvSpPr>
            <a:spLocks noGrp="1"/>
          </p:cNvSpPr>
          <p:nvPr>
            <p:ph type="ctrTitle"/>
          </p:nvPr>
        </p:nvSpPr>
        <p:spPr>
          <a:xfrm>
            <a:off x="231292" y="745441"/>
            <a:ext cx="6099170" cy="3559859"/>
          </a:xfrm>
        </p:spPr>
        <p:txBody>
          <a:bodyPr anchor="t">
            <a:normAutofit/>
          </a:bodyPr>
          <a:lstStyle>
            <a:lvl1pPr algn="l">
              <a:defRPr sz="4050"/>
            </a:lvl1pPr>
          </a:lstStyle>
          <a:p>
            <a:r>
              <a:rPr lang="en-US" dirty="0"/>
              <a:t>Click to edit Master title style</a:t>
            </a:r>
          </a:p>
        </p:txBody>
      </p:sp>
      <p:sp>
        <p:nvSpPr>
          <p:cNvPr id="3" name="Subtitle 2">
            <a:extLst>
              <a:ext uri="{FF2B5EF4-FFF2-40B4-BE49-F238E27FC236}">
                <a16:creationId xmlns:a16="http://schemas.microsoft.com/office/drawing/2014/main" id="{BC0AF19C-C14B-F137-2DE9-1992459045F5}"/>
              </a:ext>
            </a:extLst>
          </p:cNvPr>
          <p:cNvSpPr>
            <a:spLocks noGrp="1"/>
          </p:cNvSpPr>
          <p:nvPr>
            <p:ph type="subTitle" idx="1"/>
          </p:nvPr>
        </p:nvSpPr>
        <p:spPr>
          <a:xfrm>
            <a:off x="237982" y="4669316"/>
            <a:ext cx="6099170" cy="1350484"/>
          </a:xfrm>
        </p:spPr>
        <p:txBody>
          <a:bodyPr anchor="b">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7AC6A999-B8D4-1774-9F1B-9F9FE1B3BFA6}"/>
              </a:ext>
            </a:extLst>
          </p:cNvPr>
          <p:cNvSpPr>
            <a:spLocks noGrp="1"/>
          </p:cNvSpPr>
          <p:nvPr>
            <p:ph type="dt" sz="half" idx="10"/>
          </p:nvPr>
        </p:nvSpPr>
        <p:spPr/>
        <p:txBody>
          <a:bodyPr/>
          <a:lstStyle/>
          <a:p>
            <a:fld id="{F2EE3B7B-C7B5-42CF-90CF-67B3D21B2314}" type="datetimeFigureOut">
              <a:rPr lang="en-US" dirty="0"/>
              <a:t>4/2/2025</a:t>
            </a:fld>
            <a:endParaRPr lang="en-US" dirty="0"/>
          </a:p>
        </p:txBody>
      </p:sp>
      <p:sp>
        <p:nvSpPr>
          <p:cNvPr id="5" name="Footer Placeholder 4">
            <a:extLst>
              <a:ext uri="{FF2B5EF4-FFF2-40B4-BE49-F238E27FC236}">
                <a16:creationId xmlns:a16="http://schemas.microsoft.com/office/drawing/2014/main" id="{61165D5D-2AE2-6F91-D1EB-6DD8FC3CE64C}"/>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BF0029E4-3A4E-970A-17A8-1E17D37D1F2B}"/>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184089169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D22A-1F6D-0DE5-E04A-DC466353DA6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04ADD6F-7C93-3CD3-AC8D-28A78787CB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706E74-14FC-84D9-4B41-7D9FB0D573C4}"/>
              </a:ext>
            </a:extLst>
          </p:cNvPr>
          <p:cNvSpPr>
            <a:spLocks noGrp="1"/>
          </p:cNvSpPr>
          <p:nvPr>
            <p:ph type="dt" sz="half" idx="10"/>
          </p:nvPr>
        </p:nvSpPr>
        <p:spPr/>
        <p:txBody>
          <a:bodyPr/>
          <a:lstStyle/>
          <a:p>
            <a:fld id="{0F996519-E62D-4F8C-AE1E-36928EC7D15C}" type="datetimeFigureOut">
              <a:rPr lang="en-US" dirty="0"/>
              <a:t>4/2/2025</a:t>
            </a:fld>
            <a:endParaRPr lang="en-US" dirty="0"/>
          </a:p>
        </p:txBody>
      </p:sp>
      <p:sp>
        <p:nvSpPr>
          <p:cNvPr id="5" name="Footer Placeholder 4">
            <a:extLst>
              <a:ext uri="{FF2B5EF4-FFF2-40B4-BE49-F238E27FC236}">
                <a16:creationId xmlns:a16="http://schemas.microsoft.com/office/drawing/2014/main" id="{1F35A7DC-6292-6181-949E-F8BC3FA11BA6}"/>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1050F5C6-EADC-E072-B19B-49BB11DF0309}"/>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3264061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B2054-1AE7-534F-0CFE-1F0628A09FC1}"/>
              </a:ext>
            </a:extLst>
          </p:cNvPr>
          <p:cNvSpPr>
            <a:spLocks noGrp="1"/>
          </p:cNvSpPr>
          <p:nvPr>
            <p:ph type="title"/>
          </p:nvPr>
        </p:nvSpPr>
        <p:spPr>
          <a:xfrm>
            <a:off x="255104" y="2243709"/>
            <a:ext cx="6867216" cy="3776091"/>
          </a:xfrm>
        </p:spPr>
        <p:txBody>
          <a:bodyPr anchor="b">
            <a:normAutofit/>
          </a:bodyPr>
          <a:lstStyle>
            <a:lvl1pPr>
              <a:defRPr sz="4950"/>
            </a:lvl1pPr>
          </a:lstStyle>
          <a:p>
            <a:r>
              <a:rPr lang="en-US" dirty="0"/>
              <a:t>Click to edit Master title style</a:t>
            </a:r>
          </a:p>
        </p:txBody>
      </p:sp>
      <p:sp>
        <p:nvSpPr>
          <p:cNvPr id="3" name="Text Placeholder 2">
            <a:extLst>
              <a:ext uri="{FF2B5EF4-FFF2-40B4-BE49-F238E27FC236}">
                <a16:creationId xmlns:a16="http://schemas.microsoft.com/office/drawing/2014/main" id="{3988EC2A-45C7-131C-0F4A-56E62EB029C2}"/>
              </a:ext>
            </a:extLst>
          </p:cNvPr>
          <p:cNvSpPr>
            <a:spLocks noGrp="1"/>
          </p:cNvSpPr>
          <p:nvPr>
            <p:ph type="body" idx="1"/>
          </p:nvPr>
        </p:nvSpPr>
        <p:spPr>
          <a:xfrm>
            <a:off x="255103" y="838201"/>
            <a:ext cx="6867217" cy="1405508"/>
          </a:xfrm>
        </p:spPr>
        <p:txBody>
          <a:bodyPr>
            <a:normAutofit/>
          </a:bodyPr>
          <a:lstStyle>
            <a:lvl1pPr marL="0" indent="0">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75A323-2679-E978-8856-2FEBE8F5AE45}"/>
              </a:ext>
            </a:extLst>
          </p:cNvPr>
          <p:cNvSpPr>
            <a:spLocks noGrp="1"/>
          </p:cNvSpPr>
          <p:nvPr>
            <p:ph type="dt" sz="half" idx="10"/>
          </p:nvPr>
        </p:nvSpPr>
        <p:spPr/>
        <p:txBody>
          <a:bodyPr/>
          <a:lstStyle/>
          <a:p>
            <a:fld id="{6477AEB6-FCE1-4CD5-923B-84E54F1460D5}" type="datetimeFigureOut">
              <a:rPr lang="en-US" dirty="0"/>
              <a:t>4/2/2025</a:t>
            </a:fld>
            <a:endParaRPr lang="en-US" dirty="0"/>
          </a:p>
        </p:txBody>
      </p:sp>
      <p:sp>
        <p:nvSpPr>
          <p:cNvPr id="5" name="Footer Placeholder 4">
            <a:extLst>
              <a:ext uri="{FF2B5EF4-FFF2-40B4-BE49-F238E27FC236}">
                <a16:creationId xmlns:a16="http://schemas.microsoft.com/office/drawing/2014/main" id="{2C971DC2-625E-0477-BF8C-F3CDDCE4B11E}"/>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8EF1A644-D449-E464-C2DF-F045A51899D0}"/>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8571781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2719-44A3-3EE8-D757-F0E0F9632AEC}"/>
              </a:ext>
            </a:extLst>
          </p:cNvPr>
          <p:cNvSpPr>
            <a:spLocks noGrp="1"/>
          </p:cNvSpPr>
          <p:nvPr>
            <p:ph type="title"/>
          </p:nvPr>
        </p:nvSpPr>
        <p:spPr>
          <a:xfrm>
            <a:off x="227398" y="750627"/>
            <a:ext cx="8134917" cy="1304150"/>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40440DC2-69F2-A056-508C-F5138E71FCA2}"/>
              </a:ext>
            </a:extLst>
          </p:cNvPr>
          <p:cNvSpPr>
            <a:spLocks noGrp="1"/>
          </p:cNvSpPr>
          <p:nvPr>
            <p:ph sz="half" idx="1"/>
          </p:nvPr>
        </p:nvSpPr>
        <p:spPr>
          <a:xfrm>
            <a:off x="792721" y="2075250"/>
            <a:ext cx="3428466" cy="4101492"/>
          </a:xfrm>
        </p:spPr>
        <p:txBody>
          <a:bodyPr>
            <a:normAutofit/>
          </a:bodyPr>
          <a:lstStyle>
            <a:lvl1pPr>
              <a:defRPr sz="1500"/>
            </a:lvl1pPr>
            <a:lvl2pPr>
              <a:defRPr sz="1350"/>
            </a:lvl2pPr>
            <a:lvl3pPr>
              <a:defRPr sz="120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DA2243E-0673-54F2-5B38-DF5D2C7367F4}"/>
              </a:ext>
            </a:extLst>
          </p:cNvPr>
          <p:cNvSpPr>
            <a:spLocks noGrp="1"/>
          </p:cNvSpPr>
          <p:nvPr>
            <p:ph sz="half" idx="2"/>
          </p:nvPr>
        </p:nvSpPr>
        <p:spPr>
          <a:xfrm>
            <a:off x="4784671" y="2075250"/>
            <a:ext cx="3577643" cy="4101492"/>
          </a:xfrm>
        </p:spPr>
        <p:txBody>
          <a:bodyPr>
            <a:normAutofit/>
          </a:bodyPr>
          <a:lstStyle>
            <a:lvl1pPr>
              <a:defRPr sz="1500"/>
            </a:lvl1pPr>
            <a:lvl2pPr>
              <a:defRPr sz="1350"/>
            </a:lvl2pPr>
            <a:lvl3pPr>
              <a:defRPr sz="120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E946B7D-7BAF-8DE9-FB5A-282908B03106}"/>
              </a:ext>
            </a:extLst>
          </p:cNvPr>
          <p:cNvSpPr>
            <a:spLocks noGrp="1"/>
          </p:cNvSpPr>
          <p:nvPr>
            <p:ph type="dt" sz="half" idx="10"/>
          </p:nvPr>
        </p:nvSpPr>
        <p:spPr/>
        <p:txBody>
          <a:bodyPr/>
          <a:lstStyle/>
          <a:p>
            <a:fld id="{96374C2F-71A1-43C9-B2F6-A4FAC8157F1A}" type="datetimeFigureOut">
              <a:rPr lang="en-US" dirty="0"/>
              <a:t>4/2/2025</a:t>
            </a:fld>
            <a:endParaRPr lang="en-US" dirty="0"/>
          </a:p>
        </p:txBody>
      </p:sp>
      <p:sp>
        <p:nvSpPr>
          <p:cNvPr id="6" name="Footer Placeholder 5">
            <a:extLst>
              <a:ext uri="{FF2B5EF4-FFF2-40B4-BE49-F238E27FC236}">
                <a16:creationId xmlns:a16="http://schemas.microsoft.com/office/drawing/2014/main" id="{0AF99017-BDD7-56C7-43AE-4B86AC78194A}"/>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CF6E7D63-14BF-E333-B350-75DA58E281CF}"/>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31882690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7F72-3970-859F-C268-E9940EF2D0E4}"/>
              </a:ext>
            </a:extLst>
          </p:cNvPr>
          <p:cNvSpPr>
            <a:spLocks noGrp="1"/>
          </p:cNvSpPr>
          <p:nvPr>
            <p:ph type="title"/>
          </p:nvPr>
        </p:nvSpPr>
        <p:spPr>
          <a:xfrm>
            <a:off x="229237" y="743803"/>
            <a:ext cx="8073203" cy="1025362"/>
          </a:xfrm>
        </p:spPr>
        <p:txBody>
          <a:bodyPr anchor="t"/>
          <a:lstStyle/>
          <a:p>
            <a:r>
              <a:rPr lang="en-US" dirty="0"/>
              <a:t>Click to edit Master title style</a:t>
            </a:r>
          </a:p>
        </p:txBody>
      </p:sp>
      <p:sp>
        <p:nvSpPr>
          <p:cNvPr id="3" name="Text Placeholder 2">
            <a:extLst>
              <a:ext uri="{FF2B5EF4-FFF2-40B4-BE49-F238E27FC236}">
                <a16:creationId xmlns:a16="http://schemas.microsoft.com/office/drawing/2014/main" id="{F9B37CC6-89B8-3CF3-6973-1B5B71782F56}"/>
              </a:ext>
            </a:extLst>
          </p:cNvPr>
          <p:cNvSpPr>
            <a:spLocks noGrp="1"/>
          </p:cNvSpPr>
          <p:nvPr>
            <p:ph type="body" idx="1"/>
          </p:nvPr>
        </p:nvSpPr>
        <p:spPr>
          <a:xfrm>
            <a:off x="792721" y="1769166"/>
            <a:ext cx="3428465" cy="815008"/>
          </a:xfrm>
        </p:spPr>
        <p:txBody>
          <a:bodyPr anchor="b">
            <a:noAutofit/>
          </a:bodyPr>
          <a:lstStyle>
            <a:lvl1pPr marL="0" indent="0">
              <a:buNone/>
              <a:defRPr sz="1500" b="0" cap="all" spc="75"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650EB0-E35B-DA3D-B6A1-2422B01C6005}"/>
              </a:ext>
            </a:extLst>
          </p:cNvPr>
          <p:cNvSpPr>
            <a:spLocks noGrp="1"/>
          </p:cNvSpPr>
          <p:nvPr>
            <p:ph sz="half" idx="2"/>
          </p:nvPr>
        </p:nvSpPr>
        <p:spPr>
          <a:xfrm>
            <a:off x="792721" y="2678597"/>
            <a:ext cx="3428465" cy="35067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57A15D0-F178-1506-0E61-C8FFDF9BD6B5}"/>
              </a:ext>
            </a:extLst>
          </p:cNvPr>
          <p:cNvSpPr>
            <a:spLocks noGrp="1"/>
          </p:cNvSpPr>
          <p:nvPr>
            <p:ph type="body" sz="quarter" idx="3"/>
          </p:nvPr>
        </p:nvSpPr>
        <p:spPr>
          <a:xfrm>
            <a:off x="4873975" y="1769166"/>
            <a:ext cx="3428465" cy="815008"/>
          </a:xfrm>
        </p:spPr>
        <p:txBody>
          <a:bodyPr anchor="b">
            <a:noAutofit/>
          </a:bodyPr>
          <a:lstStyle>
            <a:lvl1pPr marL="0" indent="0">
              <a:buNone/>
              <a:defRPr sz="1500" b="0" cap="all" spc="75"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56CB421-A65A-A7DC-40A7-D8B76F9C3A3A}"/>
              </a:ext>
            </a:extLst>
          </p:cNvPr>
          <p:cNvSpPr>
            <a:spLocks noGrp="1"/>
          </p:cNvSpPr>
          <p:nvPr>
            <p:ph sz="quarter" idx="4"/>
          </p:nvPr>
        </p:nvSpPr>
        <p:spPr>
          <a:xfrm>
            <a:off x="4873975" y="2678597"/>
            <a:ext cx="3428465" cy="35067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7AF5675-5329-D2DB-FAFF-700D076CA886}"/>
              </a:ext>
            </a:extLst>
          </p:cNvPr>
          <p:cNvSpPr>
            <a:spLocks noGrp="1"/>
          </p:cNvSpPr>
          <p:nvPr>
            <p:ph type="dt" sz="half" idx="10"/>
          </p:nvPr>
        </p:nvSpPr>
        <p:spPr/>
        <p:txBody>
          <a:bodyPr/>
          <a:lstStyle/>
          <a:p>
            <a:fld id="{AD631DCC-9916-4BB7-A2E9-25EC84C740A7}" type="datetimeFigureOut">
              <a:rPr lang="en-US" dirty="0"/>
              <a:t>4/2/2025</a:t>
            </a:fld>
            <a:endParaRPr lang="en-US" dirty="0"/>
          </a:p>
        </p:txBody>
      </p:sp>
      <p:sp>
        <p:nvSpPr>
          <p:cNvPr id="8" name="Footer Placeholder 7">
            <a:extLst>
              <a:ext uri="{FF2B5EF4-FFF2-40B4-BE49-F238E27FC236}">
                <a16:creationId xmlns:a16="http://schemas.microsoft.com/office/drawing/2014/main" id="{D1392A97-07D9-5E5C-2A31-3B7D764CE1B8}"/>
              </a:ext>
            </a:extLst>
          </p:cNvPr>
          <p:cNvSpPr>
            <a:spLocks noGrp="1"/>
          </p:cNvSpPr>
          <p:nvPr>
            <p:ph type="ftr" sz="quarter" idx="11"/>
          </p:nvPr>
        </p:nvSpPr>
        <p:spPr/>
        <p:txBody>
          <a:bodyPr/>
          <a:lstStyle/>
          <a:p>
            <a:r>
              <a:rPr lang="en-US" dirty="0"/>
              <a:t>
              </a:t>
            </a:r>
          </a:p>
        </p:txBody>
      </p:sp>
      <p:sp>
        <p:nvSpPr>
          <p:cNvPr id="9" name="Slide Number Placeholder 8">
            <a:extLst>
              <a:ext uri="{FF2B5EF4-FFF2-40B4-BE49-F238E27FC236}">
                <a16:creationId xmlns:a16="http://schemas.microsoft.com/office/drawing/2014/main" id="{4E626143-8FEE-0ABD-25C7-C34AF6568B83}"/>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4001355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10.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1.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2.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3.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4.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0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6.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8.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5" Type="http://schemas.openxmlformats.org/officeDocument/2006/relationships/slideLayout" Target="../slideLayouts/slideLayout146.xml"/><Relationship Id="rId10" Type="http://schemas.openxmlformats.org/officeDocument/2006/relationships/theme" Target="../theme/theme19.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20.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21.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theme" Target="../theme/theme22.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theme" Target="../theme/theme23.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6.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5.png"/><Relationship Id="rId2" Type="http://schemas.openxmlformats.org/officeDocument/2006/relationships/slideLayout" Target="../slideLayouts/slideLayout26.xml"/><Relationship Id="rId16" Type="http://schemas.openxmlformats.org/officeDocument/2006/relationships/theme" Target="../theme/theme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268937"/>
            <a:ext cx="9144000" cy="603428"/>
          </a:xfrm>
          <a:prstGeom prst="rect">
            <a:avLst/>
          </a:prstGeom>
        </p:spPr>
      </p:pic>
      <p:sp>
        <p:nvSpPr>
          <p:cNvPr id="7" name="Title Placeholder 1"/>
          <p:cNvSpPr>
            <a:spLocks noGrp="1"/>
          </p:cNvSpPr>
          <p:nvPr>
            <p:ph type="title"/>
          </p:nvPr>
        </p:nvSpPr>
        <p:spPr>
          <a:xfrm>
            <a:off x="721896" y="365130"/>
            <a:ext cx="7700210" cy="673024"/>
          </a:xfrm>
          <a:prstGeom prst="rect">
            <a:avLst/>
          </a:prstGeom>
        </p:spPr>
        <p:txBody>
          <a:bodyPr vert="horz" lIns="91440" tIns="45720" rIns="91440" bIns="45720" rtlCol="0" anchor="b">
            <a:normAutofit/>
          </a:bodyPr>
          <a:lstStyle/>
          <a:p>
            <a:r>
              <a:rPr lang="en-US" dirty="0"/>
              <a:t>Click to edit Master title style</a:t>
            </a:r>
          </a:p>
        </p:txBody>
      </p:sp>
      <p:sp>
        <p:nvSpPr>
          <p:cNvPr id="8" name="Text Placeholder 2"/>
          <p:cNvSpPr>
            <a:spLocks noGrp="1"/>
          </p:cNvSpPr>
          <p:nvPr>
            <p:ph type="body" idx="1"/>
          </p:nvPr>
        </p:nvSpPr>
        <p:spPr>
          <a:xfrm>
            <a:off x="721896" y="1210035"/>
            <a:ext cx="7700210" cy="457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900">
                <a:solidFill>
                  <a:srgbClr val="005A5B"/>
                </a:solidFill>
                <a:latin typeface="Arial" charset="0"/>
                <a:ea typeface="Arial" charset="0"/>
                <a:cs typeface="Arial" charset="0"/>
              </a:defRPr>
            </a:lvl1pPr>
          </a:lstStyle>
          <a:p>
            <a:r>
              <a:rPr lang="en-US"/>
              <a:t>4/2/2025</a:t>
            </a:r>
            <a:endParaRPr lang="en-US" dirty="0"/>
          </a:p>
        </p:txBody>
      </p:sp>
      <p:sp>
        <p:nvSpPr>
          <p:cNvPr id="10"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900" b="1">
                <a:solidFill>
                  <a:srgbClr val="005A5B"/>
                </a:solidFill>
                <a:latin typeface="Arial" charset="0"/>
                <a:ea typeface="Arial" charset="0"/>
                <a:cs typeface="Arial" charset="0"/>
              </a:defRPr>
            </a:lvl1pPr>
          </a:lstStyle>
          <a:p>
            <a:r>
              <a:rPr lang="en-US"/>
              <a:t>Community Action Advisory Board</a:t>
            </a:r>
            <a:endParaRPr lang="en-US" dirty="0"/>
          </a:p>
        </p:txBody>
      </p:sp>
      <p:sp>
        <p:nvSpPr>
          <p:cNvPr id="11"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900" b="1" i="0">
                <a:solidFill>
                  <a:srgbClr val="005A5B"/>
                </a:solidFill>
                <a:latin typeface="Arial" charset="0"/>
                <a:ea typeface="Arial" charset="0"/>
                <a:cs typeface="Arial" charset="0"/>
              </a:defRPr>
            </a:lvl1pPr>
          </a:lstStyle>
          <a:p>
            <a:fld id="{BD3A08C5-CC68-3947-88A8-A9E34C1A68A7}" type="slidenum">
              <a:rPr lang="en-US" smtClean="0"/>
              <a:pPr/>
              <a:t>‹#›</a:t>
            </a:fld>
            <a:endParaRPr lang="en-US" dirty="0"/>
          </a:p>
        </p:txBody>
      </p:sp>
      <p:pic>
        <p:nvPicPr>
          <p:cNvPr id="12" name="Picture 1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28600" y="5978312"/>
            <a:ext cx="675580" cy="612988"/>
          </a:xfrm>
          <a:prstGeom prst="rect">
            <a:avLst/>
          </a:prstGeom>
        </p:spPr>
      </p:pic>
    </p:spTree>
    <p:extLst>
      <p:ext uri="{BB962C8B-B14F-4D97-AF65-F5344CB8AC3E}">
        <p14:creationId xmlns:p14="http://schemas.microsoft.com/office/powerpoint/2010/main" val="434697219"/>
      </p:ext>
    </p:extLst>
  </p:cSld>
  <p:clrMap bg1="lt1" tx1="dk1" bg2="lt2" tx2="dk2" accent1="accent1" accent2="accent2" accent3="accent3" accent4="accent4" accent5="accent5" accent6="accent6" hlink="hlink" folHlink="folHlink"/>
  <p:sldLayoutIdLst>
    <p:sldLayoutId id="2147483989" r:id="rId1"/>
    <p:sldLayoutId id="2147483991" r:id="rId2"/>
    <p:sldLayoutId id="2147483990" r:id="rId3"/>
    <p:sldLayoutId id="2147483992" r:id="rId4"/>
    <p:sldLayoutId id="2147483993" r:id="rId5"/>
    <p:sldLayoutId id="2147483975" r:id="rId6"/>
    <p:sldLayoutId id="2147483999" r:id="rId7"/>
    <p:sldLayoutId id="2147483978" r:id="rId8"/>
    <p:sldLayoutId id="2147483976" r:id="rId9"/>
    <p:sldLayoutId id="2147483986" r:id="rId10"/>
    <p:sldLayoutId id="2147483987" r:id="rId11"/>
    <p:sldLayoutId id="2147483984" r:id="rId12"/>
    <p:sldLayoutId id="2147483998" r:id="rId13"/>
    <p:sldLayoutId id="2147483977" r:id="rId14"/>
  </p:sldLayoutIdLst>
  <p:hf hdr="0"/>
  <p:txStyles>
    <p:titleStyle>
      <a:lvl1pPr algn="l" defTabSz="685800" rtl="0" eaLnBrk="1" latinLnBrk="0" hangingPunct="1">
        <a:lnSpc>
          <a:spcPct val="90000"/>
        </a:lnSpc>
        <a:spcBef>
          <a:spcPct val="0"/>
        </a:spcBef>
        <a:buNone/>
        <a:defRPr sz="2700" kern="1200">
          <a:solidFill>
            <a:schemeClr val="accent1"/>
          </a:solidFill>
          <a:latin typeface="Gill Sans" charset="0"/>
          <a:ea typeface="Gill Sans" charset="0"/>
          <a:cs typeface="Gill Sans" charset="0"/>
        </a:defRPr>
      </a:lvl1pPr>
    </p:titleStyle>
    <p:bodyStyle>
      <a:lvl1pPr marL="171450" indent="-171450" algn="l" defTabSz="685800" rtl="0" eaLnBrk="1" latinLnBrk="0" hangingPunct="1">
        <a:lnSpc>
          <a:spcPct val="100000"/>
        </a:lnSpc>
        <a:spcBef>
          <a:spcPts val="750"/>
        </a:spcBef>
        <a:spcAft>
          <a:spcPts val="1000"/>
        </a:spcAft>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100000"/>
        </a:lnSpc>
        <a:spcBef>
          <a:spcPts val="375"/>
        </a:spcBef>
        <a:spcAft>
          <a:spcPts val="1000"/>
        </a:spcAft>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100000"/>
        </a:lnSpc>
        <a:spcBef>
          <a:spcPts val="375"/>
        </a:spcBef>
        <a:spcAft>
          <a:spcPts val="1000"/>
        </a:spcAft>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2" userDrawn="1">
          <p15:clr>
            <a:srgbClr val="F26B43"/>
          </p15:clr>
        </p15:guide>
        <p15:guide id="2" pos="5454"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1673352" y="964692"/>
            <a:ext cx="5797296"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17"/>
          <p:cNvSpPr txBox="1">
            <a:spLocks noGrp="1"/>
          </p:cNvSpPr>
          <p:nvPr>
            <p:ph type="body" idx="1"/>
          </p:nvPr>
        </p:nvSpPr>
        <p:spPr>
          <a:xfrm>
            <a:off x="1673352" y="2638045"/>
            <a:ext cx="5797296"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9pPr>
          </a:lstStyle>
          <a:p>
            <a:endParaRPr/>
          </a:p>
        </p:txBody>
      </p:sp>
      <p:sp>
        <p:nvSpPr>
          <p:cNvPr id="24" name="Google Shape;24;p17"/>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88"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35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35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35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35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35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35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35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350" b="0" i="0" u="none" strike="noStrike" cap="none">
                <a:solidFill>
                  <a:schemeClr val="dk1"/>
                </a:solidFill>
                <a:latin typeface="Gill Sans"/>
                <a:ea typeface="Gill Sans"/>
                <a:cs typeface="Gill Sans"/>
                <a:sym typeface="Gill Sans"/>
              </a:defRPr>
            </a:lvl9pPr>
          </a:lstStyle>
          <a:p>
            <a:r>
              <a:rPr lang="en-US"/>
              <a:t>4/2/2025</a:t>
            </a:r>
            <a:endParaRPr/>
          </a:p>
        </p:txBody>
      </p:sp>
      <p:sp>
        <p:nvSpPr>
          <p:cNvPr id="25" name="Google Shape;25;p17"/>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88"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35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35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35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35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35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35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35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350" b="0" i="0" u="none" strike="noStrike" cap="none">
                <a:solidFill>
                  <a:schemeClr val="dk1"/>
                </a:solidFill>
                <a:latin typeface="Gill Sans"/>
                <a:ea typeface="Gill Sans"/>
                <a:cs typeface="Gill Sans"/>
                <a:sym typeface="Gill Sans"/>
              </a:defRPr>
            </a:lvl9pPr>
          </a:lstStyle>
          <a:p>
            <a:r>
              <a:rPr lang="en-US"/>
              <a:t>Community Action Advisory Board</a:t>
            </a:r>
            <a:endParaRPr/>
          </a:p>
        </p:txBody>
      </p:sp>
      <p:sp>
        <p:nvSpPr>
          <p:cNvPr id="26" name="Google Shape;26;p17"/>
          <p:cNvSpPr>
            <a:spLocks noGrp="1"/>
          </p:cNvSpPr>
          <p:nvPr>
            <p:ph type="sldNum" idx="12"/>
          </p:nvPr>
        </p:nvSpPr>
        <p:spPr>
          <a:xfrm>
            <a:off x="8069192" y="6217920"/>
            <a:ext cx="27432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marR="0" lvl="0" indent="0" algn="ctr" rtl="0">
              <a:spcBef>
                <a:spcPts val="0"/>
              </a:spcBef>
              <a:buNone/>
              <a:defRPr sz="825" b="0" i="0" u="none" strike="noStrike" cap="none">
                <a:solidFill>
                  <a:srgbClr val="FFFFFF"/>
                </a:solidFill>
                <a:latin typeface="Gill Sans"/>
                <a:ea typeface="Gill Sans"/>
                <a:cs typeface="Gill Sans"/>
                <a:sym typeface="Gill Sans"/>
              </a:defRPr>
            </a:lvl1pPr>
            <a:lvl2pPr marL="0" marR="0" lvl="1" indent="0" algn="ctr" rtl="0">
              <a:spcBef>
                <a:spcPts val="0"/>
              </a:spcBef>
              <a:buNone/>
              <a:defRPr sz="825" b="0" i="0" u="none" strike="noStrike" cap="none">
                <a:solidFill>
                  <a:srgbClr val="FFFFFF"/>
                </a:solidFill>
                <a:latin typeface="Gill Sans"/>
                <a:ea typeface="Gill Sans"/>
                <a:cs typeface="Gill Sans"/>
                <a:sym typeface="Gill Sans"/>
              </a:defRPr>
            </a:lvl2pPr>
            <a:lvl3pPr marL="0" marR="0" lvl="2" indent="0" algn="ctr" rtl="0">
              <a:spcBef>
                <a:spcPts val="0"/>
              </a:spcBef>
              <a:buNone/>
              <a:defRPr sz="825" b="0" i="0" u="none" strike="noStrike" cap="none">
                <a:solidFill>
                  <a:srgbClr val="FFFFFF"/>
                </a:solidFill>
                <a:latin typeface="Gill Sans"/>
                <a:ea typeface="Gill Sans"/>
                <a:cs typeface="Gill Sans"/>
                <a:sym typeface="Gill Sans"/>
              </a:defRPr>
            </a:lvl3pPr>
            <a:lvl4pPr marL="0" marR="0" lvl="3" indent="0" algn="ctr" rtl="0">
              <a:spcBef>
                <a:spcPts val="0"/>
              </a:spcBef>
              <a:buNone/>
              <a:defRPr sz="825" b="0" i="0" u="none" strike="noStrike" cap="none">
                <a:solidFill>
                  <a:srgbClr val="FFFFFF"/>
                </a:solidFill>
                <a:latin typeface="Gill Sans"/>
                <a:ea typeface="Gill Sans"/>
                <a:cs typeface="Gill Sans"/>
                <a:sym typeface="Gill Sans"/>
              </a:defRPr>
            </a:lvl4pPr>
            <a:lvl5pPr marL="0" marR="0" lvl="4" indent="0" algn="ctr" rtl="0">
              <a:spcBef>
                <a:spcPts val="0"/>
              </a:spcBef>
              <a:buNone/>
              <a:defRPr sz="825" b="0" i="0" u="none" strike="noStrike" cap="none">
                <a:solidFill>
                  <a:srgbClr val="FFFFFF"/>
                </a:solidFill>
                <a:latin typeface="Gill Sans"/>
                <a:ea typeface="Gill Sans"/>
                <a:cs typeface="Gill Sans"/>
                <a:sym typeface="Gill Sans"/>
              </a:defRPr>
            </a:lvl5pPr>
            <a:lvl6pPr marL="0" marR="0" lvl="5" indent="0" algn="ctr" rtl="0">
              <a:spcBef>
                <a:spcPts val="0"/>
              </a:spcBef>
              <a:buNone/>
              <a:defRPr sz="825" b="0" i="0" u="none" strike="noStrike" cap="none">
                <a:solidFill>
                  <a:srgbClr val="FFFFFF"/>
                </a:solidFill>
                <a:latin typeface="Gill Sans"/>
                <a:ea typeface="Gill Sans"/>
                <a:cs typeface="Gill Sans"/>
                <a:sym typeface="Gill Sans"/>
              </a:defRPr>
            </a:lvl6pPr>
            <a:lvl7pPr marL="0" marR="0" lvl="6" indent="0" algn="ctr" rtl="0">
              <a:spcBef>
                <a:spcPts val="0"/>
              </a:spcBef>
              <a:buNone/>
              <a:defRPr sz="825" b="0" i="0" u="none" strike="noStrike" cap="none">
                <a:solidFill>
                  <a:srgbClr val="FFFFFF"/>
                </a:solidFill>
                <a:latin typeface="Gill Sans"/>
                <a:ea typeface="Gill Sans"/>
                <a:cs typeface="Gill Sans"/>
                <a:sym typeface="Gill Sans"/>
              </a:defRPr>
            </a:lvl7pPr>
            <a:lvl8pPr marL="0" marR="0" lvl="7" indent="0" algn="ctr" rtl="0">
              <a:spcBef>
                <a:spcPts val="0"/>
              </a:spcBef>
              <a:buNone/>
              <a:defRPr sz="825" b="0" i="0" u="none" strike="noStrike" cap="none">
                <a:solidFill>
                  <a:srgbClr val="FFFFFF"/>
                </a:solidFill>
                <a:latin typeface="Gill Sans"/>
                <a:ea typeface="Gill Sans"/>
                <a:cs typeface="Gill Sans"/>
                <a:sym typeface="Gill Sans"/>
              </a:defRPr>
            </a:lvl8pPr>
            <a:lvl9pPr marL="0" marR="0" lvl="8" indent="0" algn="ctr" rtl="0">
              <a:spcBef>
                <a:spcPts val="0"/>
              </a:spcBef>
              <a:buNone/>
              <a:defRPr sz="825"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0931220"/>
      </p:ext>
    </p:extLst>
  </p:cSld>
  <p:clrMap bg1="lt1" tx1="dk1" bg2="dk2" tx2="lt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846CE7D5-CF57-46EF-B807-FDD0502418D4}" type="datetimeFigureOut">
              <a:rPr lang="en-US" smtClean="0"/>
              <a:t>4/2/2025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021958036"/>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4/2/2025</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8567375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14427-8B9F-7906-9CFD-85346AD64E2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FABD28-42FB-EA10-B64D-B4FC9787203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79601-5BB8-B02D-6866-8AB400555AC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DDC2C1E-C8E5-481D-89BB-9553062D5300}" type="datetimeFigureOut">
              <a:rPr lang="en-US" smtClean="0"/>
              <a:t>4/2/2025</a:t>
            </a:fld>
            <a:endParaRPr lang="en-US"/>
          </a:p>
        </p:txBody>
      </p:sp>
      <p:sp>
        <p:nvSpPr>
          <p:cNvPr id="5" name="Footer Placeholder 4">
            <a:extLst>
              <a:ext uri="{FF2B5EF4-FFF2-40B4-BE49-F238E27FC236}">
                <a16:creationId xmlns:a16="http://schemas.microsoft.com/office/drawing/2014/main" id="{B90925CC-CB24-6D9E-F9AE-00B4AA8831F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98D35EE-8B40-5795-34EF-06A36AD3DD3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0B05D629-0B98-4DC8-A030-6B6DCD898307}" type="slidenum">
              <a:rPr lang="en-US" smtClean="0"/>
              <a:t>‹#›</a:t>
            </a:fld>
            <a:endParaRPr lang="en-US"/>
          </a:p>
        </p:txBody>
      </p:sp>
    </p:spTree>
    <p:extLst>
      <p:ext uri="{BB962C8B-B14F-4D97-AF65-F5344CB8AC3E}">
        <p14:creationId xmlns:p14="http://schemas.microsoft.com/office/powerpoint/2010/main" val="2799189119"/>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F45E2-9197-4E34-029A-725ADAC0C752}"/>
              </a:ext>
            </a:extLst>
          </p:cNvPr>
          <p:cNvSpPr>
            <a:spLocks noGrp="1"/>
          </p:cNvSpPr>
          <p:nvPr>
            <p:ph type="title"/>
          </p:nvPr>
        </p:nvSpPr>
        <p:spPr>
          <a:xfrm>
            <a:off x="231291" y="620202"/>
            <a:ext cx="7467560" cy="143878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268CC19E-63FE-1D76-2550-01FD9A6D9A95}"/>
              </a:ext>
            </a:extLst>
          </p:cNvPr>
          <p:cNvSpPr>
            <a:spLocks noGrp="1"/>
          </p:cNvSpPr>
          <p:nvPr>
            <p:ph type="body" idx="1"/>
          </p:nvPr>
        </p:nvSpPr>
        <p:spPr>
          <a:xfrm>
            <a:off x="251601" y="2306782"/>
            <a:ext cx="7467560" cy="38701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BDFA067-55BA-33CD-E6F2-B24B2D5DE896}"/>
              </a:ext>
            </a:extLst>
          </p:cNvPr>
          <p:cNvSpPr>
            <a:spLocks noGrp="1"/>
          </p:cNvSpPr>
          <p:nvPr>
            <p:ph type="dt" sz="half" idx="2"/>
          </p:nvPr>
        </p:nvSpPr>
        <p:spPr>
          <a:xfrm>
            <a:off x="255103" y="63203"/>
            <a:ext cx="2057400" cy="318221"/>
          </a:xfrm>
          <a:prstGeom prst="rect">
            <a:avLst/>
          </a:prstGeom>
        </p:spPr>
        <p:txBody>
          <a:bodyPr vert="horz" lIns="91440" tIns="45720" rIns="91440" bIns="45720" rtlCol="0" anchor="ctr"/>
          <a:lstStyle>
            <a:lvl1pPr algn="l">
              <a:defRPr sz="600">
                <a:solidFill>
                  <a:schemeClr val="tx1"/>
                </a:solidFill>
              </a:defRPr>
            </a:lvl1pPr>
          </a:lstStyle>
          <a:p>
            <a:fld id="{567E9B64-DC09-41C8-9DE3-DA74AF8D2F97}" type="datetimeFigureOut">
              <a:rPr lang="en-US" dirty="0"/>
              <a:t>4/2/2025</a:t>
            </a:fld>
            <a:endParaRPr lang="en-US" dirty="0"/>
          </a:p>
        </p:txBody>
      </p:sp>
      <p:sp>
        <p:nvSpPr>
          <p:cNvPr id="5" name="Footer Placeholder 4">
            <a:extLst>
              <a:ext uri="{FF2B5EF4-FFF2-40B4-BE49-F238E27FC236}">
                <a16:creationId xmlns:a16="http://schemas.microsoft.com/office/drawing/2014/main" id="{C965EAE2-7EF5-FFAA-CD74-AA63C671197D}"/>
              </a:ext>
            </a:extLst>
          </p:cNvPr>
          <p:cNvSpPr>
            <a:spLocks noGrp="1"/>
          </p:cNvSpPr>
          <p:nvPr>
            <p:ph type="ftr" sz="quarter" idx="3"/>
          </p:nvPr>
        </p:nvSpPr>
        <p:spPr>
          <a:xfrm>
            <a:off x="5508012" y="6424762"/>
            <a:ext cx="3044952" cy="365125"/>
          </a:xfrm>
          <a:prstGeom prst="rect">
            <a:avLst/>
          </a:prstGeom>
        </p:spPr>
        <p:txBody>
          <a:bodyPr vert="horz" lIns="91440" tIns="45720" rIns="91440" bIns="45720" rtlCol="0" anchor="ctr"/>
          <a:lstStyle>
            <a:lvl1pPr algn="r">
              <a:defRPr sz="600" b="0" cap="all" spc="0" baseline="0">
                <a:solidFill>
                  <a:schemeClr val="tx1"/>
                </a:solidFill>
              </a:defRPr>
            </a:lvl1pPr>
          </a:lstStyle>
          <a:p>
            <a:r>
              <a:rPr lang="en-US" dirty="0"/>
              <a:t>
              </a:t>
            </a:r>
          </a:p>
        </p:txBody>
      </p:sp>
      <p:sp>
        <p:nvSpPr>
          <p:cNvPr id="6" name="Slide Number Placeholder 5">
            <a:extLst>
              <a:ext uri="{FF2B5EF4-FFF2-40B4-BE49-F238E27FC236}">
                <a16:creationId xmlns:a16="http://schemas.microsoft.com/office/drawing/2014/main" id="{D109DC1A-2539-3AE9-11EA-B87D22E62CDB}"/>
              </a:ext>
            </a:extLst>
          </p:cNvPr>
          <p:cNvSpPr>
            <a:spLocks noGrp="1"/>
          </p:cNvSpPr>
          <p:nvPr>
            <p:ph type="sldNum" sz="quarter" idx="4"/>
          </p:nvPr>
        </p:nvSpPr>
        <p:spPr>
          <a:xfrm>
            <a:off x="8552963" y="6425817"/>
            <a:ext cx="322326" cy="365125"/>
          </a:xfrm>
          <a:prstGeom prst="rect">
            <a:avLst/>
          </a:prstGeom>
        </p:spPr>
        <p:txBody>
          <a:bodyPr vert="horz" lIns="91440" tIns="45720" rIns="91440" bIns="45720" rtlCol="0" anchor="ctr"/>
          <a:lstStyle>
            <a:lvl1pPr algn="r">
              <a:defRPr sz="600">
                <a:solidFill>
                  <a:schemeClr val="tx1"/>
                </a:solidFill>
              </a:defRPr>
            </a:lvl1pPr>
          </a:lstStyle>
          <a:p>
            <a:fld id="{6E91CC32-6A6B-4E2E-BBA1-6864F305DA26}" type="slidenum">
              <a:rPr lang="en-US" dirty="0"/>
              <a:t>‹#›</a:t>
            </a:fld>
            <a:endParaRPr lang="en-US" dirty="0"/>
          </a:p>
        </p:txBody>
      </p:sp>
    </p:spTree>
    <p:extLst>
      <p:ext uri="{BB962C8B-B14F-4D97-AF65-F5344CB8AC3E}">
        <p14:creationId xmlns:p14="http://schemas.microsoft.com/office/powerpoint/2010/main" val="9793849"/>
      </p:ext>
    </p:extLst>
  </p:cSld>
  <p:clrMap bg1="dk1" tx1="lt1" bg2="dk2" tx2="lt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hf hdr="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350" kern="1200">
          <a:solidFill>
            <a:schemeClr val="tx1"/>
          </a:solidFill>
          <a:latin typeface="+mn-lt"/>
          <a:ea typeface="+mn-ea"/>
          <a:cs typeface="+mn-cs"/>
        </a:defRPr>
      </a:lvl1pPr>
      <a:lvl2pPr marL="342900" indent="-171450" algn="l" defTabSz="685800" rtl="0" eaLnBrk="1" latinLnBrk="0" hangingPunct="1">
        <a:lnSpc>
          <a:spcPct val="120000"/>
        </a:lnSpc>
        <a:spcBef>
          <a:spcPts val="375"/>
        </a:spcBef>
        <a:buFont typeface="Neue Haas Grotesk Text Pro" panose="020B0504020202020204" pitchFamily="34" charset="0"/>
        <a:buChar char="+"/>
        <a:defRPr sz="1200" kern="1200">
          <a:solidFill>
            <a:schemeClr val="tx1"/>
          </a:solidFill>
          <a:latin typeface="+mn-lt"/>
          <a:ea typeface="+mn-ea"/>
          <a:cs typeface="+mn-cs"/>
        </a:defRPr>
      </a:lvl2pPr>
      <a:lvl3pPr marL="5143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3pPr>
      <a:lvl4pPr marL="651510" indent="-171450" algn="l" defTabSz="685800" rtl="0" eaLnBrk="1" latinLnBrk="0" hangingPunct="1">
        <a:lnSpc>
          <a:spcPct val="120000"/>
        </a:lnSpc>
        <a:spcBef>
          <a:spcPts val="375"/>
        </a:spcBef>
        <a:buFont typeface="Neue Haas Grotesk Text Pro" panose="020B0504020202020204" pitchFamily="34" charset="0"/>
        <a:buChar char="+"/>
        <a:defRPr sz="900" kern="1200">
          <a:solidFill>
            <a:schemeClr val="tx1"/>
          </a:solidFill>
          <a:latin typeface="+mn-lt"/>
          <a:ea typeface="+mn-ea"/>
          <a:cs typeface="+mn-cs"/>
        </a:defRPr>
      </a:lvl4pPr>
      <a:lvl5pPr marL="82296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528">
          <p15:clr>
            <a:srgbClr val="F26B43"/>
          </p15:clr>
        </p15:guide>
        <p15:guide id="19" orient="horz" pos="2160">
          <p15:clr>
            <a:srgbClr val="F26B43"/>
          </p15:clr>
        </p15:guide>
        <p15:guide id="20" pos="3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1673352" y="964692"/>
            <a:ext cx="5797296"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1673352" y="2638045"/>
            <a:ext cx="5797296"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FEFEFE"/>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9pPr>
          </a:lstStyle>
          <a:p>
            <a:endParaRPr/>
          </a:p>
        </p:txBody>
      </p:sp>
      <p:sp>
        <p:nvSpPr>
          <p:cNvPr id="12" name="Google Shape;12;p18"/>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88"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Gill Sans"/>
                <a:ea typeface="Gill Sans"/>
                <a:cs typeface="Gill Sans"/>
                <a:sym typeface="Gill Sans"/>
              </a:defRPr>
            </a:lvl9pPr>
          </a:lstStyle>
          <a:p>
            <a:endParaRPr/>
          </a:p>
        </p:txBody>
      </p:sp>
      <p:sp>
        <p:nvSpPr>
          <p:cNvPr id="13" name="Google Shape;13;p18"/>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88"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Gill Sans"/>
                <a:ea typeface="Gill Sans"/>
                <a:cs typeface="Gill Sans"/>
                <a:sym typeface="Gill Sans"/>
              </a:defRPr>
            </a:lvl9pPr>
          </a:lstStyle>
          <a:p>
            <a:endParaRPr/>
          </a:p>
        </p:txBody>
      </p:sp>
      <p:sp>
        <p:nvSpPr>
          <p:cNvPr id="14" name="Google Shape;14;p18"/>
          <p:cNvSpPr>
            <a:spLocks noGrp="1"/>
          </p:cNvSpPr>
          <p:nvPr>
            <p:ph type="sldNum" idx="12"/>
          </p:nvPr>
        </p:nvSpPr>
        <p:spPr>
          <a:xfrm>
            <a:off x="8069192" y="6217920"/>
            <a:ext cx="27432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4458930"/>
      </p:ext>
    </p:extLst>
  </p:cSld>
  <p:clrMap bg1="lt1" tx1="dk1" bg2="dk2" tx2="lt2" accent1="accent1" accent2="accent2" accent3="accent3" accent4="accent4" accent5="accent5" accent6="accent6" hlink="hlink" folHlink="folHlink"/>
  <p:sldLayoutIdLst>
    <p:sldLayoutId id="214748417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1673352" y="964692"/>
            <a:ext cx="5797296"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17"/>
          <p:cNvSpPr txBox="1">
            <a:spLocks noGrp="1"/>
          </p:cNvSpPr>
          <p:nvPr>
            <p:ph type="body" idx="1"/>
          </p:nvPr>
        </p:nvSpPr>
        <p:spPr>
          <a:xfrm>
            <a:off x="1673352" y="2638045"/>
            <a:ext cx="5797296"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9pPr>
          </a:lstStyle>
          <a:p>
            <a:endParaRPr/>
          </a:p>
        </p:txBody>
      </p:sp>
      <p:sp>
        <p:nvSpPr>
          <p:cNvPr id="24" name="Google Shape;24;p17"/>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88"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Gill Sans"/>
                <a:ea typeface="Gill Sans"/>
                <a:cs typeface="Gill Sans"/>
                <a:sym typeface="Gill Sans"/>
              </a:defRPr>
            </a:lvl9pPr>
          </a:lstStyle>
          <a:p>
            <a:endParaRPr/>
          </a:p>
        </p:txBody>
      </p:sp>
      <p:sp>
        <p:nvSpPr>
          <p:cNvPr id="25" name="Google Shape;25;p17"/>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88"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Gill Sans"/>
                <a:ea typeface="Gill Sans"/>
                <a:cs typeface="Gill Sans"/>
                <a:sym typeface="Gill Sans"/>
              </a:defRPr>
            </a:lvl9pPr>
          </a:lstStyle>
          <a:p>
            <a:endParaRPr/>
          </a:p>
        </p:txBody>
      </p:sp>
      <p:sp>
        <p:nvSpPr>
          <p:cNvPr id="26" name="Google Shape;26;p17"/>
          <p:cNvSpPr>
            <a:spLocks noGrp="1"/>
          </p:cNvSpPr>
          <p:nvPr>
            <p:ph type="sldNum" idx="12"/>
          </p:nvPr>
        </p:nvSpPr>
        <p:spPr>
          <a:xfrm>
            <a:off x="8069192" y="6217920"/>
            <a:ext cx="27432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100"/>
              <a:buFont typeface="Arial"/>
              <a:buNone/>
              <a:defRPr sz="825"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18564584"/>
      </p:ext>
    </p:extLst>
  </p:cSld>
  <p:clrMap bg1="lt1" tx1="dk1" bg2="dk2" tx2="lt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571500" y="365126"/>
            <a:ext cx="8001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571500" y="1825625"/>
            <a:ext cx="8001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571500" y="6356351"/>
            <a:ext cx="2114550" cy="365125"/>
          </a:xfrm>
          <a:prstGeom prst="rect">
            <a:avLst/>
          </a:prstGeom>
        </p:spPr>
        <p:txBody>
          <a:bodyPr vert="horz" lIns="91440" tIns="45720" rIns="91440" bIns="45720" rtlCol="0" anchor="ctr"/>
          <a:lstStyle>
            <a:lvl1pPr algn="l">
              <a:defRPr sz="750">
                <a:solidFill>
                  <a:schemeClr val="tx1">
                    <a:tint val="75000"/>
                  </a:schemeClr>
                </a:solidFill>
              </a:defRPr>
            </a:lvl1pPr>
          </a:lstStyle>
          <a:p>
            <a:r>
              <a:rPr lang="en-US"/>
              <a:t>12/11/2023</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75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6457950" y="6356351"/>
            <a:ext cx="2114550" cy="365125"/>
          </a:xfrm>
          <a:prstGeom prst="rect">
            <a:avLst/>
          </a:prstGeom>
        </p:spPr>
        <p:txBody>
          <a:bodyPr vert="horz" lIns="91440" tIns="45720" rIns="91440" bIns="45720" rtlCol="0" anchor="ctr"/>
          <a:lstStyle>
            <a:lvl1pPr algn="r">
              <a:defRPr sz="750">
                <a:solidFill>
                  <a:schemeClr val="tx1">
                    <a:tint val="7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155471028"/>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 id="2147484205" r:id="rId13"/>
  </p:sldLayoutIdLst>
  <p:hf hdr="0" ftr="0" dt="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90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0"/>
        </a:spcBef>
        <a:spcAft>
          <a:spcPts val="900"/>
        </a:spcAft>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0"/>
        </a:spcBef>
        <a:spcAft>
          <a:spcPts val="90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spcAft>
          <a:spcPts val="90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0"/>
        </a:spcBef>
        <a:spcAft>
          <a:spcPts val="90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5ACBF0"/>
          </p15:clr>
        </p15:guide>
        <p15:guide id="2" pos="1920">
          <p15:clr>
            <a:srgbClr val="F26B43"/>
          </p15:clr>
        </p15:guide>
        <p15:guide id="3" pos="5760">
          <p15:clr>
            <a:srgbClr val="F26B43"/>
          </p15:clr>
        </p15:guide>
        <p15:guide id="4" orient="horz" pos="2160">
          <p15:clr>
            <a:srgbClr val="F26B43"/>
          </p15:clr>
        </p15:guide>
        <p15:guide id="5" pos="1272">
          <p15:clr>
            <a:srgbClr val="9FCC3B"/>
          </p15:clr>
        </p15:guide>
        <p15:guide id="6" pos="2544">
          <p15:clr>
            <a:srgbClr val="9FCC3B"/>
          </p15:clr>
        </p15:guide>
        <p15:guide id="7" pos="5112">
          <p15:clr>
            <a:srgbClr val="9FCC3B"/>
          </p15:clr>
        </p15:guide>
        <p15:guide id="8" pos="6408">
          <p15:clr>
            <a:srgbClr val="9FCC3B"/>
          </p15:clr>
        </p15:guide>
        <p15:guide id="9" pos="3940">
          <p15:clr>
            <a:srgbClr val="F26B43"/>
          </p15:clr>
        </p15:guide>
        <p15:guide id="10" pos="7104">
          <p15:clr>
            <a:srgbClr val="5ACBF0"/>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07C23AA-7F70-494B-B90E-C72C4518ECDB}" type="datetimeFigureOut">
              <a:rPr lang="en-US" smtClean="0"/>
              <a:t>4/2/2025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C34AFF-4A1F-430B-8D4D-C28C172FB356}" type="slidenum">
              <a:rPr lang="en-US" smtClean="0"/>
              <a:t>‹#›</a:t>
            </a:fld>
            <a:endParaRPr lang="en-US"/>
          </a:p>
        </p:txBody>
      </p:sp>
    </p:spTree>
    <p:extLst>
      <p:ext uri="{BB962C8B-B14F-4D97-AF65-F5344CB8AC3E}">
        <p14:creationId xmlns:p14="http://schemas.microsoft.com/office/powerpoint/2010/main" val="3020597344"/>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92075"/>
            <a:ext cx="8229600" cy="1508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156491" y="4266943"/>
            <a:ext cx="186909" cy="184666"/>
          </a:xfrm>
          <a:prstGeom prst="rect">
            <a:avLst/>
          </a:prstGeom>
          <a:ln w="12700">
            <a:miter lim="400000"/>
          </a:ln>
        </p:spPr>
        <p:txBody>
          <a:bodyPr wrap="none" lIns="45719" rIns="45719" anchor="ctr">
            <a:spAutoFit/>
          </a:bodyPr>
          <a:lstStyle>
            <a:lvl1pPr algn="r">
              <a:defRPr sz="6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990288028"/>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Lst>
  <p:transition spd="med"/>
  <p:txStyles>
    <p:titleStyle>
      <a:lvl1pPr marL="0" marR="0" indent="0" algn="ctr" defTabSz="457200" rtl="0" latinLnBrk="0">
        <a:lnSpc>
          <a:spcPct val="100000"/>
        </a:lnSpc>
        <a:spcBef>
          <a:spcPts val="0"/>
        </a:spcBef>
        <a:spcAft>
          <a:spcPts val="0"/>
        </a:spcAft>
        <a:buClrTx/>
        <a:buSzTx/>
        <a:buFontTx/>
        <a:buNone/>
        <a:tabLst/>
        <a:defRPr sz="2200" b="0" i="0" u="none" strike="noStrike" cap="none" spc="0" baseline="0">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2200" b="0" i="0" u="none" strike="noStrike" cap="none" spc="0" baseline="0">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2200" b="0" i="0" u="none" strike="noStrike" cap="none" spc="0" baseline="0">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2200" b="0" i="0" u="none" strike="noStrike" cap="none" spc="0" baseline="0">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2200" b="0" i="0" u="none" strike="noStrike" cap="none" spc="0" baseline="0">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2200" b="0" i="0" u="none" strike="noStrike" cap="none" spc="0" baseline="0">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2200" b="0" i="0" u="none" strike="noStrike" cap="none" spc="0" baseline="0">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2200" b="0" i="0" u="none" strike="noStrike" cap="none" spc="0" baseline="0">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2200" b="0" i="0" u="none" strike="noStrike" cap="none" spc="0" baseline="0">
          <a:solidFill>
            <a:srgbClr val="000000"/>
          </a:solidFill>
          <a:uFillTx/>
          <a:latin typeface="+mj-lt"/>
          <a:ea typeface="+mj-ea"/>
          <a:cs typeface="+mj-cs"/>
          <a:sym typeface="Calibri"/>
        </a:defRPr>
      </a:lvl9pPr>
    </p:titleStyle>
    <p:bodyStyle>
      <a:lvl1pPr marL="171450" marR="0" indent="-171450" algn="l" defTabSz="457200" rtl="0" latinLnBrk="0">
        <a:lnSpc>
          <a:spcPct val="100000"/>
        </a:lnSpc>
        <a:spcBef>
          <a:spcPts val="350"/>
        </a:spcBef>
        <a:spcAft>
          <a:spcPts val="0"/>
        </a:spcAft>
        <a:buClrTx/>
        <a:buSzPct val="100000"/>
        <a:buFont typeface="Arial"/>
        <a:buChar char="•"/>
        <a:tabLst/>
        <a:defRPr sz="1600" b="0" i="0" u="none" strike="noStrike" cap="none" spc="0" baseline="0">
          <a:solidFill>
            <a:srgbClr val="000000"/>
          </a:solidFill>
          <a:uFillTx/>
          <a:latin typeface="+mj-lt"/>
          <a:ea typeface="+mj-ea"/>
          <a:cs typeface="+mj-cs"/>
          <a:sym typeface="Calibri"/>
        </a:defRPr>
      </a:lvl1pPr>
      <a:lvl2pPr marL="391886" marR="0" indent="-163286" algn="l" defTabSz="457200" rtl="0" latinLnBrk="0">
        <a:lnSpc>
          <a:spcPct val="100000"/>
        </a:lnSpc>
        <a:spcBef>
          <a:spcPts val="350"/>
        </a:spcBef>
        <a:spcAft>
          <a:spcPts val="0"/>
        </a:spcAft>
        <a:buClrTx/>
        <a:buSzPct val="100000"/>
        <a:buFont typeface="Arial"/>
        <a:buChar char="–"/>
        <a:tabLst/>
        <a:defRPr sz="1600" b="0" i="0" u="none" strike="noStrike" cap="none" spc="0" baseline="0">
          <a:solidFill>
            <a:srgbClr val="000000"/>
          </a:solidFill>
          <a:uFillTx/>
          <a:latin typeface="+mj-lt"/>
          <a:ea typeface="+mj-ea"/>
          <a:cs typeface="+mj-cs"/>
          <a:sym typeface="Calibri"/>
        </a:defRPr>
      </a:lvl2pPr>
      <a:lvl3pPr marL="609600" marR="0" indent="-152400" algn="l" defTabSz="457200" rtl="0" latinLnBrk="0">
        <a:lnSpc>
          <a:spcPct val="100000"/>
        </a:lnSpc>
        <a:spcBef>
          <a:spcPts val="350"/>
        </a:spcBef>
        <a:spcAft>
          <a:spcPts val="0"/>
        </a:spcAft>
        <a:buClrTx/>
        <a:buSzPct val="100000"/>
        <a:buFont typeface="Arial"/>
        <a:buChar char="•"/>
        <a:tabLst/>
        <a:defRPr sz="1600" b="0" i="0" u="none" strike="noStrike" cap="none" spc="0" baseline="0">
          <a:solidFill>
            <a:srgbClr val="000000"/>
          </a:solidFill>
          <a:uFillTx/>
          <a:latin typeface="+mj-lt"/>
          <a:ea typeface="+mj-ea"/>
          <a:cs typeface="+mj-cs"/>
          <a:sym typeface="Calibri"/>
        </a:defRPr>
      </a:lvl3pPr>
      <a:lvl4pPr marL="868680" marR="0" indent="-182880" algn="l" defTabSz="457200" rtl="0" latinLnBrk="0">
        <a:lnSpc>
          <a:spcPct val="100000"/>
        </a:lnSpc>
        <a:spcBef>
          <a:spcPts val="350"/>
        </a:spcBef>
        <a:spcAft>
          <a:spcPts val="0"/>
        </a:spcAft>
        <a:buClrTx/>
        <a:buSzPct val="100000"/>
        <a:buFont typeface="Arial"/>
        <a:buChar char="–"/>
        <a:tabLst/>
        <a:defRPr sz="1600" b="0" i="0" u="none" strike="noStrike" cap="none" spc="0" baseline="0">
          <a:solidFill>
            <a:srgbClr val="000000"/>
          </a:solidFill>
          <a:uFillTx/>
          <a:latin typeface="+mj-lt"/>
          <a:ea typeface="+mj-ea"/>
          <a:cs typeface="+mj-cs"/>
          <a:sym typeface="Calibri"/>
        </a:defRPr>
      </a:lvl4pPr>
      <a:lvl5pPr marL="1097280" marR="0" indent="-182880" algn="l" defTabSz="457200" rtl="0" latinLnBrk="0">
        <a:lnSpc>
          <a:spcPct val="100000"/>
        </a:lnSpc>
        <a:spcBef>
          <a:spcPts val="350"/>
        </a:spcBef>
        <a:spcAft>
          <a:spcPts val="0"/>
        </a:spcAft>
        <a:buClrTx/>
        <a:buSzPct val="100000"/>
        <a:buFont typeface="Arial"/>
        <a:buChar char="»"/>
        <a:tabLst/>
        <a:defRPr sz="1600" b="0" i="0" u="none" strike="noStrike" cap="none" spc="0" baseline="0">
          <a:solidFill>
            <a:srgbClr val="000000"/>
          </a:solidFill>
          <a:uFillTx/>
          <a:latin typeface="+mj-lt"/>
          <a:ea typeface="+mj-ea"/>
          <a:cs typeface="+mj-cs"/>
          <a:sym typeface="Calibri"/>
        </a:defRPr>
      </a:lvl5pPr>
      <a:lvl6pPr marL="1325880" marR="0" indent="-182880" algn="l" defTabSz="457200" rtl="0" latinLnBrk="0">
        <a:lnSpc>
          <a:spcPct val="100000"/>
        </a:lnSpc>
        <a:spcBef>
          <a:spcPts val="350"/>
        </a:spcBef>
        <a:spcAft>
          <a:spcPts val="0"/>
        </a:spcAft>
        <a:buClrTx/>
        <a:buSzPct val="100000"/>
        <a:buFont typeface="Arial"/>
        <a:buChar char="•"/>
        <a:tabLst/>
        <a:defRPr sz="1600" b="0" i="0" u="none" strike="noStrike" cap="none" spc="0" baseline="0">
          <a:solidFill>
            <a:srgbClr val="000000"/>
          </a:solidFill>
          <a:uFillTx/>
          <a:latin typeface="+mj-lt"/>
          <a:ea typeface="+mj-ea"/>
          <a:cs typeface="+mj-cs"/>
          <a:sym typeface="Calibri"/>
        </a:defRPr>
      </a:lvl6pPr>
      <a:lvl7pPr marL="1554480" marR="0" indent="-182880" algn="l" defTabSz="457200" rtl="0" latinLnBrk="0">
        <a:lnSpc>
          <a:spcPct val="100000"/>
        </a:lnSpc>
        <a:spcBef>
          <a:spcPts val="350"/>
        </a:spcBef>
        <a:spcAft>
          <a:spcPts val="0"/>
        </a:spcAft>
        <a:buClrTx/>
        <a:buSzPct val="100000"/>
        <a:buFont typeface="Arial"/>
        <a:buChar char="•"/>
        <a:tabLst/>
        <a:defRPr sz="1600" b="0" i="0" u="none" strike="noStrike" cap="none" spc="0" baseline="0">
          <a:solidFill>
            <a:srgbClr val="000000"/>
          </a:solidFill>
          <a:uFillTx/>
          <a:latin typeface="+mj-lt"/>
          <a:ea typeface="+mj-ea"/>
          <a:cs typeface="+mj-cs"/>
          <a:sym typeface="Calibri"/>
        </a:defRPr>
      </a:lvl7pPr>
      <a:lvl8pPr marL="1783080" marR="0" indent="-182880" algn="l" defTabSz="457200" rtl="0" latinLnBrk="0">
        <a:lnSpc>
          <a:spcPct val="100000"/>
        </a:lnSpc>
        <a:spcBef>
          <a:spcPts val="350"/>
        </a:spcBef>
        <a:spcAft>
          <a:spcPts val="0"/>
        </a:spcAft>
        <a:buClrTx/>
        <a:buSzPct val="100000"/>
        <a:buFont typeface="Arial"/>
        <a:buChar char="•"/>
        <a:tabLst/>
        <a:defRPr sz="1600" b="0" i="0" u="none" strike="noStrike" cap="none" spc="0" baseline="0">
          <a:solidFill>
            <a:srgbClr val="000000"/>
          </a:solidFill>
          <a:uFillTx/>
          <a:latin typeface="+mj-lt"/>
          <a:ea typeface="+mj-ea"/>
          <a:cs typeface="+mj-cs"/>
          <a:sym typeface="Calibri"/>
        </a:defRPr>
      </a:lvl8pPr>
      <a:lvl9pPr marL="2011680" marR="0" indent="-182880" algn="l" defTabSz="457200" rtl="0" latinLnBrk="0">
        <a:lnSpc>
          <a:spcPct val="100000"/>
        </a:lnSpc>
        <a:spcBef>
          <a:spcPts val="350"/>
        </a:spcBef>
        <a:spcAft>
          <a:spcPts val="0"/>
        </a:spcAft>
        <a:buClrTx/>
        <a:buSzPct val="100000"/>
        <a:buFont typeface="Arial"/>
        <a:buChar char="•"/>
        <a:tabLst/>
        <a:defRPr sz="16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1pPr>
      <a:lvl2pPr marL="0" marR="0" indent="228600" algn="r" defTabSz="4572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2pPr>
      <a:lvl3pPr marL="0" marR="0" indent="457200" algn="r" defTabSz="4572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3pPr>
      <a:lvl4pPr marL="0" marR="0" indent="685800" algn="r" defTabSz="4572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4pPr>
      <a:lvl5pPr marL="0" marR="0" indent="914400" algn="r" defTabSz="4572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5pPr>
      <a:lvl6pPr marL="0" marR="0" indent="1143000" algn="r" defTabSz="4572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6pPr>
      <a:lvl7pPr marL="0" marR="0" indent="1371600" algn="r" defTabSz="4572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7pPr>
      <a:lvl8pPr marL="0" marR="0" indent="1600200" algn="r" defTabSz="4572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8pPr>
      <a:lvl9pPr marL="0" marR="0" indent="1828800" algn="r" defTabSz="4572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BCC135"/>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254572"/>
            <a:ext cx="9144000" cy="603428"/>
          </a:xfrm>
          <a:prstGeom prst="rect">
            <a:avLst/>
          </a:prstGeom>
        </p:spPr>
      </p:pic>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39557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900">
                <a:solidFill>
                  <a:srgbClr val="005A5B"/>
                </a:solidFill>
                <a:latin typeface="Arial" charset="0"/>
                <a:ea typeface="Arial" charset="0"/>
                <a:cs typeface="Arial" charset="0"/>
              </a:defRPr>
            </a:lvl1pPr>
          </a:lstStyle>
          <a:p>
            <a:r>
              <a:rPr lang="en-US"/>
              <a:t>4/2/2025</a:t>
            </a:r>
            <a:endParaRPr lang="en-US" dirty="0"/>
          </a:p>
        </p:txBody>
      </p:sp>
      <p:sp>
        <p:nvSpPr>
          <p:cNvPr id="8"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900" b="1">
                <a:solidFill>
                  <a:srgbClr val="005A5B"/>
                </a:solidFill>
                <a:latin typeface="Arial" charset="0"/>
                <a:ea typeface="Arial" charset="0"/>
                <a:cs typeface="Arial" charset="0"/>
              </a:defRPr>
            </a:lvl1pPr>
          </a:lstStyle>
          <a:p>
            <a:r>
              <a:rPr lang="en-US"/>
              <a:t>Community Action Advisory Board</a:t>
            </a:r>
            <a:endParaRPr lang="en-US" dirty="0"/>
          </a:p>
        </p:txBody>
      </p:sp>
      <p:sp>
        <p:nvSpPr>
          <p:cNvPr id="9"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900" b="1" i="0">
                <a:solidFill>
                  <a:srgbClr val="005A5B"/>
                </a:solidFill>
                <a:latin typeface="Arial" charset="0"/>
                <a:ea typeface="Arial" charset="0"/>
                <a:cs typeface="Arial" charset="0"/>
              </a:defRPr>
            </a:lvl1pPr>
          </a:lstStyle>
          <a:p>
            <a:fld id="{BD3A08C5-CC68-3947-88A8-A9E34C1A68A7}" type="slidenum">
              <a:rPr lang="en-US" smtClean="0"/>
              <a:pPr/>
              <a:t>‹#›</a:t>
            </a:fld>
            <a:endParaRPr lang="en-US" dirty="0"/>
          </a:p>
        </p:txBody>
      </p: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8600" y="5978312"/>
            <a:ext cx="675580" cy="612988"/>
          </a:xfrm>
          <a:prstGeom prst="rect">
            <a:avLst/>
          </a:prstGeom>
        </p:spPr>
      </p:pic>
    </p:spTree>
    <p:extLst>
      <p:ext uri="{BB962C8B-B14F-4D97-AF65-F5344CB8AC3E}">
        <p14:creationId xmlns:p14="http://schemas.microsoft.com/office/powerpoint/2010/main" val="1192876982"/>
      </p:ext>
    </p:extLst>
  </p:cSld>
  <p:clrMap bg1="dk1" tx1="lt1" bg2="dk2" tx2="lt2" accent1="accent1" accent2="accent2" accent3="accent3" accent4="accent4" accent5="accent5" accent6="accent6" hlink="hlink" folHlink="folHlink"/>
  <p:sldLayoutIdLst>
    <p:sldLayoutId id="2147483996" r:id="rId1"/>
    <p:sldLayoutId id="2147483994" r:id="rId2"/>
    <p:sldLayoutId id="2147483997" r:id="rId3"/>
  </p:sldLayoutIdLst>
  <p:hf hdr="0"/>
  <p:txStyles>
    <p:titleStyle>
      <a:lvl1pPr algn="l" defTabSz="685800" rtl="0" eaLnBrk="1" latinLnBrk="0" hangingPunct="1">
        <a:lnSpc>
          <a:spcPct val="90000"/>
        </a:lnSpc>
        <a:spcBef>
          <a:spcPct val="0"/>
        </a:spcBef>
        <a:buNone/>
        <a:defRPr sz="3300" kern="1200">
          <a:solidFill>
            <a:srgbClr val="005A5B"/>
          </a:solidFill>
          <a:latin typeface="Gill Sans" charset="0"/>
          <a:ea typeface="Gill Sans" charset="0"/>
          <a:cs typeface="Gill Sans" charset="0"/>
        </a:defRPr>
      </a:lvl1pPr>
    </p:titleStyle>
    <p:bodyStyle>
      <a:lvl1pPr marL="171450" indent="-171450" algn="l" defTabSz="685800" rtl="0" eaLnBrk="1" latinLnBrk="0" hangingPunct="1">
        <a:lnSpc>
          <a:spcPct val="100000"/>
        </a:lnSpc>
        <a:spcBef>
          <a:spcPts val="750"/>
        </a:spcBef>
        <a:spcAft>
          <a:spcPts val="1000"/>
        </a:spcAft>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100000"/>
        </a:lnSpc>
        <a:spcBef>
          <a:spcPts val="375"/>
        </a:spcBef>
        <a:spcAft>
          <a:spcPts val="1000"/>
        </a:spcAft>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100000"/>
        </a:lnSpc>
        <a:spcBef>
          <a:spcPts val="375"/>
        </a:spcBef>
        <a:spcAft>
          <a:spcPts val="1000"/>
        </a:spcAft>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2" userDrawn="1">
          <p15:clr>
            <a:srgbClr val="F26B43"/>
          </p15:clr>
        </p15:guide>
        <p15:guide id="2" pos="2880" userDrawn="1">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1pPr>
            <a:lvl2pPr marR="0" lvl="1"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2pPr>
            <a:lvl3pPr marR="0" lvl="2"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3pPr>
            <a:lvl4pPr marR="0" lvl="3"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4pPr>
            <a:lvl5pPr marR="0" lvl="4"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5pPr>
            <a:lvl6pPr marR="0" lvl="5"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6pPr>
            <a:lvl7pPr marR="0" lvl="6"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7pPr>
            <a:lvl8pPr marR="0" lvl="7"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8pPr>
            <a:lvl9pPr marR="0" lvl="8" algn="l" rtl="0">
              <a:lnSpc>
                <a:spcPct val="100000"/>
              </a:lnSpc>
              <a:spcBef>
                <a:spcPts val="0"/>
              </a:spcBef>
              <a:spcAft>
                <a:spcPts val="0"/>
              </a:spcAft>
              <a:buClr>
                <a:schemeClr val="accent3"/>
              </a:buClr>
              <a:buSzPts val="3000"/>
              <a:buFont typeface="Alfa Slab One"/>
              <a:buNone/>
              <a:defRPr sz="3000" b="0" i="0" u="none" strike="noStrike" cap="none">
                <a:solidFill>
                  <a:schemeClr val="accent3"/>
                </a:solidFill>
                <a:latin typeface="Alfa Slab One"/>
                <a:ea typeface="Alfa Slab One"/>
                <a:cs typeface="Alfa Slab One"/>
                <a:sym typeface="Alfa Slab One"/>
              </a:defRPr>
            </a:lvl9pPr>
          </a:lstStyle>
          <a:p>
            <a:endParaRPr/>
          </a:p>
        </p:txBody>
      </p:sp>
      <p:sp>
        <p:nvSpPr>
          <p:cNvPr id="7" name="Google Shape;7;p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Proxima Nova"/>
              <a:buChar char="●"/>
              <a:defRPr sz="1800" b="0" i="0" u="none" strike="noStrike" cap="none">
                <a:solidFill>
                  <a:schemeClr val="dk2"/>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dk2"/>
              </a:buClr>
              <a:buSzPts val="1400"/>
              <a:buFont typeface="Proxima Nova"/>
              <a:buChar char="■"/>
              <a:defRPr sz="1400" b="0" i="0" u="none" strike="noStrike" cap="none">
                <a:solidFill>
                  <a:schemeClr val="dk2"/>
                </a:solidFill>
                <a:latin typeface="Proxima Nova"/>
                <a:ea typeface="Proxima Nova"/>
                <a:cs typeface="Proxima Nova"/>
                <a:sym typeface="Proxima Nova"/>
              </a:defRPr>
            </a:lvl9pPr>
          </a:lstStyle>
          <a:p>
            <a:endParaRPr/>
          </a:p>
        </p:txBody>
      </p:sp>
      <p:sp>
        <p:nvSpPr>
          <p:cNvPr id="8" name="Google Shape;8;p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4565691"/>
      </p:ext>
    </p:extLst>
  </p:cSld>
  <p:clrMap bg1="lt1" tx1="dk1" bg2="dk2" tx2="lt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6241345"/>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0399936"/>
      </p:ext>
    </p:extLst>
  </p:cSld>
  <p:clrMap bg1="lt1" tx1="dk1" bg2="dk2" tx2="lt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 id="214748425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sldNum" idx="12"/>
          </p:nvPr>
        </p:nvSpPr>
        <p:spPr>
          <a:xfrm>
            <a:off x="7828856" y="457200"/>
            <a:ext cx="740664" cy="244503"/>
          </a:xfrm>
          <a:prstGeom prst="rect">
            <a:avLst/>
          </a:prstGeom>
          <a:noFill/>
          <a:ln>
            <a:noFill/>
          </a:ln>
        </p:spPr>
        <p:txBody>
          <a:bodyPr spcFirstLastPara="1" wrap="square" lIns="91425" tIns="45700" rIns="0" bIns="45700" anchor="ctr" anchorCtr="0">
            <a:noAutofit/>
          </a:bodyPr>
          <a:lstStyle>
            <a:lvl1pPr marL="0" marR="0" lvl="0" indent="0" algn="r" rtl="0">
              <a:spcBef>
                <a:spcPts val="0"/>
              </a:spcBef>
              <a:buNone/>
              <a:defRPr sz="900" b="0" i="0" u="none" strike="noStrike" cap="none">
                <a:solidFill>
                  <a:schemeClr val="accent6"/>
                </a:solidFill>
                <a:latin typeface="EB Garamond"/>
                <a:ea typeface="EB Garamond"/>
                <a:cs typeface="EB Garamond"/>
                <a:sym typeface="EB Garamond"/>
              </a:defRPr>
            </a:lvl1pPr>
            <a:lvl2pPr marL="0" marR="0" lvl="1" indent="0" algn="r" rtl="0">
              <a:spcBef>
                <a:spcPts val="0"/>
              </a:spcBef>
              <a:buNone/>
              <a:defRPr sz="900" b="0" i="0" u="none" strike="noStrike" cap="none">
                <a:solidFill>
                  <a:schemeClr val="accent6"/>
                </a:solidFill>
                <a:latin typeface="EB Garamond"/>
                <a:ea typeface="EB Garamond"/>
                <a:cs typeface="EB Garamond"/>
                <a:sym typeface="EB Garamond"/>
              </a:defRPr>
            </a:lvl2pPr>
            <a:lvl3pPr marL="0" marR="0" lvl="2" indent="0" algn="r" rtl="0">
              <a:spcBef>
                <a:spcPts val="0"/>
              </a:spcBef>
              <a:buNone/>
              <a:defRPr sz="900" b="0" i="0" u="none" strike="noStrike" cap="none">
                <a:solidFill>
                  <a:schemeClr val="accent6"/>
                </a:solidFill>
                <a:latin typeface="EB Garamond"/>
                <a:ea typeface="EB Garamond"/>
                <a:cs typeface="EB Garamond"/>
                <a:sym typeface="EB Garamond"/>
              </a:defRPr>
            </a:lvl3pPr>
            <a:lvl4pPr marL="0" marR="0" lvl="3" indent="0" algn="r" rtl="0">
              <a:spcBef>
                <a:spcPts val="0"/>
              </a:spcBef>
              <a:buNone/>
              <a:defRPr sz="900" b="0" i="0" u="none" strike="noStrike" cap="none">
                <a:solidFill>
                  <a:schemeClr val="accent6"/>
                </a:solidFill>
                <a:latin typeface="EB Garamond"/>
                <a:ea typeface="EB Garamond"/>
                <a:cs typeface="EB Garamond"/>
                <a:sym typeface="EB Garamond"/>
              </a:defRPr>
            </a:lvl4pPr>
            <a:lvl5pPr marL="0" marR="0" lvl="4" indent="0" algn="r" rtl="0">
              <a:spcBef>
                <a:spcPts val="0"/>
              </a:spcBef>
              <a:buNone/>
              <a:defRPr sz="900" b="0" i="0" u="none" strike="noStrike" cap="none">
                <a:solidFill>
                  <a:schemeClr val="accent6"/>
                </a:solidFill>
                <a:latin typeface="EB Garamond"/>
                <a:ea typeface="EB Garamond"/>
                <a:cs typeface="EB Garamond"/>
                <a:sym typeface="EB Garamond"/>
              </a:defRPr>
            </a:lvl5pPr>
            <a:lvl6pPr marL="0" marR="0" lvl="5" indent="0" algn="r" rtl="0">
              <a:spcBef>
                <a:spcPts val="0"/>
              </a:spcBef>
              <a:buNone/>
              <a:defRPr sz="900" b="0" i="0" u="none" strike="noStrike" cap="none">
                <a:solidFill>
                  <a:schemeClr val="accent6"/>
                </a:solidFill>
                <a:latin typeface="EB Garamond"/>
                <a:ea typeface="EB Garamond"/>
                <a:cs typeface="EB Garamond"/>
                <a:sym typeface="EB Garamond"/>
              </a:defRPr>
            </a:lvl6pPr>
            <a:lvl7pPr marL="0" marR="0" lvl="6" indent="0" algn="r" rtl="0">
              <a:spcBef>
                <a:spcPts val="0"/>
              </a:spcBef>
              <a:buNone/>
              <a:defRPr sz="900" b="0" i="0" u="none" strike="noStrike" cap="none">
                <a:solidFill>
                  <a:schemeClr val="accent6"/>
                </a:solidFill>
                <a:latin typeface="EB Garamond"/>
                <a:ea typeface="EB Garamond"/>
                <a:cs typeface="EB Garamond"/>
                <a:sym typeface="EB Garamond"/>
              </a:defRPr>
            </a:lvl7pPr>
            <a:lvl8pPr marL="0" marR="0" lvl="7" indent="0" algn="r" rtl="0">
              <a:spcBef>
                <a:spcPts val="0"/>
              </a:spcBef>
              <a:buNone/>
              <a:defRPr sz="900" b="0" i="0" u="none" strike="noStrike" cap="none">
                <a:solidFill>
                  <a:schemeClr val="accent6"/>
                </a:solidFill>
                <a:latin typeface="EB Garamond"/>
                <a:ea typeface="EB Garamond"/>
                <a:cs typeface="EB Garamond"/>
                <a:sym typeface="EB Garamond"/>
              </a:defRPr>
            </a:lvl8pPr>
            <a:lvl9pPr marL="0" marR="0" lvl="8" indent="0" algn="r" rtl="0">
              <a:spcBef>
                <a:spcPts val="0"/>
              </a:spcBef>
              <a:buNone/>
              <a:defRPr sz="900" b="0" i="0" u="none" strike="noStrike" cap="none">
                <a:solidFill>
                  <a:schemeClr val="accent6"/>
                </a:solidFill>
                <a:latin typeface="EB Garamond"/>
                <a:ea typeface="EB Garamond"/>
                <a:cs typeface="EB Garamond"/>
                <a:sym typeface="EB Garamond"/>
              </a:defRPr>
            </a:lvl9pPr>
          </a:lstStyle>
          <a:p>
            <a:fld id="{00000000-1234-1234-1234-123412341234}" type="slidenum">
              <a:rPr lang="en-US" smtClean="0"/>
              <a:pPr/>
              <a:t>‹#›</a:t>
            </a:fld>
            <a:endParaRPr lang="en-US"/>
          </a:p>
        </p:txBody>
      </p:sp>
      <p:sp>
        <p:nvSpPr>
          <p:cNvPr id="7" name="Google Shape;7;p14"/>
          <p:cNvSpPr txBox="1">
            <a:spLocks noGrp="1"/>
          </p:cNvSpPr>
          <p:nvPr>
            <p:ph type="title"/>
          </p:nvPr>
        </p:nvSpPr>
        <p:spPr>
          <a:xfrm>
            <a:off x="569214" y="731521"/>
            <a:ext cx="8003286" cy="1362057"/>
          </a:xfrm>
          <a:prstGeom prst="rect">
            <a:avLst/>
          </a:prstGeom>
          <a:noFill/>
          <a:ln>
            <a:noFill/>
          </a:ln>
        </p:spPr>
        <p:txBody>
          <a:bodyPr spcFirstLastPara="1" wrap="square" lIns="91425" tIns="45700" rIns="91425" bIns="45700" anchor="b" anchorCtr="0">
            <a:noAutofit/>
          </a:bodyPr>
          <a:lstStyle>
            <a:lvl1pPr marR="0" lvl="0" algn="ctr" rtl="0">
              <a:lnSpc>
                <a:spcPct val="128289"/>
              </a:lnSpc>
              <a:spcBef>
                <a:spcPts val="0"/>
              </a:spcBef>
              <a:spcAft>
                <a:spcPts val="0"/>
              </a:spcAft>
              <a:buClr>
                <a:schemeClr val="accent6"/>
              </a:buClr>
              <a:buSzPts val="3800"/>
              <a:buFont typeface="Arial Black"/>
              <a:buNone/>
              <a:defRPr sz="3800" b="1" i="0" u="none" strike="noStrike" cap="none">
                <a:solidFill>
                  <a:schemeClr val="accent6"/>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4"/>
          <p:cNvSpPr txBox="1">
            <a:spLocks noGrp="1"/>
          </p:cNvSpPr>
          <p:nvPr>
            <p:ph type="body" idx="1"/>
          </p:nvPr>
        </p:nvSpPr>
        <p:spPr>
          <a:xfrm>
            <a:off x="569214" y="2103120"/>
            <a:ext cx="8003286"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360"/>
              </a:spcBef>
              <a:spcAft>
                <a:spcPts val="0"/>
              </a:spcAft>
              <a:buClr>
                <a:schemeClr val="accent6"/>
              </a:buClr>
              <a:buSzPts val="2800"/>
              <a:buFont typeface="Arial"/>
              <a:buChar char="•"/>
              <a:defRPr sz="2800" b="0" i="0" u="none" strike="noStrike" cap="none">
                <a:solidFill>
                  <a:schemeClr val="accent6"/>
                </a:solidFill>
                <a:latin typeface="EB Garamond"/>
                <a:ea typeface="EB Garamond"/>
                <a:cs typeface="EB Garamond"/>
                <a:sym typeface="EB Garamond"/>
              </a:defRPr>
            </a:lvl1pPr>
            <a:lvl2pPr marL="914400" marR="0" lvl="1" indent="-381000" algn="l" rtl="0">
              <a:lnSpc>
                <a:spcPct val="100000"/>
              </a:lnSpc>
              <a:spcBef>
                <a:spcPts val="360"/>
              </a:spcBef>
              <a:spcAft>
                <a:spcPts val="0"/>
              </a:spcAft>
              <a:buClr>
                <a:schemeClr val="accent6"/>
              </a:buClr>
              <a:buSzPts val="2400"/>
              <a:buFont typeface="Arial"/>
              <a:buChar char="•"/>
              <a:defRPr sz="2400" b="0" i="0" u="none" strike="noStrike" cap="none">
                <a:solidFill>
                  <a:schemeClr val="accent6"/>
                </a:solidFill>
                <a:latin typeface="EB Garamond"/>
                <a:ea typeface="EB Garamond"/>
                <a:cs typeface="EB Garamond"/>
                <a:sym typeface="EB Garamond"/>
              </a:defRPr>
            </a:lvl2pPr>
            <a:lvl3pPr marL="1371600" marR="0" lvl="2" indent="-355600" algn="l" rtl="0">
              <a:lnSpc>
                <a:spcPct val="100000"/>
              </a:lnSpc>
              <a:spcBef>
                <a:spcPts val="360"/>
              </a:spcBef>
              <a:spcAft>
                <a:spcPts val="0"/>
              </a:spcAft>
              <a:buClr>
                <a:schemeClr val="accent6"/>
              </a:buClr>
              <a:buSzPts val="2000"/>
              <a:buFont typeface="Arial"/>
              <a:buChar char="•"/>
              <a:defRPr sz="2000" b="0" i="0" u="none" strike="noStrike" cap="none">
                <a:solidFill>
                  <a:schemeClr val="accent6"/>
                </a:solidFill>
                <a:latin typeface="EB Garamond"/>
                <a:ea typeface="EB Garamond"/>
                <a:cs typeface="EB Garamond"/>
                <a:sym typeface="EB Garamond"/>
              </a:defRPr>
            </a:lvl3pPr>
            <a:lvl4pPr marL="1828800" marR="0" lvl="3" indent="-342900" algn="l" rtl="0">
              <a:lnSpc>
                <a:spcPct val="100000"/>
              </a:lnSpc>
              <a:spcBef>
                <a:spcPts val="360"/>
              </a:spcBef>
              <a:spcAft>
                <a:spcPts val="0"/>
              </a:spcAft>
              <a:buClr>
                <a:schemeClr val="accent6"/>
              </a:buClr>
              <a:buSzPts val="1800"/>
              <a:buFont typeface="Arial"/>
              <a:buChar char="•"/>
              <a:defRPr sz="1800" b="0" i="0" u="none" strike="noStrike" cap="none">
                <a:solidFill>
                  <a:schemeClr val="accent6"/>
                </a:solidFill>
                <a:latin typeface="EB Garamond"/>
                <a:ea typeface="EB Garamond"/>
                <a:cs typeface="EB Garamond"/>
                <a:sym typeface="EB Garamond"/>
              </a:defRPr>
            </a:lvl4pPr>
            <a:lvl5pPr marL="2286000" marR="0" lvl="4" indent="-342900" algn="l" rtl="0">
              <a:lnSpc>
                <a:spcPct val="100000"/>
              </a:lnSpc>
              <a:spcBef>
                <a:spcPts val="360"/>
              </a:spcBef>
              <a:spcAft>
                <a:spcPts val="0"/>
              </a:spcAft>
              <a:buClr>
                <a:schemeClr val="accent6"/>
              </a:buClr>
              <a:buSzPts val="1800"/>
              <a:buFont typeface="Arial"/>
              <a:buChar char="•"/>
              <a:defRPr sz="1800" b="0" i="0" u="none" strike="noStrike" cap="none">
                <a:solidFill>
                  <a:schemeClr val="accent6"/>
                </a:solidFill>
                <a:latin typeface="EB Garamond"/>
                <a:ea typeface="EB Garamond"/>
                <a:cs typeface="EB Garamond"/>
                <a:sym typeface="EB Garamon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EB Garamond"/>
                <a:ea typeface="EB Garamond"/>
                <a:cs typeface="EB Garamond"/>
                <a:sym typeface="EB Garamond"/>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EB Garamond"/>
                <a:ea typeface="EB Garamond"/>
                <a:cs typeface="EB Garamond"/>
                <a:sym typeface="EB Garamond"/>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EB Garamond"/>
                <a:ea typeface="EB Garamond"/>
                <a:cs typeface="EB Garamond"/>
                <a:sym typeface="EB Garamond"/>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EB Garamond"/>
                <a:ea typeface="EB Garamond"/>
                <a:cs typeface="EB Garamond"/>
                <a:sym typeface="EB Garamond"/>
              </a:defRPr>
            </a:lvl9pPr>
          </a:lstStyle>
          <a:p>
            <a:endParaRPr/>
          </a:p>
        </p:txBody>
      </p:sp>
    </p:spTree>
    <p:extLst>
      <p:ext uri="{BB962C8B-B14F-4D97-AF65-F5344CB8AC3E}">
        <p14:creationId xmlns:p14="http://schemas.microsoft.com/office/powerpoint/2010/main" val="2699096952"/>
      </p:ext>
    </p:extLst>
  </p:cSld>
  <p:clrMap bg1="lt1" tx1="dk1" bg2="dk2" tx2="lt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413383"/>
      </p:ext>
    </p:extLst>
  </p:cSld>
  <p:clrMap bg1="dk1" tx1="lt1" bg2="dk2" tx2="lt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0147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900">
                <a:solidFill>
                  <a:srgbClr val="005A5B">
                    <a:alpha val="45000"/>
                  </a:srgbClr>
                </a:solidFill>
                <a:effectLst>
                  <a:outerShdw sx="1000" sy="1000" algn="ctr" rotWithShape="0">
                    <a:srgbClr val="000000"/>
                  </a:outerShdw>
                </a:effectLst>
                <a:latin typeface="Arial" charset="0"/>
                <a:ea typeface="Arial" charset="0"/>
                <a:cs typeface="Arial" charset="0"/>
              </a:defRPr>
            </a:lvl1pPr>
          </a:lstStyle>
          <a:p>
            <a:r>
              <a:rPr lang="en-US"/>
              <a:t>4/2/2025</a:t>
            </a:r>
            <a:endParaRPr lang="en-US" dirty="0"/>
          </a:p>
        </p:txBody>
      </p:sp>
      <p:sp>
        <p:nvSpPr>
          <p:cNvPr id="8"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900" b="1">
                <a:solidFill>
                  <a:srgbClr val="005A5B">
                    <a:alpha val="45000"/>
                  </a:srgbClr>
                </a:solidFill>
                <a:effectLst>
                  <a:outerShdw sx="1000" sy="1000" algn="ctr" rotWithShape="0">
                    <a:srgbClr val="000000"/>
                  </a:outerShdw>
                </a:effectLst>
                <a:latin typeface="Arial" charset="0"/>
                <a:ea typeface="Arial" charset="0"/>
                <a:cs typeface="Arial" charset="0"/>
              </a:defRPr>
            </a:lvl1pPr>
          </a:lstStyle>
          <a:p>
            <a:r>
              <a:rPr lang="en-US"/>
              <a:t>Community Action Advisory Board</a:t>
            </a:r>
            <a:endParaRPr lang="en-US" dirty="0"/>
          </a:p>
        </p:txBody>
      </p:sp>
      <p:sp>
        <p:nvSpPr>
          <p:cNvPr id="9"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900" b="1" i="0">
                <a:solidFill>
                  <a:srgbClr val="005A5B">
                    <a:alpha val="45000"/>
                  </a:srgbClr>
                </a:solidFill>
                <a:effectLst>
                  <a:outerShdw sx="1000" sy="1000" algn="ctr" rotWithShape="0">
                    <a:srgbClr val="000000"/>
                  </a:outerShdw>
                </a:effectLst>
                <a:latin typeface="Arial" charset="0"/>
                <a:ea typeface="Arial" charset="0"/>
                <a:cs typeface="Arial" charset="0"/>
              </a:defRPr>
            </a:lvl1pPr>
          </a:lstStyle>
          <a:p>
            <a:fld id="{BD3A08C5-CC68-3947-88A8-A9E34C1A68A7}" type="slidenum">
              <a:rPr lang="en-US" smtClean="0"/>
              <a:pPr/>
              <a:t>‹#›</a:t>
            </a:fld>
            <a:endParaRPr lang="en-US" dirty="0"/>
          </a:p>
        </p:txBody>
      </p:sp>
      <p:pic>
        <p:nvPicPr>
          <p:cNvPr id="12" name="Picture 11"/>
          <p:cNvPicPr>
            <a:picLocks noChangeAspect="1"/>
          </p:cNvPicPr>
          <p:nvPr userDrawn="1"/>
        </p:nvPicPr>
        <p:blipFill>
          <a:blip r:embed="rId5">
            <a:alphaModFix amt="35000"/>
            <a:extLst>
              <a:ext uri="{28A0092B-C50C-407E-A947-70E740481C1C}">
                <a14:useLocalDpi xmlns:a14="http://schemas.microsoft.com/office/drawing/2010/main" val="0"/>
              </a:ext>
            </a:extLst>
          </a:blip>
          <a:stretch>
            <a:fillRect/>
          </a:stretch>
        </p:blipFill>
        <p:spPr>
          <a:xfrm>
            <a:off x="228600" y="5978312"/>
            <a:ext cx="675580" cy="612988"/>
          </a:xfrm>
          <a:prstGeom prst="rect">
            <a:avLst/>
          </a:prstGeom>
        </p:spPr>
      </p:pic>
    </p:spTree>
    <p:extLst>
      <p:ext uri="{BB962C8B-B14F-4D97-AF65-F5344CB8AC3E}">
        <p14:creationId xmlns:p14="http://schemas.microsoft.com/office/powerpoint/2010/main" val="531472105"/>
      </p:ext>
    </p:extLst>
  </p:cSld>
  <p:clrMap bg1="lt1" tx1="dk1" bg2="lt2" tx2="dk2" accent1="accent1" accent2="accent2" accent3="accent3" accent4="accent4" accent5="accent5" accent6="accent6" hlink="hlink" folHlink="folHlink"/>
  <p:sldLayoutIdLst>
    <p:sldLayoutId id="2147484008" r:id="rId1"/>
    <p:sldLayoutId id="2147484007" r:id="rId2"/>
    <p:sldLayoutId id="2147484009" r:id="rId3"/>
  </p:sldLayoutIdLst>
  <p:hf hdr="0"/>
  <p:txStyles>
    <p:titleStyle>
      <a:lvl1pPr algn="l" defTabSz="685800" rtl="0" eaLnBrk="1" latinLnBrk="0" hangingPunct="1">
        <a:lnSpc>
          <a:spcPct val="90000"/>
        </a:lnSpc>
        <a:spcBef>
          <a:spcPct val="0"/>
        </a:spcBef>
        <a:buNone/>
        <a:defRPr sz="3300" kern="1200">
          <a:solidFill>
            <a:srgbClr val="005A5B"/>
          </a:solidFill>
          <a:latin typeface="Gill Sans" charset="0"/>
          <a:ea typeface="Gill Sans" charset="0"/>
          <a:cs typeface="Gill Sans" charset="0"/>
        </a:defRPr>
      </a:lvl1pPr>
    </p:titleStyle>
    <p:bodyStyle>
      <a:lvl1pPr marL="171450" indent="-171450" algn="l" defTabSz="685800" rtl="0" eaLnBrk="1" latinLnBrk="0" hangingPunct="1">
        <a:lnSpc>
          <a:spcPct val="100000"/>
        </a:lnSpc>
        <a:spcBef>
          <a:spcPts val="750"/>
        </a:spcBef>
        <a:spcAft>
          <a:spcPts val="1000"/>
        </a:spcAft>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100000"/>
        </a:lnSpc>
        <a:spcBef>
          <a:spcPts val="375"/>
        </a:spcBef>
        <a:spcAft>
          <a:spcPts val="1000"/>
        </a:spcAft>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100000"/>
        </a:lnSpc>
        <a:spcBef>
          <a:spcPts val="375"/>
        </a:spcBef>
        <a:spcAft>
          <a:spcPts val="1000"/>
        </a:spcAft>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551476"/>
      </p:ext>
    </p:extLst>
  </p:cSld>
  <p:clrMap bg1="lt1" tx1="dk1" bg2="lt2" tx2="dk2" accent1="accent1" accent2="accent2" accent3="accent3" accent4="accent4" accent5="accent5" accent6="accent6" hlink="hlink" folHlink="folHlink"/>
  <p:sldLayoutIdLst>
    <p:sldLayoutId id="2147484017" r:id="rId1"/>
    <p:sldLayoutId id="2147484027" r:id="rId2"/>
    <p:sldLayoutId id="2147484028" r:id="rId3"/>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298720"/>
      </p:ext>
    </p:extLst>
  </p:cSld>
  <p:clrMap bg1="lt1" tx1="dk1" bg2="lt2" tx2="dk2" accent1="accent1" accent2="accent2" accent3="accent3" accent4="accent4" accent5="accent5" accent6="accent6" hlink="hlink" folHlink="folHlink"/>
  <p:sldLayoutIdLst>
    <p:sldLayoutId id="2147484031" r:id="rId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6268937"/>
            <a:ext cx="9144000" cy="599395"/>
          </a:xfrm>
          <a:prstGeom prst="rect">
            <a:avLst/>
          </a:prstGeom>
        </p:spPr>
      </p:pic>
      <p:sp>
        <p:nvSpPr>
          <p:cNvPr id="7" name="Title Placeholder 1"/>
          <p:cNvSpPr>
            <a:spLocks noGrp="1"/>
          </p:cNvSpPr>
          <p:nvPr>
            <p:ph type="title"/>
          </p:nvPr>
        </p:nvSpPr>
        <p:spPr>
          <a:xfrm>
            <a:off x="721896" y="365130"/>
            <a:ext cx="7700210" cy="673024"/>
          </a:xfrm>
          <a:prstGeom prst="rect">
            <a:avLst/>
          </a:prstGeom>
        </p:spPr>
        <p:txBody>
          <a:bodyPr vert="horz" lIns="91440" tIns="45720" rIns="91440" bIns="45720" rtlCol="0" anchor="b">
            <a:normAutofit/>
          </a:bodyPr>
          <a:lstStyle/>
          <a:p>
            <a:r>
              <a:rPr lang="en-US" dirty="0"/>
              <a:t>Click to edit Master title style</a:t>
            </a:r>
          </a:p>
        </p:txBody>
      </p:sp>
      <p:sp>
        <p:nvSpPr>
          <p:cNvPr id="8" name="Text Placeholder 2"/>
          <p:cNvSpPr>
            <a:spLocks noGrp="1"/>
          </p:cNvSpPr>
          <p:nvPr>
            <p:ph type="body" idx="1"/>
          </p:nvPr>
        </p:nvSpPr>
        <p:spPr>
          <a:xfrm>
            <a:off x="721896" y="1210035"/>
            <a:ext cx="7700210" cy="457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675">
                <a:solidFill>
                  <a:schemeClr val="bg1"/>
                </a:solidFill>
                <a:latin typeface="Myriad Pro" charset="0"/>
                <a:ea typeface="Myriad Pro" charset="0"/>
                <a:cs typeface="Myriad Pro" charset="0"/>
              </a:defRPr>
            </a:lvl1pPr>
          </a:lstStyle>
          <a:p>
            <a:r>
              <a:rPr lang="en-US"/>
              <a:t>4/2/2025</a:t>
            </a:r>
            <a:endParaRPr lang="en-US" dirty="0"/>
          </a:p>
        </p:txBody>
      </p:sp>
      <p:sp>
        <p:nvSpPr>
          <p:cNvPr id="10"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675" b="1">
                <a:solidFill>
                  <a:schemeClr val="bg1"/>
                </a:solidFill>
                <a:latin typeface="Myriad Pro" charset="0"/>
                <a:ea typeface="Myriad Pro" charset="0"/>
                <a:cs typeface="Myriad Pro" charset="0"/>
              </a:defRPr>
            </a:lvl1pPr>
          </a:lstStyle>
          <a:p>
            <a:r>
              <a:rPr lang="en-US"/>
              <a:t>Community Action Advisory Board</a:t>
            </a:r>
            <a:endParaRPr lang="en-US" dirty="0"/>
          </a:p>
        </p:txBody>
      </p:sp>
      <p:sp>
        <p:nvSpPr>
          <p:cNvPr id="11"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675" b="1" i="0">
                <a:solidFill>
                  <a:schemeClr val="bg1"/>
                </a:solidFill>
                <a:latin typeface="Myriad Pro" charset="0"/>
                <a:ea typeface="Myriad Pro" charset="0"/>
                <a:cs typeface="Myriad Pro" charset="0"/>
              </a:defRPr>
            </a:lvl1pPr>
          </a:lstStyle>
          <a:p>
            <a:fld id="{BD3A08C5-CC68-3947-88A8-A9E34C1A68A7}" type="slidenum">
              <a:rPr lang="en-US" smtClean="0"/>
              <a:pPr/>
              <a:t>‹#›</a:t>
            </a:fld>
            <a:endParaRPr lang="en-US" dirty="0"/>
          </a:p>
        </p:txBody>
      </p:sp>
      <p:pic>
        <p:nvPicPr>
          <p:cNvPr id="12" name="Picture 1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33372" y="5978312"/>
            <a:ext cx="666035" cy="612988"/>
          </a:xfrm>
          <a:prstGeom prst="rect">
            <a:avLst/>
          </a:prstGeom>
        </p:spPr>
      </p:pic>
    </p:spTree>
    <p:extLst>
      <p:ext uri="{BB962C8B-B14F-4D97-AF65-F5344CB8AC3E}">
        <p14:creationId xmlns:p14="http://schemas.microsoft.com/office/powerpoint/2010/main" val="1461954747"/>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Lst>
  <p:hf hdr="0"/>
  <p:txStyles>
    <p:titleStyle>
      <a:lvl1pPr algn="l" defTabSz="685800" rtl="0" eaLnBrk="1" latinLnBrk="0" hangingPunct="1">
        <a:lnSpc>
          <a:spcPct val="90000"/>
        </a:lnSpc>
        <a:spcBef>
          <a:spcPct val="0"/>
        </a:spcBef>
        <a:buNone/>
        <a:defRPr sz="2700" kern="1200">
          <a:solidFill>
            <a:schemeClr val="tx2"/>
          </a:solidFill>
          <a:latin typeface="Gill Sans" charset="0"/>
          <a:ea typeface="Gill Sans" charset="0"/>
          <a:cs typeface="Gill Sans"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yriad Pro" charset="0"/>
          <a:ea typeface="Myriad Pro" charset="0"/>
          <a:cs typeface="Myriad Pro"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yriad Pro" charset="0"/>
          <a:ea typeface="Myriad Pro" charset="0"/>
          <a:cs typeface="Myriad Pro"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yriad Pro" charset="0"/>
          <a:ea typeface="Myriad Pro" charset="0"/>
          <a:cs typeface="Myriad Pro"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yriad Pro" charset="0"/>
          <a:ea typeface="Myriad Pro" charset="0"/>
          <a:cs typeface="Myriad Pro"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yriad Pro" charset="0"/>
          <a:ea typeface="Myriad Pro" charset="0"/>
          <a:cs typeface="Myriad Pro"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2">
          <p15:clr>
            <a:srgbClr val="F26B43"/>
          </p15:clr>
        </p15:guide>
        <p15:guide id="2" pos="545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254572"/>
            <a:ext cx="9144000" cy="603428"/>
          </a:xfrm>
          <a:prstGeom prst="rect">
            <a:avLst/>
          </a:prstGeom>
        </p:spPr>
      </p:pic>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6"/>
            <a:ext cx="7886700" cy="40147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675">
                <a:solidFill>
                  <a:srgbClr val="005A5B"/>
                </a:solidFill>
                <a:latin typeface="Myriad Pro" charset="0"/>
                <a:ea typeface="Myriad Pro" charset="0"/>
                <a:cs typeface="Myriad Pro" charset="0"/>
              </a:defRPr>
            </a:lvl1pPr>
          </a:lstStyle>
          <a:p>
            <a:r>
              <a:rPr lang="en-US"/>
              <a:t>4/2/2025</a:t>
            </a:r>
            <a:endParaRPr lang="en-US" dirty="0"/>
          </a:p>
        </p:txBody>
      </p:sp>
      <p:sp>
        <p:nvSpPr>
          <p:cNvPr id="8"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675" b="1">
                <a:solidFill>
                  <a:srgbClr val="005A5B"/>
                </a:solidFill>
                <a:latin typeface="Myriad Pro" charset="0"/>
                <a:ea typeface="Myriad Pro" charset="0"/>
                <a:cs typeface="Myriad Pro" charset="0"/>
              </a:defRPr>
            </a:lvl1pPr>
          </a:lstStyle>
          <a:p>
            <a:r>
              <a:rPr lang="en-US"/>
              <a:t>Community Action Advisory Board</a:t>
            </a:r>
            <a:endParaRPr lang="en-US" dirty="0"/>
          </a:p>
        </p:txBody>
      </p:sp>
      <p:sp>
        <p:nvSpPr>
          <p:cNvPr id="9"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675" b="1" i="0">
                <a:solidFill>
                  <a:srgbClr val="005A5B"/>
                </a:solidFill>
                <a:latin typeface="Myriad Pro" charset="0"/>
                <a:ea typeface="Myriad Pro" charset="0"/>
                <a:cs typeface="Myriad Pro" charset="0"/>
              </a:defRPr>
            </a:lvl1pPr>
          </a:lstStyle>
          <a:p>
            <a:fld id="{BD3A08C5-CC68-3947-88A8-A9E34C1A68A7}" type="slidenum">
              <a:rPr lang="en-US" smtClean="0"/>
              <a:pPr/>
              <a:t>‹#›</a:t>
            </a:fld>
            <a:endParaRPr lang="en-US" dirty="0"/>
          </a:p>
        </p:txBody>
      </p: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3372" y="5978312"/>
            <a:ext cx="666035" cy="612988"/>
          </a:xfrm>
          <a:prstGeom prst="rect">
            <a:avLst/>
          </a:prstGeom>
        </p:spPr>
      </p:pic>
    </p:spTree>
    <p:extLst>
      <p:ext uri="{BB962C8B-B14F-4D97-AF65-F5344CB8AC3E}">
        <p14:creationId xmlns:p14="http://schemas.microsoft.com/office/powerpoint/2010/main" val="1855722142"/>
      </p:ext>
    </p:extLst>
  </p:cSld>
  <p:clrMap bg1="dk1" tx1="lt1" bg2="dk2" tx2="lt2" accent1="accent1" accent2="accent2" accent3="accent3" accent4="accent4" accent5="accent5" accent6="accent6" hlink="hlink" folHlink="folHlink"/>
  <p:sldLayoutIdLst>
    <p:sldLayoutId id="2147484077" r:id="rId1"/>
    <p:sldLayoutId id="2147484078" r:id="rId2"/>
    <p:sldLayoutId id="2147484079" r:id="rId3"/>
  </p:sldLayoutIdLst>
  <p:hf hdr="0"/>
  <p:txStyles>
    <p:titleStyle>
      <a:lvl1pPr algn="l" defTabSz="685800" rtl="0" eaLnBrk="1" latinLnBrk="0" hangingPunct="1">
        <a:lnSpc>
          <a:spcPct val="90000"/>
        </a:lnSpc>
        <a:spcBef>
          <a:spcPct val="0"/>
        </a:spcBef>
        <a:buNone/>
        <a:defRPr sz="3300" kern="1200">
          <a:solidFill>
            <a:schemeClr val="accent2"/>
          </a:solidFill>
          <a:latin typeface="Gill Sans" charset="0"/>
          <a:ea typeface="Gill Sans" charset="0"/>
          <a:cs typeface="Gill Sans"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yriad Pro" charset="0"/>
          <a:ea typeface="Myriad Pro" charset="0"/>
          <a:cs typeface="Myriad Pro"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yriad Pro" charset="0"/>
          <a:ea typeface="Myriad Pro" charset="0"/>
          <a:cs typeface="Myriad Pro"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yriad Pro" charset="0"/>
          <a:ea typeface="Myriad Pro" charset="0"/>
          <a:cs typeface="Myriad Pro"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yriad Pro" charset="0"/>
          <a:ea typeface="Myriad Pro" charset="0"/>
          <a:cs typeface="Myriad Pro"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yriad Pro" charset="0"/>
          <a:ea typeface="Myriad Pro" charset="0"/>
          <a:cs typeface="Myriad Pro"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2">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15509"/>
      </p:ext>
    </p:extLst>
  </p:cSld>
  <p:clrMap bg1="lt1" tx1="dk1" bg2="lt2" tx2="dk2" accent1="accent1" accent2="accent2" accent3="accent3" accent4="accent4" accent5="accent5" accent6="accent6" hlink="hlink" folHlink="folHlink"/>
  <p:sldLayoutIdLst>
    <p:sldLayoutId id="2147484105" r:id="rId1"/>
    <p:sldLayoutId id="2147484110" r:id="rId2"/>
    <p:sldLayoutId id="2147484111" r:id="rId3"/>
    <p:sldLayoutId id="2147484112" r:id="rId4"/>
    <p:sldLayoutId id="2147484113" r:id="rId5"/>
    <p:sldLayoutId id="2147484114" r:id="rId6"/>
    <p:sldLayoutId id="2147484115" r:id="rId7"/>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1673352" y="964692"/>
            <a:ext cx="5797296"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1673352" y="2638045"/>
            <a:ext cx="5797296"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FEFEFE"/>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9pPr>
          </a:lstStyle>
          <a:p>
            <a:endParaRPr/>
          </a:p>
        </p:txBody>
      </p:sp>
      <p:sp>
        <p:nvSpPr>
          <p:cNvPr id="12" name="Google Shape;12;p18"/>
          <p:cNvSpPr txBox="1">
            <a:spLocks noGrp="1"/>
          </p:cNvSpPr>
          <p:nvPr>
            <p:ph type="dt" idx="10"/>
          </p:nvPr>
        </p:nvSpPr>
        <p:spPr>
          <a:xfrm>
            <a:off x="5866072" y="6238816"/>
            <a:ext cx="2065310" cy="32396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88"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35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35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35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35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35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35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35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350" b="0" i="0" u="none" strike="noStrike" cap="none">
                <a:solidFill>
                  <a:schemeClr val="lt1"/>
                </a:solidFill>
                <a:latin typeface="Gill Sans"/>
                <a:ea typeface="Gill Sans"/>
                <a:cs typeface="Gill Sans"/>
                <a:sym typeface="Gill Sans"/>
              </a:defRPr>
            </a:lvl9pPr>
          </a:lstStyle>
          <a:p>
            <a:r>
              <a:rPr lang="en-US"/>
              <a:t>4/2/2025</a:t>
            </a:r>
            <a:endParaRPr/>
          </a:p>
        </p:txBody>
      </p:sp>
      <p:sp>
        <p:nvSpPr>
          <p:cNvPr id="13" name="Google Shape;13;p18"/>
          <p:cNvSpPr txBox="1">
            <a:spLocks noGrp="1"/>
          </p:cNvSpPr>
          <p:nvPr>
            <p:ph type="ftr" idx="11"/>
          </p:nvPr>
        </p:nvSpPr>
        <p:spPr>
          <a:xfrm>
            <a:off x="1200150" y="6236208"/>
            <a:ext cx="4425892" cy="3200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88"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35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35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35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35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35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35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35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350" b="0" i="0" u="none" strike="noStrike" cap="none">
                <a:solidFill>
                  <a:schemeClr val="lt1"/>
                </a:solidFill>
                <a:latin typeface="Gill Sans"/>
                <a:ea typeface="Gill Sans"/>
                <a:cs typeface="Gill Sans"/>
                <a:sym typeface="Gill Sans"/>
              </a:defRPr>
            </a:lvl9pPr>
          </a:lstStyle>
          <a:p>
            <a:r>
              <a:rPr lang="en-US"/>
              <a:t>Community Action Advisory Board</a:t>
            </a:r>
            <a:endParaRPr/>
          </a:p>
        </p:txBody>
      </p:sp>
      <p:sp>
        <p:nvSpPr>
          <p:cNvPr id="14" name="Google Shape;14;p18"/>
          <p:cNvSpPr>
            <a:spLocks noGrp="1"/>
          </p:cNvSpPr>
          <p:nvPr>
            <p:ph type="sldNum" idx="12"/>
          </p:nvPr>
        </p:nvSpPr>
        <p:spPr>
          <a:xfrm>
            <a:off x="8069192" y="6217920"/>
            <a:ext cx="27432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marR="0" lvl="0" indent="0" algn="ctr" rtl="0">
              <a:spcBef>
                <a:spcPts val="0"/>
              </a:spcBef>
              <a:buNone/>
              <a:defRPr sz="825" b="0" i="0" u="none" strike="noStrike" cap="none">
                <a:solidFill>
                  <a:srgbClr val="FFFFFF"/>
                </a:solidFill>
                <a:latin typeface="Gill Sans"/>
                <a:ea typeface="Gill Sans"/>
                <a:cs typeface="Gill Sans"/>
                <a:sym typeface="Gill Sans"/>
              </a:defRPr>
            </a:lvl1pPr>
            <a:lvl2pPr marL="0" marR="0" lvl="1" indent="0" algn="ctr" rtl="0">
              <a:spcBef>
                <a:spcPts val="0"/>
              </a:spcBef>
              <a:buNone/>
              <a:defRPr sz="825" b="0" i="0" u="none" strike="noStrike" cap="none">
                <a:solidFill>
                  <a:srgbClr val="FFFFFF"/>
                </a:solidFill>
                <a:latin typeface="Gill Sans"/>
                <a:ea typeface="Gill Sans"/>
                <a:cs typeface="Gill Sans"/>
                <a:sym typeface="Gill Sans"/>
              </a:defRPr>
            </a:lvl2pPr>
            <a:lvl3pPr marL="0" marR="0" lvl="2" indent="0" algn="ctr" rtl="0">
              <a:spcBef>
                <a:spcPts val="0"/>
              </a:spcBef>
              <a:buNone/>
              <a:defRPr sz="825" b="0" i="0" u="none" strike="noStrike" cap="none">
                <a:solidFill>
                  <a:srgbClr val="FFFFFF"/>
                </a:solidFill>
                <a:latin typeface="Gill Sans"/>
                <a:ea typeface="Gill Sans"/>
                <a:cs typeface="Gill Sans"/>
                <a:sym typeface="Gill Sans"/>
              </a:defRPr>
            </a:lvl3pPr>
            <a:lvl4pPr marL="0" marR="0" lvl="3" indent="0" algn="ctr" rtl="0">
              <a:spcBef>
                <a:spcPts val="0"/>
              </a:spcBef>
              <a:buNone/>
              <a:defRPr sz="825" b="0" i="0" u="none" strike="noStrike" cap="none">
                <a:solidFill>
                  <a:srgbClr val="FFFFFF"/>
                </a:solidFill>
                <a:latin typeface="Gill Sans"/>
                <a:ea typeface="Gill Sans"/>
                <a:cs typeface="Gill Sans"/>
                <a:sym typeface="Gill Sans"/>
              </a:defRPr>
            </a:lvl4pPr>
            <a:lvl5pPr marL="0" marR="0" lvl="4" indent="0" algn="ctr" rtl="0">
              <a:spcBef>
                <a:spcPts val="0"/>
              </a:spcBef>
              <a:buNone/>
              <a:defRPr sz="825" b="0" i="0" u="none" strike="noStrike" cap="none">
                <a:solidFill>
                  <a:srgbClr val="FFFFFF"/>
                </a:solidFill>
                <a:latin typeface="Gill Sans"/>
                <a:ea typeface="Gill Sans"/>
                <a:cs typeface="Gill Sans"/>
                <a:sym typeface="Gill Sans"/>
              </a:defRPr>
            </a:lvl5pPr>
            <a:lvl6pPr marL="0" marR="0" lvl="5" indent="0" algn="ctr" rtl="0">
              <a:spcBef>
                <a:spcPts val="0"/>
              </a:spcBef>
              <a:buNone/>
              <a:defRPr sz="825" b="0" i="0" u="none" strike="noStrike" cap="none">
                <a:solidFill>
                  <a:srgbClr val="FFFFFF"/>
                </a:solidFill>
                <a:latin typeface="Gill Sans"/>
                <a:ea typeface="Gill Sans"/>
                <a:cs typeface="Gill Sans"/>
                <a:sym typeface="Gill Sans"/>
              </a:defRPr>
            </a:lvl6pPr>
            <a:lvl7pPr marL="0" marR="0" lvl="6" indent="0" algn="ctr" rtl="0">
              <a:spcBef>
                <a:spcPts val="0"/>
              </a:spcBef>
              <a:buNone/>
              <a:defRPr sz="825" b="0" i="0" u="none" strike="noStrike" cap="none">
                <a:solidFill>
                  <a:srgbClr val="FFFFFF"/>
                </a:solidFill>
                <a:latin typeface="Gill Sans"/>
                <a:ea typeface="Gill Sans"/>
                <a:cs typeface="Gill Sans"/>
                <a:sym typeface="Gill Sans"/>
              </a:defRPr>
            </a:lvl7pPr>
            <a:lvl8pPr marL="0" marR="0" lvl="7" indent="0" algn="ctr" rtl="0">
              <a:spcBef>
                <a:spcPts val="0"/>
              </a:spcBef>
              <a:buNone/>
              <a:defRPr sz="825" b="0" i="0" u="none" strike="noStrike" cap="none">
                <a:solidFill>
                  <a:srgbClr val="FFFFFF"/>
                </a:solidFill>
                <a:latin typeface="Gill Sans"/>
                <a:ea typeface="Gill Sans"/>
                <a:cs typeface="Gill Sans"/>
                <a:sym typeface="Gill Sans"/>
              </a:defRPr>
            </a:lvl8pPr>
            <a:lvl9pPr marL="0" marR="0" lvl="8" indent="0" algn="ctr" rtl="0">
              <a:spcBef>
                <a:spcPts val="0"/>
              </a:spcBef>
              <a:buNone/>
              <a:defRPr sz="825" b="0" i="0" u="none" strike="noStrike" cap="none">
                <a:solidFill>
                  <a:srgbClr val="FFFFFF"/>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2503157"/>
      </p:ext>
    </p:extLst>
  </p:cSld>
  <p:clrMap bg1="lt1" tx1="dk1" bg2="dk2" tx2="lt2" accent1="accent1" accent2="accent2" accent3="accent3" accent4="accent4" accent5="accent5" accent6="accent6" hlink="hlink" folHlink="folHlink"/>
  <p:sldLayoutIdLst>
    <p:sldLayoutId id="2147484117" r:id="rId1"/>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53.xml"/><Relationship Id="rId4" Type="http://schemas.openxmlformats.org/officeDocument/2006/relationships/image" Target="../media/image66.jpg"/></Relationships>
</file>

<file path=ppt/slides/_rels/slide10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48.xml"/></Relationships>
</file>

<file path=ppt/slides/_rels/slide101.xml.rels><?xml version="1.0" encoding="UTF-8" standalone="yes"?>
<Relationships xmlns="http://schemas.openxmlformats.org/package/2006/relationships"><Relationship Id="rId2" Type="http://schemas.microsoft.com/office/2018/10/relationships/comments" Target="../comments/modernComment_7B2_0.xml"/><Relationship Id="rId1" Type="http://schemas.openxmlformats.org/officeDocument/2006/relationships/slideLayout" Target="../slideLayouts/slideLayout148.xml"/></Relationships>
</file>

<file path=ppt/slides/_rels/slide102.xml.rels><?xml version="1.0" encoding="UTF-8" standalone="yes"?>
<Relationships xmlns="http://schemas.openxmlformats.org/package/2006/relationships"><Relationship Id="rId3" Type="http://schemas.openxmlformats.org/officeDocument/2006/relationships/image" Target="../media/image153.png"/><Relationship Id="rId2" Type="http://schemas.microsoft.com/office/2018/10/relationships/comments" Target="../comments/modernComment_7B3_0.xml"/><Relationship Id="rId1" Type="http://schemas.openxmlformats.org/officeDocument/2006/relationships/slideLayout" Target="../slideLayouts/slideLayout14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0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48.xml"/></Relationships>
</file>

<file path=ppt/slides/_rels/slide105.xml.rels><?xml version="1.0" encoding="UTF-8" standalone="yes"?>
<Relationships xmlns="http://schemas.openxmlformats.org/package/2006/relationships"><Relationship Id="rId3" Type="http://schemas.openxmlformats.org/officeDocument/2006/relationships/image" Target="../media/image155.png"/><Relationship Id="rId2" Type="http://schemas.microsoft.com/office/2018/10/relationships/comments" Target="../comments/modernComment_7B6_0.xml"/><Relationship Id="rId1" Type="http://schemas.openxmlformats.org/officeDocument/2006/relationships/slideLayout" Target="../slideLayouts/slideLayout14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0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5.xml"/><Relationship Id="rId1" Type="http://schemas.openxmlformats.org/officeDocument/2006/relationships/slideLayout" Target="../slideLayouts/slideLayout15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47.xml"/><Relationship Id="rId1" Type="http://schemas.openxmlformats.org/officeDocument/2006/relationships/slideLayout" Target="../slideLayouts/slideLayout153.xml"/></Relationships>
</file>

<file path=ppt/slides/_rels/slide1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xml"/><Relationship Id="rId1" Type="http://schemas.openxmlformats.org/officeDocument/2006/relationships/slideLayout" Target="../slideLayouts/slideLayout53.xml"/><Relationship Id="rId5" Type="http://schemas.openxmlformats.org/officeDocument/2006/relationships/image" Target="../media/image69.jpg"/><Relationship Id="rId4" Type="http://schemas.openxmlformats.org/officeDocument/2006/relationships/image" Target="../media/image68.jpg"/></Relationships>
</file>

<file path=ppt/slides/_rels/slide11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8.xml"/><Relationship Id="rId1" Type="http://schemas.openxmlformats.org/officeDocument/2006/relationships/slideLayout" Target="../slideLayouts/slideLayout153.xml"/><Relationship Id="rId5" Type="http://schemas.openxmlformats.org/officeDocument/2006/relationships/image" Target="../media/image160.jpg"/><Relationship Id="rId4" Type="http://schemas.openxmlformats.org/officeDocument/2006/relationships/image" Target="../media/image159.jpg"/></Relationships>
</file>

<file path=ppt/slides/_rels/slide111.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49.xml"/><Relationship Id="rId1" Type="http://schemas.openxmlformats.org/officeDocument/2006/relationships/slideLayout" Target="../slideLayouts/slideLayout16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3.xml"/></Relationships>
</file>

<file path=ppt/slides/_rels/slide11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7.xml"/><Relationship Id="rId1" Type="http://schemas.openxmlformats.org/officeDocument/2006/relationships/slideLayout" Target="../slideLayouts/slideLayout174.xml"/></Relationships>
</file>

<file path=ppt/slides/_rels/slide1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0.xml"/><Relationship Id="rId1" Type="http://schemas.openxmlformats.org/officeDocument/2006/relationships/slideLayout" Target="../slideLayouts/slideLayout53.xml"/><Relationship Id="rId5" Type="http://schemas.openxmlformats.org/officeDocument/2006/relationships/image" Target="../media/image72.jpg"/><Relationship Id="rId4" Type="http://schemas.openxmlformats.org/officeDocument/2006/relationships/image" Target="../media/image71.jp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5.xml"/></Relationships>
</file>

<file path=ppt/slides/_rels/slide12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9.xml"/><Relationship Id="rId1" Type="http://schemas.openxmlformats.org/officeDocument/2006/relationships/slideLayout" Target="../slideLayouts/slideLayout176.xml"/></Relationships>
</file>

<file path=ppt/slides/_rels/slide12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0.xml"/><Relationship Id="rId1" Type="http://schemas.openxmlformats.org/officeDocument/2006/relationships/slideLayout" Target="../slideLayouts/slideLayout177.xml"/></Relationships>
</file>

<file path=ppt/slides/_rels/slide12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1.xml"/><Relationship Id="rId1" Type="http://schemas.openxmlformats.org/officeDocument/2006/relationships/slideLayout" Target="../slideLayouts/slideLayout17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8.xml"/></Relationships>
</file>

<file path=ppt/slides/_rels/slide12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3.xml"/><Relationship Id="rId1" Type="http://schemas.openxmlformats.org/officeDocument/2006/relationships/slideLayout" Target="../slideLayouts/slideLayout179.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0.xml"/></Relationships>
</file>

<file path=ppt/slides/_rels/slide12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53.xml"/><Relationship Id="rId5" Type="http://schemas.openxmlformats.org/officeDocument/2006/relationships/image" Target="../media/image75.png"/><Relationship Id="rId4" Type="http://schemas.openxmlformats.org/officeDocument/2006/relationships/image" Target="../media/image74.png"/></Relationships>
</file>

<file path=ppt/slides/_rels/slide13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0.xml"/></Relationships>
</file>

<file path=ppt/slides/_rels/slide13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0.xml"/></Relationships>
</file>

<file path=ppt/slides/_rels/slide13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0.xml"/></Relationships>
</file>

<file path=ppt/slides/_rels/slide13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0.xml"/></Relationships>
</file>

<file path=ppt/slides/_rels/slide13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5.xml"/><Relationship Id="rId1" Type="http://schemas.openxmlformats.org/officeDocument/2006/relationships/slideLayout" Target="../slideLayouts/slideLayout191.xml"/></Relationships>
</file>

<file path=ppt/slides/_rels/slide139.xml.rels><?xml version="1.0" encoding="UTF-8" standalone="yes"?>
<Relationships xmlns="http://schemas.openxmlformats.org/package/2006/relationships"><Relationship Id="rId3" Type="http://schemas.microsoft.com/office/2018/10/relationships/comments" Target="../comments/modernComment_74F_A3D2C9B8.xml"/><Relationship Id="rId2" Type="http://schemas.openxmlformats.org/officeDocument/2006/relationships/notesSlide" Target="../notesSlides/notesSlide66.xml"/><Relationship Id="rId1" Type="http://schemas.openxmlformats.org/officeDocument/2006/relationships/slideLayout" Target="../slideLayouts/slideLayout192.xml"/></Relationships>
</file>

<file path=ppt/slides/_rels/slide1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2.xml"/><Relationship Id="rId1" Type="http://schemas.openxmlformats.org/officeDocument/2006/relationships/slideLayout" Target="../slideLayouts/slideLayout53.xml"/><Relationship Id="rId4" Type="http://schemas.openxmlformats.org/officeDocument/2006/relationships/image" Target="../media/image72.jpg"/></Relationships>
</file>

<file path=ppt/slides/_rels/slide140.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198.xml"/></Relationships>
</file>

<file path=ppt/slides/_rels/slide141.xml.rels><?xml version="1.0" encoding="UTF-8" standalone="yes"?>
<Relationships xmlns="http://schemas.openxmlformats.org/package/2006/relationships"><Relationship Id="rId3" Type="http://schemas.openxmlformats.org/officeDocument/2006/relationships/image" Target="../media/image179.jpg"/><Relationship Id="rId2" Type="http://schemas.microsoft.com/office/2018/10/relationships/comments" Target="../comments/modernComment_751_3813C167.xml"/><Relationship Id="rId1" Type="http://schemas.openxmlformats.org/officeDocument/2006/relationships/slideLayout" Target="../slideLayouts/slideLayout195.xml"/></Relationships>
</file>

<file path=ppt/slides/_rels/slide142.xml.rels><?xml version="1.0" encoding="UTF-8" standalone="yes"?>
<Relationships xmlns="http://schemas.openxmlformats.org/package/2006/relationships"><Relationship Id="rId3" Type="http://schemas.openxmlformats.org/officeDocument/2006/relationships/hyperlink" Target="mailto:Tmcdaid-oneill@sharevancouver.org" TargetMode="External"/><Relationship Id="rId2" Type="http://schemas.openxmlformats.org/officeDocument/2006/relationships/notesSlide" Target="../notesSlides/notesSlide67.xml"/><Relationship Id="rId1" Type="http://schemas.openxmlformats.org/officeDocument/2006/relationships/slideLayout" Target="../slideLayouts/slideLayout199.xml"/><Relationship Id="rId4" Type="http://schemas.openxmlformats.org/officeDocument/2006/relationships/image" Target="../media/image180.jpeg"/></Relationships>
</file>

<file path=ppt/slides/_rels/slide14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0.xml"/></Relationships>
</file>

<file path=ppt/slides/_rels/slide14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0.xml"/></Relationships>
</file>

<file path=ppt/slides/_rels/slide14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0.xml"/></Relationships>
</file>

<file path=ppt/slides/_rels/slide1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0.xml"/></Relationships>
</file>

<file path=ppt/slides/_rels/slide14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0.xml"/></Relationships>
</file>

<file path=ppt/slides/_rels/slide1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3" Type="http://schemas.openxmlformats.org/officeDocument/2006/relationships/hyperlink" Target="https://www.crisisprevention.com/our-programs" TargetMode="External"/><Relationship Id="rId2" Type="http://schemas.openxmlformats.org/officeDocument/2006/relationships/hyperlink" Target="https://avadetraining.com/workplace-violence-prevention/" TargetMode="External"/><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3.jpeg"/><Relationship Id="rId1" Type="http://schemas.openxmlformats.org/officeDocument/2006/relationships/slideLayout" Target="../slideLayouts/slideLayout79.xml"/><Relationship Id="rId4" Type="http://schemas.openxmlformats.org/officeDocument/2006/relationships/image" Target="../media/image94.jpe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5.png"/><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6.png"/><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7.jpeg"/><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9.xml"/><Relationship Id="rId5" Type="http://schemas.openxmlformats.org/officeDocument/2006/relationships/image" Target="../media/image92.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9.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3.jpeg"/><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0.xml"/></Relationships>
</file>

<file path=ppt/slides/_rels/slide4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90.xml"/></Relationships>
</file>

<file path=ppt/slides/_rels/slide4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90.xml"/></Relationships>
</file>

<file path=ppt/slides/_rels/slide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90.xml"/><Relationship Id="rId4" Type="http://schemas.openxmlformats.org/officeDocument/2006/relationships/image" Target="../media/image119.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0.xml"/></Relationships>
</file>

<file path=ppt/slides/_rels/slide5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90.xml"/></Relationships>
</file>

<file path=ppt/slides/_rels/slide5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9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5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9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0.xml"/></Relationships>
</file>

<file path=ppt/slides/_rels/slide5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9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90.xml"/></Relationships>
</file>

<file path=ppt/slides/_rels/slide6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0.xml"/><Relationship Id="rId1" Type="http://schemas.openxmlformats.org/officeDocument/2006/relationships/slideLayout" Target="../slideLayouts/slideLayout103.xml"/><Relationship Id="rId4" Type="http://schemas.openxmlformats.org/officeDocument/2006/relationships/image" Target="../media/image129.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3" Type="http://schemas.openxmlformats.org/officeDocument/2006/relationships/hyperlink" Target="https://clark.wa.gov/sites/default/files/media/document/2024-10/homeless-crisis-response-system-guidance-2025.pdf?utm_source=chatgpt.com" TargetMode="External"/><Relationship Id="rId2" Type="http://schemas.openxmlformats.org/officeDocument/2006/relationships/hyperlink" Target="https://www.columbian.com/news/2024/jul/01/total-number-of-homeless-in-clark-county-up-5-though-more-veterans-are-sheltered-point-in-time-count-reports/?utm_source=chatgpt.com" TargetMode="External"/><Relationship Id="rId1" Type="http://schemas.openxmlformats.org/officeDocument/2006/relationships/slideLayout" Target="../slideLayouts/slideLayout95.xml"/><Relationship Id="rId4" Type="http://schemas.openxmlformats.org/officeDocument/2006/relationships/hyperlink" Target="https://www.columbian.com/news/2025/feb/20/clark-county-council-votes-to-give-4-85-million-to-vancouver-shelter-project-if-its-legal/?utm_source=chatgpt.com" TargetMode="External"/></Relationships>
</file>

<file path=ppt/slides/_rels/slide66.xml.rels><?xml version="1.0" encoding="UTF-8" standalone="yes"?>
<Relationships xmlns="http://schemas.openxmlformats.org/package/2006/relationships"><Relationship Id="rId2" Type="http://schemas.openxmlformats.org/officeDocument/2006/relationships/hyperlink" Target="https://www.columbian.com/news/2024/dec/11/were-going-in-the-right-direction-vancouver-officials-hear-report-on-addressing-homelessness-in-year-since-emergency-declared/?utm_source=chatgpt.com" TargetMode="External"/><Relationship Id="rId1" Type="http://schemas.openxmlformats.org/officeDocument/2006/relationships/slideLayout" Target="../slideLayouts/slideLayout101.xml"/></Relationships>
</file>

<file path=ppt/slides/_rels/slide6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2.xml"/><Relationship Id="rId1" Type="http://schemas.openxmlformats.org/officeDocument/2006/relationships/slideLayout" Target="../slideLayouts/slideLayout103.xml"/><Relationship Id="rId4" Type="http://schemas.openxmlformats.org/officeDocument/2006/relationships/image" Target="../media/image129.jpg"/></Relationships>
</file>

<file path=ppt/slides/_rels/slide6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23.xml"/><Relationship Id="rId1" Type="http://schemas.openxmlformats.org/officeDocument/2006/relationships/slideLayout" Target="../slideLayouts/slideLayout106.xml"/><Relationship Id="rId4" Type="http://schemas.openxmlformats.org/officeDocument/2006/relationships/image" Target="../media/image131.jpg"/></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56.jpg"/></Relationships>
</file>

<file path=ppt/slides/_rels/slide7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107.xml"/></Relationships>
</file>

<file path=ppt/slides/_rels/slide7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6.xml"/><Relationship Id="rId1" Type="http://schemas.openxmlformats.org/officeDocument/2006/relationships/slideLayout" Target="../slideLayouts/slideLayout109.xml"/></Relationships>
</file>

<file path=ppt/slides/_rels/slide7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27.xml"/><Relationship Id="rId1" Type="http://schemas.openxmlformats.org/officeDocument/2006/relationships/slideLayout" Target="../slideLayouts/slideLayout109.xml"/></Relationships>
</file>

<file path=ppt/slides/_rels/slide7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28.xml"/><Relationship Id="rId1" Type="http://schemas.openxmlformats.org/officeDocument/2006/relationships/slideLayout" Target="../slideLayouts/slideLayout109.xml"/><Relationship Id="rId4" Type="http://schemas.openxmlformats.org/officeDocument/2006/relationships/image" Target="../media/image56.jpg"/></Relationships>
</file>

<file path=ppt/slides/_rels/slide7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29.xml"/><Relationship Id="rId1" Type="http://schemas.openxmlformats.org/officeDocument/2006/relationships/slideLayout" Target="../slideLayouts/slideLayout109.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0.xml"/><Relationship Id="rId1" Type="http://schemas.openxmlformats.org/officeDocument/2006/relationships/slideLayout" Target="../slideLayouts/slideLayout109.xml"/><Relationship Id="rId6" Type="http://schemas.openxmlformats.org/officeDocument/2006/relationships/image" Target="../media/image138.jpg"/><Relationship Id="rId5" Type="http://schemas.openxmlformats.org/officeDocument/2006/relationships/image" Target="../media/image137.png"/><Relationship Id="rId4" Type="http://schemas.openxmlformats.org/officeDocument/2006/relationships/image" Target="../media/image136.jpg"/></Relationships>
</file>

<file path=ppt/slides/_rels/slide76.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31.xml"/><Relationship Id="rId1" Type="http://schemas.openxmlformats.org/officeDocument/2006/relationships/slideLayout" Target="../slideLayouts/slideLayout109.xml"/></Relationships>
</file>

<file path=ppt/slides/_rels/slide77.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32.xml"/><Relationship Id="rId1" Type="http://schemas.openxmlformats.org/officeDocument/2006/relationships/slideLayout" Target="../slideLayouts/slideLayout109.xml"/></Relationships>
</file>

<file path=ppt/slides/_rels/slide78.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33.xml"/><Relationship Id="rId1" Type="http://schemas.openxmlformats.org/officeDocument/2006/relationships/slideLayout" Target="../slideLayouts/slideLayout109.xml"/></Relationships>
</file>

<file path=ppt/slides/_rels/slide79.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34.xml"/><Relationship Id="rId1" Type="http://schemas.openxmlformats.org/officeDocument/2006/relationships/slideLayout" Target="../slideLayouts/slideLayout107.xml"/><Relationship Id="rId4" Type="http://schemas.openxmlformats.org/officeDocument/2006/relationships/image" Target="../media/image143.jpg"/></Relationships>
</file>

<file path=ppt/slides/_rels/slide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xml"/><Relationship Id="rId1" Type="http://schemas.openxmlformats.org/officeDocument/2006/relationships/slideLayout" Target="../slideLayouts/slideLayout53.xml"/><Relationship Id="rId5" Type="http://schemas.openxmlformats.org/officeDocument/2006/relationships/image" Target="../media/image59.jpg"/><Relationship Id="rId4" Type="http://schemas.openxmlformats.org/officeDocument/2006/relationships/image" Target="../media/image58.jpg"/></Relationships>
</file>

<file path=ppt/slides/_rels/slide8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84.xml"/></Relationships>
</file>

<file path=ppt/slides/_rels/slide8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84.xml"/></Relationships>
</file>

<file path=ppt/slides/_rels/slide8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84.xml"/></Relationships>
</file>

<file path=ppt/slides/_rels/slide8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84.xml"/></Relationships>
</file>

<file path=ppt/slides/_rels/slide84.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png"/><Relationship Id="rId1" Type="http://schemas.openxmlformats.org/officeDocument/2006/relationships/slideLayout" Target="../slideLayouts/slideLayout84.xml"/></Relationships>
</file>

<file path=ppt/slides/_rels/slide8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4.png"/><Relationship Id="rId1" Type="http://schemas.openxmlformats.org/officeDocument/2006/relationships/slideLayout" Target="../slideLayouts/slideLayout8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4.xml"/></Relationships>
</file>

<file path=ppt/slides/_rels/slide9.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0.xml"/></Relationships>
</file>

<file path=ppt/slides/_rels/slide9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1.xml"/><Relationship Id="rId1" Type="http://schemas.openxmlformats.org/officeDocument/2006/relationships/slideLayout" Target="../slideLayouts/slideLayout132.xml"/></Relationships>
</file>

<file path=ppt/slides/_rels/slide9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2.xml"/></Relationships>
</file>

<file path=ppt/slides/_rels/slide9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2.xml"/></Relationships>
</file>

<file path=ppt/slides/_rels/slide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2.xml"/><Relationship Id="rId1" Type="http://schemas.openxmlformats.org/officeDocument/2006/relationships/slideLayout" Target="../slideLayouts/slideLayout134.xml"/><Relationship Id="rId4" Type="http://schemas.openxmlformats.org/officeDocument/2006/relationships/image" Target="../media/image149.png"/></Relationships>
</file>

<file path=ppt/slides/_rels/slide9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3.xml"/><Relationship Id="rId1" Type="http://schemas.openxmlformats.org/officeDocument/2006/relationships/slideLayout" Target="../slideLayouts/slideLayout132.xml"/><Relationship Id="rId4" Type="http://schemas.openxmlformats.org/officeDocument/2006/relationships/image" Target="../media/image149.png"/></Relationships>
</file>

<file path=ppt/slides/_rels/slide9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4.xml"/><Relationship Id="rId1" Type="http://schemas.openxmlformats.org/officeDocument/2006/relationships/slideLayout" Target="../slideLayouts/slideLayout136.xml"/><Relationship Id="rId5" Type="http://schemas.openxmlformats.org/officeDocument/2006/relationships/image" Target="../media/image151.png"/><Relationship Id="rId4" Type="http://schemas.openxmlformats.org/officeDocument/2006/relationships/image" Target="../media/image1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1896" y="1237535"/>
            <a:ext cx="7516329" cy="4938182"/>
          </a:xfrm>
        </p:spPr>
        <p:txBody>
          <a:bodyPr>
            <a:normAutofit fontScale="92500" lnSpcReduction="20000"/>
          </a:bodyPr>
          <a:lstStyle/>
          <a:p>
            <a:r>
              <a:rPr lang="en-US" dirty="0">
                <a:latin typeface="CiscoSansTT Light"/>
              </a:rPr>
              <a:t>This meeting is being recorded.</a:t>
            </a:r>
          </a:p>
          <a:p>
            <a:r>
              <a:rPr lang="en-US" dirty="0">
                <a:latin typeface="CiscoSansTT Light"/>
              </a:rPr>
              <a:t>Please identify yourself when talking so we can capture accurate minutes. </a:t>
            </a:r>
          </a:p>
          <a:p>
            <a:r>
              <a:rPr lang="en-US" dirty="0">
                <a:latin typeface="CiscoSansTT Light"/>
              </a:rPr>
              <a:t>“Chat” function is not available due to public disclosure rules.</a:t>
            </a:r>
          </a:p>
          <a:p>
            <a:r>
              <a:rPr lang="en-US" dirty="0">
                <a:latin typeface="CiscoSansTT Light"/>
              </a:rPr>
              <a:t>Closed Captioning now available</a:t>
            </a:r>
          </a:p>
          <a:p>
            <a:pPr lvl="1"/>
            <a:r>
              <a:rPr lang="en-US" dirty="0">
                <a:latin typeface="CiscoSansTT Light"/>
              </a:rPr>
              <a:t>Turn on Webex Assistant and follow the prompts to turn on closed captioning</a:t>
            </a:r>
          </a:p>
          <a:p>
            <a:r>
              <a:rPr lang="en-US" dirty="0">
                <a:latin typeface="CiscoSansTT Light"/>
              </a:rPr>
              <a:t>Lock participant videos in Webex </a:t>
            </a:r>
          </a:p>
          <a:p>
            <a:pPr lvl="1"/>
            <a:r>
              <a:rPr lang="en-US" dirty="0"/>
              <a:t>Lock up to 6 participants to see them regardless of who is speaking</a:t>
            </a:r>
          </a:p>
          <a:p>
            <a:pPr lvl="1"/>
            <a:r>
              <a:rPr lang="en-US" dirty="0"/>
              <a:t>Each person can customize their own set of pinned participants</a:t>
            </a:r>
          </a:p>
          <a:p>
            <a:pPr lvl="1"/>
            <a:r>
              <a:rPr lang="en-US" dirty="0"/>
              <a:t>Hover over the thumbnail location you want to lock a participant to</a:t>
            </a:r>
          </a:p>
          <a:p>
            <a:pPr lvl="1"/>
            <a:r>
              <a:rPr lang="en-US" dirty="0"/>
              <a:t>Click on More       and select </a:t>
            </a:r>
            <a:r>
              <a:rPr lang="en-US" i="1" dirty="0"/>
              <a:t>Lock a participant to this location</a:t>
            </a:r>
            <a:endParaRPr lang="en-US" dirty="0"/>
          </a:p>
          <a:p>
            <a:pPr lvl="1"/>
            <a:r>
              <a:rPr lang="en-US" dirty="0"/>
              <a:t>Select the participant from the list you want to lock in that position</a:t>
            </a:r>
          </a:p>
          <a:p>
            <a:endParaRPr lang="en-US" dirty="0"/>
          </a:p>
        </p:txBody>
      </p:sp>
      <p:sp>
        <p:nvSpPr>
          <p:cNvPr id="13" name="Title 12"/>
          <p:cNvSpPr>
            <a:spLocks noGrp="1"/>
          </p:cNvSpPr>
          <p:nvPr>
            <p:ph type="title"/>
          </p:nvPr>
        </p:nvSpPr>
        <p:spPr/>
        <p:txBody>
          <a:bodyPr>
            <a:normAutofit fontScale="90000"/>
          </a:bodyPr>
          <a:lstStyle/>
          <a:p>
            <a:r>
              <a:rPr lang="en-US" b="1" dirty="0"/>
              <a:t>WELCOME! Community Action Advisory Board Meeting</a:t>
            </a:r>
          </a:p>
        </p:txBody>
      </p:sp>
      <p:sp>
        <p:nvSpPr>
          <p:cNvPr id="5" name="Date Placeholder 4"/>
          <p:cNvSpPr>
            <a:spLocks noGrp="1"/>
          </p:cNvSpPr>
          <p:nvPr>
            <p:ph type="dt" sz="half" idx="16"/>
          </p:nvPr>
        </p:nvSpPr>
        <p:spPr/>
        <p:txBody>
          <a:bodyPr/>
          <a:lstStyle/>
          <a:p>
            <a:r>
              <a:rPr lang="en-US"/>
              <a:t>4/2/2025</a:t>
            </a:r>
            <a:endParaRPr lang="en-US" dirty="0"/>
          </a:p>
        </p:txBody>
      </p:sp>
      <p:sp>
        <p:nvSpPr>
          <p:cNvPr id="6" name="Footer Placeholder 5"/>
          <p:cNvSpPr>
            <a:spLocks noGrp="1"/>
          </p:cNvSpPr>
          <p:nvPr>
            <p:ph type="ftr" sz="quarter" idx="17"/>
          </p:nvPr>
        </p:nvSpPr>
        <p:spPr/>
        <p:txBody>
          <a:bodyPr/>
          <a:lstStyle/>
          <a:p>
            <a:r>
              <a:rPr lang="en-US" dirty="0"/>
              <a:t>Community Action Advisory Board</a:t>
            </a:r>
          </a:p>
        </p:txBody>
      </p:sp>
      <p:sp>
        <p:nvSpPr>
          <p:cNvPr id="7" name="Slide Number Placeholder 6"/>
          <p:cNvSpPr>
            <a:spLocks noGrp="1"/>
          </p:cNvSpPr>
          <p:nvPr>
            <p:ph type="sldNum" sz="quarter" idx="18"/>
          </p:nvPr>
        </p:nvSpPr>
        <p:spPr/>
        <p:txBody>
          <a:bodyPr/>
          <a:lstStyle/>
          <a:p>
            <a:fld id="{BD3A08C5-CC68-3947-88A8-A9E34C1A68A7}" type="slidenum">
              <a:rPr lang="en-US" smtClean="0"/>
              <a:pPr/>
              <a:t>1</a:t>
            </a:fld>
            <a:endParaRPr lang="en-US" dirty="0"/>
          </a:p>
        </p:txBody>
      </p:sp>
      <p:pic>
        <p:nvPicPr>
          <p:cNvPr id="11" name="Picture 2" descr="More icon">
            <a:extLst>
              <a:ext uri="{FF2B5EF4-FFF2-40B4-BE49-F238E27FC236}">
                <a16:creationId xmlns:a16="http://schemas.microsoft.com/office/drawing/2014/main" id="{D65161BA-28BE-4F17-8946-29D20F3F1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541" y="517096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C55C96-0319-4208-BADB-CE085CF975C9}"/>
              </a:ext>
            </a:extLst>
          </p:cNvPr>
          <p:cNvPicPr>
            <a:picLocks noChangeAspect="1"/>
          </p:cNvPicPr>
          <p:nvPr/>
        </p:nvPicPr>
        <p:blipFill rotWithShape="1">
          <a:blip r:embed="rId4"/>
          <a:srcRect l="11298" t="12147" r="26455" b="10938"/>
          <a:stretch/>
        </p:blipFill>
        <p:spPr>
          <a:xfrm>
            <a:off x="4471343" y="2769326"/>
            <a:ext cx="696686" cy="478971"/>
          </a:xfrm>
          <a:prstGeom prst="rect">
            <a:avLst/>
          </a:prstGeom>
        </p:spPr>
      </p:pic>
    </p:spTree>
    <p:extLst>
      <p:ext uri="{BB962C8B-B14F-4D97-AF65-F5344CB8AC3E}">
        <p14:creationId xmlns:p14="http://schemas.microsoft.com/office/powerpoint/2010/main" val="2418760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2"/>
          <p:cNvSpPr txBox="1">
            <a:spLocks noGrp="1"/>
          </p:cNvSpPr>
          <p:nvPr>
            <p:ph type="body" idx="1"/>
          </p:nvPr>
        </p:nvSpPr>
        <p:spPr>
          <a:xfrm>
            <a:off x="696524" y="2431378"/>
            <a:ext cx="7564275" cy="378900"/>
          </a:xfrm>
          <a:prstGeom prst="rect">
            <a:avLst/>
          </a:prstGeom>
          <a:noFill/>
          <a:ln>
            <a:noFill/>
          </a:ln>
        </p:spPr>
        <p:txBody>
          <a:bodyPr spcFirstLastPara="1" wrap="square" lIns="68569" tIns="34275" rIns="68569" bIns="34275" anchor="b" anchorCtr="1">
            <a:normAutofit fontScale="92500"/>
          </a:bodyPr>
          <a:lstStyle/>
          <a:p>
            <a:pPr marL="0" indent="0">
              <a:spcBef>
                <a:spcPts val="0"/>
              </a:spcBef>
            </a:pPr>
            <a:r>
              <a:rPr lang="en-US" sz="1500">
                <a:solidFill>
                  <a:schemeClr val="dk1"/>
                </a:solidFill>
              </a:rPr>
              <a:t>OUTSIDER’S INN MEAL TRAIN VOLUNTEERS PREPARED OVER 16,000 MEALS IN 2024!</a:t>
            </a:r>
            <a:endParaRPr sz="1500"/>
          </a:p>
        </p:txBody>
      </p:sp>
      <p:pic>
        <p:nvPicPr>
          <p:cNvPr id="181" name="Google Shape;181;p12"/>
          <p:cNvPicPr preferRelativeResize="0">
            <a:picLocks noGrp="1"/>
          </p:cNvPicPr>
          <p:nvPr>
            <p:ph type="body" idx="2"/>
          </p:nvPr>
        </p:nvPicPr>
        <p:blipFill rotWithShape="1">
          <a:blip r:embed="rId3">
            <a:alphaModFix/>
          </a:blip>
          <a:srcRect/>
          <a:stretch/>
        </p:blipFill>
        <p:spPr>
          <a:xfrm>
            <a:off x="696525" y="2996111"/>
            <a:ext cx="4076100" cy="1752525"/>
          </a:xfrm>
          <a:prstGeom prst="rect">
            <a:avLst/>
          </a:prstGeom>
          <a:noFill/>
          <a:ln>
            <a:noFill/>
          </a:ln>
        </p:spPr>
      </p:pic>
      <p:pic>
        <p:nvPicPr>
          <p:cNvPr id="182" name="Google Shape;182;p12"/>
          <p:cNvPicPr preferRelativeResize="0">
            <a:picLocks noGrp="1"/>
          </p:cNvPicPr>
          <p:nvPr>
            <p:ph type="body" idx="3"/>
          </p:nvPr>
        </p:nvPicPr>
        <p:blipFill rotWithShape="1">
          <a:blip r:embed="rId4">
            <a:alphaModFix/>
          </a:blip>
          <a:srcRect/>
          <a:stretch/>
        </p:blipFill>
        <p:spPr>
          <a:xfrm>
            <a:off x="5218330" y="2972663"/>
            <a:ext cx="2845800" cy="1775925"/>
          </a:xfrm>
          <a:prstGeom prst="rect">
            <a:avLst/>
          </a:prstGeom>
          <a:noFill/>
          <a:ln>
            <a:noFill/>
          </a:ln>
        </p:spPr>
      </p:pic>
      <p:sp>
        <p:nvSpPr>
          <p:cNvPr id="183" name="Google Shape;183;p12"/>
          <p:cNvSpPr txBox="1">
            <a:spLocks noGrp="1"/>
          </p:cNvSpPr>
          <p:nvPr>
            <p:ph type="title"/>
          </p:nvPr>
        </p:nvSpPr>
        <p:spPr>
          <a:xfrm>
            <a:off x="1043492" y="1434189"/>
            <a:ext cx="7020638" cy="89154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6" tIns="137156" rIns="137156" bIns="137156" anchor="ctr" anchorCtr="0">
            <a:normAutofit fontScale="90000"/>
          </a:bodyPr>
          <a:lstStyle/>
          <a:p>
            <a:pPr>
              <a:buSzPts val="2800"/>
            </a:pPr>
            <a:r>
              <a:rPr lang="en-US" dirty="0"/>
              <a:t>COMMUNITY SUPPORTED RESPONSES </a:t>
            </a:r>
            <a:br>
              <a:rPr lang="en-US" dirty="0"/>
            </a:br>
            <a:r>
              <a:rPr lang="en-US" dirty="0"/>
              <a:t>FOR </a:t>
            </a:r>
            <a:r>
              <a:rPr lang="en-US" b="1" dirty="0"/>
              <a:t>Meals Ready to Eat.</a:t>
            </a:r>
            <a:endParaRPr dirty="0"/>
          </a:p>
        </p:txBody>
      </p:sp>
      <p:sp>
        <p:nvSpPr>
          <p:cNvPr id="184" name="Google Shape;184;p12"/>
          <p:cNvSpPr txBox="1"/>
          <p:nvPr/>
        </p:nvSpPr>
        <p:spPr>
          <a:xfrm>
            <a:off x="794846" y="4986548"/>
            <a:ext cx="7367625" cy="623217"/>
          </a:xfrm>
          <a:prstGeom prst="rect">
            <a:avLst/>
          </a:prstGeom>
          <a:noFill/>
          <a:ln>
            <a:noFill/>
          </a:ln>
        </p:spPr>
        <p:txBody>
          <a:bodyPr spcFirstLastPara="1" wrap="square" lIns="68569" tIns="34275" rIns="68569" bIns="34275" anchor="t" anchorCtr="0">
            <a:spAutoFit/>
          </a:bodyPr>
          <a:lstStyle/>
          <a:p>
            <a:pPr algn="ctr" defTabSz="685800">
              <a:buClr>
                <a:srgbClr val="000000"/>
              </a:buClr>
            </a:pPr>
            <a:r>
              <a:rPr lang="en-US" kern="0">
                <a:solidFill>
                  <a:srgbClr val="000000"/>
                </a:solidFill>
                <a:latin typeface="Gill Sans"/>
                <a:ea typeface="Gill Sans"/>
                <a:cs typeface="Gill Sans"/>
                <a:sym typeface="Gill Sans"/>
              </a:rPr>
              <a:t>4,250 volunteer meals went to St Paul’s Shelter and they arrived hot and ready to eat and often they come </a:t>
            </a:r>
            <a:r>
              <a:rPr lang="en-US" sz="1500" kern="0">
                <a:solidFill>
                  <a:srgbClr val="000000"/>
                </a:solidFill>
                <a:latin typeface="Arial"/>
                <a:ea typeface="Arial"/>
                <a:cs typeface="Arial"/>
                <a:sym typeface="Arial"/>
              </a:rPr>
              <a:t>WITH MESSAGES OF HOPE!</a:t>
            </a:r>
            <a:endParaRPr sz="1050" kern="0">
              <a:solidFill>
                <a:srgbClr val="000000"/>
              </a:solidFill>
              <a:latin typeface="Arial"/>
              <a:cs typeface="Arial"/>
              <a:sym typeface="Arial"/>
            </a:endParaRPr>
          </a:p>
        </p:txBody>
      </p:sp>
      <p:sp>
        <p:nvSpPr>
          <p:cNvPr id="2" name="Date Placeholder 1">
            <a:extLst>
              <a:ext uri="{FF2B5EF4-FFF2-40B4-BE49-F238E27FC236}">
                <a16:creationId xmlns:a16="http://schemas.microsoft.com/office/drawing/2014/main" id="{610EB544-09C5-CB24-A998-58763A548E67}"/>
              </a:ext>
            </a:extLst>
          </p:cNvPr>
          <p:cNvSpPr>
            <a:spLocks noGrp="1"/>
          </p:cNvSpPr>
          <p:nvPr>
            <p:ph type="dt" idx="10"/>
          </p:nvPr>
        </p:nvSpPr>
        <p:spPr/>
        <p:txBody>
          <a:bodyPr/>
          <a:lstStyle/>
          <a:p>
            <a:r>
              <a:rPr lang="en-US"/>
              <a:t>4/2/2025</a:t>
            </a:r>
          </a:p>
        </p:txBody>
      </p:sp>
      <p:sp>
        <p:nvSpPr>
          <p:cNvPr id="3" name="Footer Placeholder 2">
            <a:extLst>
              <a:ext uri="{FF2B5EF4-FFF2-40B4-BE49-F238E27FC236}">
                <a16:creationId xmlns:a16="http://schemas.microsoft.com/office/drawing/2014/main" id="{F85658FB-70F7-CB34-9960-C1EF417890C0}"/>
              </a:ext>
            </a:extLst>
          </p:cNvPr>
          <p:cNvSpPr>
            <a:spLocks noGrp="1"/>
          </p:cNvSpPr>
          <p:nvPr>
            <p:ph type="ftr" idx="11"/>
          </p:nvPr>
        </p:nvSpPr>
        <p:spPr/>
        <p:txBody>
          <a:bodyPr/>
          <a:lstStyle/>
          <a:p>
            <a:r>
              <a:rPr lang="en-US"/>
              <a:t>Community Action Advisory Board</a:t>
            </a:r>
          </a:p>
        </p:txBody>
      </p:sp>
      <p:sp>
        <p:nvSpPr>
          <p:cNvPr id="4" name="Slide Number Placeholder 3">
            <a:extLst>
              <a:ext uri="{FF2B5EF4-FFF2-40B4-BE49-F238E27FC236}">
                <a16:creationId xmlns:a16="http://schemas.microsoft.com/office/drawing/2014/main" id="{ADD72B60-87B3-4C07-6054-35A81A44EDAD}"/>
              </a:ext>
            </a:extLst>
          </p:cNvPr>
          <p:cNvSpPr>
            <a:spLocks noGrp="1"/>
          </p:cNvSpPr>
          <p:nvPr>
            <p:ph type="sldNum" idx="12"/>
          </p:nvPr>
        </p:nvSpPr>
        <p:spPr/>
        <p:txBody>
          <a:bodyPr/>
          <a:lstStyle/>
          <a:p>
            <a:fld id="{00000000-1234-1234-1234-123412341234}" type="slidenum">
              <a:rPr lang="en-US" smtClean="0"/>
              <a:pPr/>
              <a:t>10</a:t>
            </a:fld>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Freeform 2"/>
          <p:cNvSpPr/>
          <p:nvPr/>
        </p:nvSpPr>
        <p:spPr>
          <a:xfrm>
            <a:off x="12700" y="813080"/>
            <a:ext cx="9144000" cy="5187671"/>
          </a:xfrm>
          <a:prstGeom prst="rect">
            <a:avLst/>
          </a:prstGeom>
          <a:blipFill>
            <a:blip r:embed="rId2"/>
            <a:stretch>
              <a:fillRect/>
            </a:stretch>
          </a:blipFill>
          <a:ln w="12700">
            <a:miter lim="400000"/>
          </a:ln>
        </p:spPr>
        <p:txBody>
          <a:bodyPr lIns="22860" rIns="22860"/>
          <a:lstStyle/>
          <a:p>
            <a:pPr defTabSz="457200" hangingPunct="0"/>
            <a:endParaRPr sz="900" kern="0">
              <a:solidFill>
                <a:srgbClr val="000000"/>
              </a:solidFill>
              <a:latin typeface="Calibri"/>
              <a:cs typeface="Calibri"/>
              <a:sym typeface="Calibri"/>
            </a:endParaRPr>
          </a:p>
        </p:txBody>
      </p:sp>
      <p:sp>
        <p:nvSpPr>
          <p:cNvPr id="95" name="TextBox 3"/>
          <p:cNvSpPr txBox="1"/>
          <p:nvPr/>
        </p:nvSpPr>
        <p:spPr>
          <a:xfrm>
            <a:off x="1429101" y="4755400"/>
            <a:ext cx="6319090" cy="391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ts val="5500"/>
              </a:lnSpc>
              <a:defRPr sz="3900" b="1">
                <a:latin typeface="Canva Sans Bold"/>
                <a:ea typeface="Canva Sans Bold"/>
                <a:cs typeface="Canva Sans Bold"/>
                <a:sym typeface="Canva Sans Bold"/>
              </a:defRPr>
            </a:lvl1pPr>
          </a:lstStyle>
          <a:p>
            <a:pPr defTabSz="457200" hangingPunct="0">
              <a:lnSpc>
                <a:spcPts val="2750"/>
              </a:lnSpc>
            </a:pPr>
            <a:r>
              <a:rPr sz="3600" kern="0" dirty="0">
                <a:solidFill>
                  <a:srgbClr val="000000"/>
                </a:solidFill>
              </a:rPr>
              <a:t>Eviction Prevention Program </a:t>
            </a:r>
            <a:endParaRPr lang="en-US" sz="3600" kern="0">
              <a:solidFill>
                <a:srgbClr val="000000"/>
              </a:solidFill>
            </a:endParaRPr>
          </a:p>
        </p:txBody>
      </p:sp>
      <p:sp>
        <p:nvSpPr>
          <p:cNvPr id="96" name="TextBox 4"/>
          <p:cNvSpPr txBox="1"/>
          <p:nvPr/>
        </p:nvSpPr>
        <p:spPr>
          <a:xfrm>
            <a:off x="3867912" y="5247877"/>
            <a:ext cx="1408175" cy="335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500"/>
              </a:lnSpc>
              <a:defRPr sz="3900" b="1">
                <a:latin typeface="Canva Sans Bold"/>
                <a:ea typeface="Canva Sans Bold"/>
                <a:cs typeface="Canva Sans Bold"/>
                <a:sym typeface="Canva Sans Bold"/>
              </a:defRPr>
            </a:lvl1pPr>
          </a:lstStyle>
          <a:p>
            <a:pPr defTabSz="457200" hangingPunct="0">
              <a:lnSpc>
                <a:spcPts val="2750"/>
              </a:lnSpc>
            </a:pPr>
            <a:r>
              <a:rPr sz="1950" kern="0">
                <a:solidFill>
                  <a:srgbClr val="000000"/>
                </a:solidFill>
              </a:rPr>
              <a:t> 2025-2027</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DFCE81"/>
        </a:solidFill>
        <a:effectLst/>
      </p:bgPr>
    </p:bg>
    <p:spTree>
      <p:nvGrpSpPr>
        <p:cNvPr id="1" name=""/>
        <p:cNvGrpSpPr/>
        <p:nvPr/>
      </p:nvGrpSpPr>
      <p:grpSpPr>
        <a:xfrm>
          <a:off x="0" y="0"/>
          <a:ext cx="0" cy="0"/>
          <a:chOff x="0" y="0"/>
          <a:chExt cx="0" cy="0"/>
        </a:xfrm>
      </p:grpSpPr>
      <p:sp>
        <p:nvSpPr>
          <p:cNvPr id="98" name="TextBox 2"/>
          <p:cNvSpPr txBox="1"/>
          <p:nvPr/>
        </p:nvSpPr>
        <p:spPr>
          <a:xfrm>
            <a:off x="1852277" y="1127065"/>
            <a:ext cx="5439445" cy="717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ts val="12800"/>
              </a:lnSpc>
              <a:defRPr sz="9200" b="1">
                <a:latin typeface="Canva Sans Bold"/>
                <a:ea typeface="Canva Sans Bold"/>
                <a:cs typeface="Canva Sans Bold"/>
                <a:sym typeface="Canva Sans Bold"/>
              </a:defRPr>
            </a:lvl1pPr>
          </a:lstStyle>
          <a:p>
            <a:pPr defTabSz="457200" hangingPunct="0">
              <a:lnSpc>
                <a:spcPts val="6400"/>
              </a:lnSpc>
            </a:pPr>
            <a:r>
              <a:rPr sz="3000" kern="0" dirty="0">
                <a:solidFill>
                  <a:srgbClr val="000000"/>
                </a:solidFill>
              </a:rPr>
              <a:t>Current Landscape</a:t>
            </a:r>
            <a:endParaRPr lang="en-US" sz="3000" kern="0">
              <a:solidFill>
                <a:srgbClr val="000000"/>
              </a:solidFill>
            </a:endParaRPr>
          </a:p>
        </p:txBody>
      </p:sp>
      <p:sp>
        <p:nvSpPr>
          <p:cNvPr id="99" name="TextBox 3"/>
          <p:cNvSpPr txBox="1"/>
          <p:nvPr/>
        </p:nvSpPr>
        <p:spPr>
          <a:xfrm>
            <a:off x="344566" y="1942569"/>
            <a:ext cx="8450405" cy="1603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marL="230605" indent="-230605">
              <a:lnSpc>
                <a:spcPts val="3200"/>
              </a:lnSpc>
              <a:buSzPct val="100000"/>
              <a:buChar char="•"/>
              <a:defRPr sz="2300" b="1">
                <a:latin typeface="Canva Sans Bold"/>
                <a:ea typeface="Canva Sans Bold"/>
                <a:cs typeface="Canva Sans Bold"/>
                <a:sym typeface="Canva Sans Bold"/>
              </a:defRPr>
            </a:lvl1pPr>
          </a:lstStyle>
          <a:p>
            <a:pPr marL="115253" indent="-115253" defTabSz="457200" hangingPunct="0">
              <a:lnSpc>
                <a:spcPct val="200000"/>
              </a:lnSpc>
            </a:pPr>
            <a:r>
              <a:rPr sz="1350" kern="0" dirty="0">
                <a:solidFill>
                  <a:srgbClr val="000000"/>
                </a:solidFill>
                <a:latin typeface="canva"/>
              </a:rPr>
              <a:t>Clark </a:t>
            </a:r>
            <a:r>
              <a:rPr lang="en-US" sz="1350" kern="0" dirty="0">
                <a:solidFill>
                  <a:srgbClr val="000000"/>
                </a:solidFill>
                <a:latin typeface="canva"/>
              </a:rPr>
              <a:t>County</a:t>
            </a:r>
            <a:r>
              <a:rPr sz="1350" kern="0" dirty="0">
                <a:solidFill>
                  <a:srgbClr val="000000"/>
                </a:solidFill>
                <a:latin typeface="canva"/>
              </a:rPr>
              <a:t> Needs Assessment identified that 80% of respondents reported housing resources as a critical need</a:t>
            </a:r>
            <a:endParaRPr lang="en-US" sz="1350" kern="0" dirty="0">
              <a:solidFill>
                <a:srgbClr val="000000"/>
              </a:solidFill>
              <a:latin typeface="canva"/>
            </a:endParaRPr>
          </a:p>
          <a:p>
            <a:pPr marL="115253" indent="-115253" defTabSz="457200" hangingPunct="0">
              <a:lnSpc>
                <a:spcPct val="200000"/>
              </a:lnSpc>
            </a:pPr>
            <a:r>
              <a:rPr lang="en-US" sz="1350" kern="0" dirty="0">
                <a:solidFill>
                  <a:srgbClr val="000000"/>
                </a:solidFill>
                <a:latin typeface="canva"/>
              </a:rPr>
              <a:t>Year-over-year rent increases in Clark County are currently 4.5 percent, outpacing state (1.7 percent) and national (3.3 percent) Metro-wide averages </a:t>
            </a:r>
            <a:endParaRPr lang="en-US" sz="1350" kern="0">
              <a:solidFill>
                <a:srgbClr val="000000"/>
              </a:solidFill>
              <a:latin typeface="canva"/>
              <a:cs typeface="Arial"/>
            </a:endParaRPr>
          </a:p>
          <a:p>
            <a:pPr marL="115253" indent="-115253" defTabSz="457200" hangingPunct="0">
              <a:lnSpc>
                <a:spcPct val="200000"/>
              </a:lnSpc>
            </a:pPr>
            <a:r>
              <a:rPr lang="en-US" sz="1350" kern="0" dirty="0">
                <a:solidFill>
                  <a:srgbClr val="000000"/>
                </a:solidFill>
              </a:rPr>
              <a:t>Clark County has seen an increase of 22.8% in eviction filings making it the highest per capita in the state </a:t>
            </a:r>
            <a:endParaRPr lang="en-US" sz="1350" kern="0">
              <a:solidFill>
                <a:srgbClr val="000000"/>
              </a:solidFill>
              <a:latin typeface="canva"/>
              <a:cs typeface="Arial"/>
            </a:endParaRPr>
          </a:p>
        </p:txBody>
      </p:sp>
      <p:sp>
        <p:nvSpPr>
          <p:cNvPr id="100" name="TextBox 6"/>
          <p:cNvSpPr txBox="1"/>
          <p:nvPr/>
        </p:nvSpPr>
        <p:spPr>
          <a:xfrm>
            <a:off x="267891" y="4591705"/>
            <a:ext cx="8608219" cy="1252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ctr">
              <a:lnSpc>
                <a:spcPts val="4000"/>
              </a:lnSpc>
              <a:defRPr sz="2800" b="1">
                <a:latin typeface="Canva Sans Bold"/>
                <a:ea typeface="Canva Sans Bold"/>
                <a:cs typeface="Canva Sans Bold"/>
                <a:sym typeface="Canva Sans Bold"/>
              </a:defRPr>
            </a:lvl1pPr>
          </a:lstStyle>
          <a:p>
            <a:pPr marL="228600" indent="-228600" defTabSz="457200" hangingPunct="0">
              <a:lnSpc>
                <a:spcPts val="2000"/>
              </a:lnSpc>
              <a:buFont typeface="Arial"/>
              <a:buChar char="•"/>
            </a:pPr>
            <a:r>
              <a:rPr lang="en-US" sz="1400" kern="0" dirty="0">
                <a:solidFill>
                  <a:srgbClr val="000000"/>
                </a:solidFill>
              </a:rPr>
              <a:t>  </a:t>
            </a:r>
            <a:r>
              <a:rPr sz="1400" kern="0" dirty="0">
                <a:solidFill>
                  <a:srgbClr val="000000"/>
                </a:solidFill>
              </a:rPr>
              <a:t>56% of people facing eviction in Clark </a:t>
            </a:r>
            <a:r>
              <a:rPr lang="en-US" sz="1400" kern="0" dirty="0">
                <a:solidFill>
                  <a:srgbClr val="000000"/>
                </a:solidFill>
              </a:rPr>
              <a:t>County</a:t>
            </a:r>
            <a:r>
              <a:rPr sz="1400" kern="0" dirty="0">
                <a:solidFill>
                  <a:srgbClr val="000000"/>
                </a:solidFill>
              </a:rPr>
              <a:t> identify as people of color</a:t>
            </a:r>
            <a:endParaRPr lang="en-US" sz="1400" kern="0" dirty="0">
              <a:solidFill>
                <a:srgbClr val="000000"/>
              </a:solidFill>
            </a:endParaRPr>
          </a:p>
          <a:p>
            <a:pPr marL="228600" indent="-228600" defTabSz="457200" hangingPunct="0">
              <a:lnSpc>
                <a:spcPts val="2000"/>
              </a:lnSpc>
              <a:buFont typeface="Arial"/>
              <a:buChar char="•"/>
            </a:pPr>
            <a:r>
              <a:rPr sz="1400" kern="0" dirty="0">
                <a:solidFill>
                  <a:srgbClr val="000000"/>
                </a:solidFill>
              </a:rPr>
              <a:t>70% </a:t>
            </a:r>
            <a:r>
              <a:rPr lang="en-US" sz="1400" kern="0" dirty="0">
                <a:solidFill>
                  <a:srgbClr val="000000"/>
                </a:solidFill>
              </a:rPr>
              <a:t>identify as</a:t>
            </a:r>
            <a:r>
              <a:rPr sz="1400" kern="0" dirty="0">
                <a:solidFill>
                  <a:srgbClr val="000000"/>
                </a:solidFill>
              </a:rPr>
              <a:t> women</a:t>
            </a:r>
            <a:endParaRPr lang="en-US" sz="1400" kern="0" dirty="0">
              <a:solidFill>
                <a:srgbClr val="000000"/>
              </a:solidFill>
            </a:endParaRPr>
          </a:p>
          <a:p>
            <a:pPr marL="228600" indent="-228600" defTabSz="457200" hangingPunct="0">
              <a:lnSpc>
                <a:spcPts val="2000"/>
              </a:lnSpc>
              <a:buFont typeface="Arial"/>
              <a:buChar char="•"/>
            </a:pPr>
            <a:r>
              <a:rPr lang="en-US" sz="1400" kern="0" dirty="0">
                <a:solidFill>
                  <a:srgbClr val="000000"/>
                </a:solidFill>
              </a:rPr>
              <a:t> </a:t>
            </a:r>
            <a:r>
              <a:rPr sz="1400" kern="0" dirty="0">
                <a:solidFill>
                  <a:srgbClr val="000000"/>
                </a:solidFill>
              </a:rPr>
              <a:t>12% identify as members of the LGBTQIA+ community</a:t>
            </a:r>
            <a:endParaRPr lang="en-US" sz="1400" kern="0" dirty="0">
              <a:solidFill>
                <a:srgbClr val="000000"/>
              </a:solidFill>
            </a:endParaRPr>
          </a:p>
          <a:p>
            <a:pPr marL="228600" indent="-228600" defTabSz="457200" hangingPunct="0">
              <a:lnSpc>
                <a:spcPts val="2000"/>
              </a:lnSpc>
              <a:buFont typeface="Arial"/>
              <a:buChar char="•"/>
            </a:pPr>
            <a:r>
              <a:rPr lang="en-US" sz="1400" kern="0" dirty="0">
                <a:solidFill>
                  <a:srgbClr val="000000"/>
                </a:solidFill>
              </a:rPr>
              <a:t>30</a:t>
            </a:r>
            <a:r>
              <a:rPr sz="1400" kern="0" dirty="0">
                <a:solidFill>
                  <a:srgbClr val="000000"/>
                </a:solidFill>
              </a:rPr>
              <a:t>% </a:t>
            </a:r>
            <a:r>
              <a:rPr lang="en-US" sz="1400" kern="0" dirty="0">
                <a:solidFill>
                  <a:srgbClr val="000000"/>
                </a:solidFill>
              </a:rPr>
              <a:t>of </a:t>
            </a:r>
            <a:r>
              <a:rPr sz="1400" kern="0" dirty="0">
                <a:solidFill>
                  <a:srgbClr val="000000"/>
                </a:solidFill>
              </a:rPr>
              <a:t>tenants </a:t>
            </a:r>
            <a:r>
              <a:rPr lang="en-US" sz="1400" kern="0" dirty="0">
                <a:solidFill>
                  <a:srgbClr val="000000"/>
                </a:solidFill>
              </a:rPr>
              <a:t>state</a:t>
            </a:r>
            <a:r>
              <a:rPr sz="1400" kern="0" dirty="0">
                <a:solidFill>
                  <a:srgbClr val="000000"/>
                </a:solidFill>
              </a:rPr>
              <a:t> that </a:t>
            </a:r>
            <a:r>
              <a:rPr lang="en-US" sz="1400" kern="0" dirty="0">
                <a:solidFill>
                  <a:srgbClr val="000000"/>
                </a:solidFill>
              </a:rPr>
              <a:t>they're</a:t>
            </a:r>
            <a:r>
              <a:rPr sz="1400" kern="0" dirty="0">
                <a:solidFill>
                  <a:srgbClr val="000000"/>
                </a:solidFill>
              </a:rPr>
              <a:t> unsure if they can pay rent moving </a:t>
            </a:r>
            <a:r>
              <a:rPr lang="en-US" sz="1400" kern="0" dirty="0">
                <a:solidFill>
                  <a:srgbClr val="000000"/>
                </a:solidFill>
              </a:rPr>
              <a:t>forward</a:t>
            </a:r>
            <a:endParaRPr lang="en-US" sz="1400" kern="0">
              <a:solidFill>
                <a:srgbClr val="000000"/>
              </a:solidFill>
            </a:endParaRPr>
          </a:p>
          <a:p>
            <a:pPr defTabSz="457200" hangingPunct="0">
              <a:lnSpc>
                <a:spcPts val="2000"/>
              </a:lnSpc>
            </a:pPr>
            <a:r>
              <a:rPr lang="en-US" sz="1000" i="1" kern="0" dirty="0">
                <a:solidFill>
                  <a:srgbClr val="000000"/>
                </a:solidFill>
              </a:rPr>
              <a:t>*This</a:t>
            </a:r>
            <a:r>
              <a:rPr sz="1000" i="1" kern="0" dirty="0">
                <a:solidFill>
                  <a:srgbClr val="000000"/>
                </a:solidFill>
              </a:rPr>
              <a:t> is aligned with national demographic data from NCSC</a:t>
            </a:r>
            <a:endParaRPr lang="en-US" sz="1000" i="1" kern="0" dirty="0">
              <a:solidFill>
                <a:srgbClr val="000000"/>
              </a:solidFill>
            </a:endParaRPr>
          </a:p>
        </p:txBody>
      </p:sp>
      <p:sp>
        <p:nvSpPr>
          <p:cNvPr id="101" name="TextBox 7"/>
          <p:cNvSpPr txBox="1"/>
          <p:nvPr/>
        </p:nvSpPr>
        <p:spPr>
          <a:xfrm>
            <a:off x="2316696" y="3974659"/>
            <a:ext cx="4510609" cy="370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ctr">
              <a:lnSpc>
                <a:spcPts val="5500"/>
              </a:lnSpc>
              <a:defRPr sz="3900" b="1">
                <a:latin typeface="Canva Sans Bold"/>
                <a:ea typeface="Canva Sans Bold"/>
                <a:cs typeface="Canva Sans Bold"/>
                <a:sym typeface="Canva Sans Bold"/>
              </a:defRPr>
            </a:lvl1pPr>
          </a:lstStyle>
          <a:p>
            <a:pPr defTabSz="457200" hangingPunct="0">
              <a:lnSpc>
                <a:spcPts val="2750"/>
              </a:lnSpc>
            </a:pPr>
            <a:r>
              <a:rPr sz="3000" kern="0" dirty="0">
                <a:solidFill>
                  <a:srgbClr val="000000"/>
                </a:solidFill>
              </a:rPr>
              <a:t>Eviction Demographics</a:t>
            </a:r>
            <a:endParaRPr lang="en-US" sz="3000" kern="0" dirty="0">
              <a:solidFill>
                <a:srgbClr val="000000"/>
              </a:solidFill>
            </a:endParaRPr>
          </a:p>
        </p:txBody>
      </p:sp>
    </p:spTree>
  </p:cSld>
  <p:clrMapOvr>
    <a:masterClrMapping/>
  </p:clrMapOvr>
  <p:transition spd="med"/>
  <p:extLst>
    <p:ext uri="{6950BFC3-D8DA-4A85-94F7-54DA5524770B}">
      <p188:commentRel xmlns:p188="http://schemas.microsoft.com/office/powerpoint/2018/8/main" r:id="rId2"/>
    </p:ext>
  </p:extLst>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B8B067"/>
        </a:solidFill>
        <a:effectLst/>
      </p:bgPr>
    </p:bg>
    <p:spTree>
      <p:nvGrpSpPr>
        <p:cNvPr id="1" name=""/>
        <p:cNvGrpSpPr/>
        <p:nvPr/>
      </p:nvGrpSpPr>
      <p:grpSpPr>
        <a:xfrm>
          <a:off x="0" y="0"/>
          <a:ext cx="0" cy="0"/>
          <a:chOff x="0" y="0"/>
          <a:chExt cx="0" cy="0"/>
        </a:xfrm>
      </p:grpSpPr>
      <p:sp>
        <p:nvSpPr>
          <p:cNvPr id="105" name="Freeform 2"/>
          <p:cNvSpPr/>
          <p:nvPr/>
        </p:nvSpPr>
        <p:spPr>
          <a:xfrm>
            <a:off x="75127" y="901084"/>
            <a:ext cx="1161223" cy="941032"/>
          </a:xfrm>
          <a:prstGeom prst="rect">
            <a:avLst/>
          </a:prstGeom>
          <a:blipFill>
            <a:blip r:embed="rId3"/>
            <a:stretch>
              <a:fillRect/>
            </a:stretch>
          </a:blipFill>
          <a:ln w="12700">
            <a:miter lim="400000"/>
          </a:ln>
        </p:spPr>
        <p:txBody>
          <a:bodyPr lIns="22860" rIns="22860"/>
          <a:lstStyle/>
          <a:p>
            <a:pPr defTabSz="457200" hangingPunct="0"/>
            <a:endParaRPr sz="900" kern="0">
              <a:solidFill>
                <a:srgbClr val="000000"/>
              </a:solidFill>
              <a:latin typeface="Calibri"/>
              <a:cs typeface="Calibri"/>
              <a:sym typeface="Calibri"/>
            </a:endParaRPr>
          </a:p>
        </p:txBody>
      </p:sp>
      <p:sp>
        <p:nvSpPr>
          <p:cNvPr id="106" name="TextBox 4"/>
          <p:cNvSpPr txBox="1"/>
          <p:nvPr/>
        </p:nvSpPr>
        <p:spPr>
          <a:xfrm>
            <a:off x="1904574" y="1000423"/>
            <a:ext cx="5742683" cy="77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ts val="12800"/>
              </a:lnSpc>
              <a:defRPr sz="9200" b="1">
                <a:latin typeface="Canva Sans Bold"/>
                <a:ea typeface="Canva Sans Bold"/>
                <a:cs typeface="Canva Sans Bold"/>
                <a:sym typeface="Canva Sans Bold"/>
              </a:defRPr>
            </a:lvl1pPr>
          </a:lstStyle>
          <a:p>
            <a:pPr defTabSz="457200" hangingPunct="0">
              <a:lnSpc>
                <a:spcPts val="6400"/>
              </a:lnSpc>
            </a:pPr>
            <a:r>
              <a:rPr sz="4600" kern="0" dirty="0">
                <a:solidFill>
                  <a:srgbClr val="000000"/>
                </a:solidFill>
              </a:rPr>
              <a:t>Proposed Activities</a:t>
            </a:r>
          </a:p>
        </p:txBody>
      </p:sp>
      <p:sp>
        <p:nvSpPr>
          <p:cNvPr id="107" name="TextBox 5"/>
          <p:cNvSpPr txBox="1"/>
          <p:nvPr/>
        </p:nvSpPr>
        <p:spPr>
          <a:xfrm>
            <a:off x="199895" y="1909217"/>
            <a:ext cx="8739448" cy="3926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p>
            <a:pPr marL="285750" indent="-285750" defTabSz="457200" hangingPunct="0">
              <a:lnSpc>
                <a:spcPts val="2750"/>
              </a:lnSpc>
              <a:buFont typeface="Arial"/>
              <a:buChar char="•"/>
              <a:defRPr sz="3900" b="1">
                <a:latin typeface="Canva Sans Bold"/>
                <a:ea typeface="Canva Sans Bold"/>
                <a:cs typeface="Canva Sans Bold"/>
                <a:sym typeface="Canva Sans Bold"/>
              </a:defRPr>
            </a:pPr>
            <a:r>
              <a:rPr sz="1950" b="1" kern="0" dirty="0">
                <a:solidFill>
                  <a:srgbClr val="000000"/>
                </a:solidFill>
                <a:latin typeface="Canva Sans Bold"/>
                <a:sym typeface="Canva Sans Bold"/>
              </a:rPr>
              <a:t>Provide </a:t>
            </a:r>
            <a:r>
              <a:rPr lang="en-US" sz="1950" b="1" kern="0" dirty="0">
                <a:solidFill>
                  <a:srgbClr val="000000"/>
                </a:solidFill>
                <a:latin typeface="Canva Sans Bold"/>
                <a:sym typeface="Canva Sans Bold"/>
              </a:rPr>
              <a:t>Conflict</a:t>
            </a:r>
            <a:r>
              <a:rPr sz="1950" b="1" kern="0" dirty="0">
                <a:solidFill>
                  <a:srgbClr val="000000"/>
                </a:solidFill>
                <a:latin typeface="Canva Sans Bold"/>
                <a:sym typeface="Canva Sans Bold"/>
              </a:rPr>
              <a:t> Coaching sessions</a:t>
            </a:r>
            <a:endParaRPr lang="en-US" sz="1950" b="1" kern="0" dirty="0">
              <a:solidFill>
                <a:srgbClr val="000000"/>
              </a:solidFill>
              <a:latin typeface="Canva Sans Bold"/>
              <a:sym typeface="Canva Sans Bold"/>
            </a:endParaRPr>
          </a:p>
          <a:p>
            <a:pPr marL="142875" indent="-142875" defTabSz="457200" hangingPunct="0">
              <a:lnSpc>
                <a:spcPts val="2750"/>
              </a:lnSpc>
              <a:buFont typeface="Arial"/>
              <a:buChar char="•"/>
            </a:pPr>
            <a:endParaRPr sz="900" kern="0" dirty="0">
              <a:solidFill>
                <a:srgbClr val="000000"/>
              </a:solidFill>
              <a:latin typeface="Calibri"/>
              <a:cs typeface="Calibri"/>
              <a:sym typeface="Calibri"/>
            </a:endParaRPr>
          </a:p>
          <a:p>
            <a:pPr marL="285750" indent="-285750" defTabSz="457200" hangingPunct="0">
              <a:lnSpc>
                <a:spcPts val="2750"/>
              </a:lnSpc>
              <a:buFont typeface="Arial"/>
              <a:buChar char="•"/>
              <a:defRPr sz="3900">
                <a:latin typeface="Canva Sans"/>
                <a:ea typeface="Canva Sans"/>
                <a:cs typeface="Canva Sans"/>
                <a:sym typeface="Canva Sans"/>
              </a:defRPr>
            </a:pPr>
            <a:r>
              <a:rPr sz="1950" b="1" kern="0" dirty="0">
                <a:solidFill>
                  <a:srgbClr val="000000"/>
                </a:solidFill>
                <a:latin typeface="Canva Sans Bold"/>
                <a:ea typeface="Canva Sans Bold"/>
                <a:cs typeface="Canva Sans Bold"/>
                <a:sym typeface="Canva Sans Bold"/>
              </a:rPr>
              <a:t>Provide Landlord / Tenant mediations</a:t>
            </a:r>
            <a:endParaRPr sz="1950" b="1" kern="0" dirty="0">
              <a:solidFill>
                <a:srgbClr val="000000"/>
              </a:solidFill>
              <a:latin typeface="Canva Sans Bold"/>
              <a:ea typeface="Canva Sans Bold"/>
              <a:cs typeface="Canva Sans Bold"/>
              <a:sym typeface="Canva Sans"/>
            </a:endParaRPr>
          </a:p>
          <a:p>
            <a:pPr marL="142875" indent="-142875" defTabSz="457200" hangingPunct="0">
              <a:lnSpc>
                <a:spcPts val="2750"/>
              </a:lnSpc>
              <a:buFont typeface="Arial"/>
              <a:buChar char="•"/>
            </a:pPr>
            <a:endParaRPr sz="900" b="1" kern="0" dirty="0">
              <a:solidFill>
                <a:srgbClr val="000000"/>
              </a:solidFill>
              <a:latin typeface="Canva Sans Bold"/>
              <a:ea typeface="Canva Sans Bold"/>
              <a:cs typeface="Canva Sans Bold"/>
              <a:sym typeface="Calibri"/>
            </a:endParaRPr>
          </a:p>
          <a:p>
            <a:pPr marL="285750" indent="-285750" defTabSz="457200" hangingPunct="0">
              <a:lnSpc>
                <a:spcPts val="2750"/>
              </a:lnSpc>
              <a:buFont typeface="Arial"/>
              <a:buChar char="•"/>
              <a:defRPr sz="3900">
                <a:latin typeface="Canva Sans"/>
                <a:ea typeface="Canva Sans"/>
                <a:cs typeface="Canva Sans"/>
                <a:sym typeface="Canva Sans"/>
              </a:defRPr>
            </a:pPr>
            <a:r>
              <a:rPr sz="1950" b="1" kern="0" dirty="0">
                <a:solidFill>
                  <a:srgbClr val="000000"/>
                </a:solidFill>
                <a:latin typeface="Canva Sans Bold"/>
                <a:ea typeface="Canva Sans Bold"/>
                <a:cs typeface="Canva Sans Bold"/>
                <a:sym typeface="Canva Sans Bold"/>
              </a:rPr>
              <a:t>Provide Housemate / </a:t>
            </a:r>
            <a:r>
              <a:rPr lang="en-US" sz="1950" b="1" kern="0" dirty="0">
                <a:solidFill>
                  <a:srgbClr val="000000"/>
                </a:solidFill>
                <a:latin typeface="Canva Sans Bold"/>
                <a:ea typeface="Canva Sans Bold"/>
                <a:cs typeface="Canva Sans Bold"/>
                <a:sym typeface="Canva Sans Bold"/>
              </a:rPr>
              <a:t>Roommate</a:t>
            </a:r>
            <a:r>
              <a:rPr sz="1950" b="1" kern="0" dirty="0">
                <a:solidFill>
                  <a:srgbClr val="000000"/>
                </a:solidFill>
                <a:latin typeface="Canva Sans Bold"/>
                <a:ea typeface="Canva Sans Bold"/>
                <a:cs typeface="Canva Sans Bold"/>
                <a:sym typeface="Canva Sans Bold"/>
              </a:rPr>
              <a:t> mediations</a:t>
            </a:r>
            <a:endParaRPr sz="1950" b="1" kern="0" dirty="0">
              <a:solidFill>
                <a:srgbClr val="000000"/>
              </a:solidFill>
              <a:latin typeface="Canva Sans Bold"/>
              <a:ea typeface="Canva Sans Bold"/>
              <a:cs typeface="Canva Sans Bold"/>
              <a:sym typeface="Canva Sans"/>
            </a:endParaRPr>
          </a:p>
          <a:p>
            <a:pPr marL="142875" indent="-142875" defTabSz="457200" hangingPunct="0">
              <a:lnSpc>
                <a:spcPts val="2750"/>
              </a:lnSpc>
              <a:buFont typeface="Arial"/>
              <a:buChar char="•"/>
            </a:pPr>
            <a:endParaRPr sz="900" b="1" kern="0" dirty="0">
              <a:solidFill>
                <a:srgbClr val="000000"/>
              </a:solidFill>
              <a:latin typeface="Canva Sans Bold"/>
              <a:ea typeface="Canva Sans Bold"/>
              <a:cs typeface="Canva Sans Bold"/>
              <a:sym typeface="Calibri"/>
            </a:endParaRPr>
          </a:p>
          <a:p>
            <a:pPr marL="285750" indent="-285750" defTabSz="457200" hangingPunct="0">
              <a:lnSpc>
                <a:spcPts val="2750"/>
              </a:lnSpc>
              <a:buFont typeface="Arial"/>
              <a:buChar char="•"/>
              <a:defRPr sz="3900">
                <a:latin typeface="Canva Sans"/>
                <a:ea typeface="Canva Sans"/>
                <a:cs typeface="Canva Sans"/>
                <a:sym typeface="Canva Sans"/>
              </a:defRPr>
            </a:pPr>
            <a:r>
              <a:rPr lang="en-US" sz="1950" b="1" kern="0" dirty="0">
                <a:solidFill>
                  <a:srgbClr val="000000"/>
                </a:solidFill>
                <a:latin typeface="Canva Sans Bold"/>
                <a:ea typeface="Canva Sans Bold"/>
                <a:cs typeface="Canva Sans Bold"/>
                <a:sym typeface="Canva Sans Bold"/>
              </a:rPr>
              <a:t>Provide </a:t>
            </a:r>
            <a:r>
              <a:rPr sz="1950" b="1" kern="0" dirty="0">
                <a:solidFill>
                  <a:srgbClr val="000000"/>
                </a:solidFill>
                <a:latin typeface="Canva Sans Bold"/>
                <a:ea typeface="Canva Sans Bold"/>
                <a:cs typeface="Canva Sans Bold"/>
                <a:sym typeface="Canva Sans Bold"/>
              </a:rPr>
              <a:t>referrals</a:t>
            </a:r>
            <a:endParaRPr sz="1950" b="1" kern="0" dirty="0">
              <a:solidFill>
                <a:srgbClr val="000000"/>
              </a:solidFill>
              <a:latin typeface="Canva Sans Bold"/>
              <a:ea typeface="Canva Sans Bold"/>
              <a:cs typeface="Canva Sans Bold"/>
              <a:sym typeface="Canva Sans"/>
            </a:endParaRPr>
          </a:p>
          <a:p>
            <a:pPr marL="142875" indent="-142875" defTabSz="457200" hangingPunct="0">
              <a:lnSpc>
                <a:spcPts val="2750"/>
              </a:lnSpc>
              <a:buFont typeface="Arial"/>
              <a:buChar char="•"/>
            </a:pPr>
            <a:endParaRPr sz="900" b="1" kern="0" dirty="0">
              <a:solidFill>
                <a:srgbClr val="000000"/>
              </a:solidFill>
              <a:latin typeface="Canva Sans Bold"/>
              <a:ea typeface="Canva Sans Bold"/>
              <a:cs typeface="Canva Sans Bold"/>
              <a:sym typeface="Calibri"/>
            </a:endParaRPr>
          </a:p>
          <a:p>
            <a:pPr marL="285750" indent="-285750" defTabSz="457200" hangingPunct="0">
              <a:lnSpc>
                <a:spcPts val="2750"/>
              </a:lnSpc>
              <a:buFont typeface="Arial"/>
              <a:buChar char="•"/>
              <a:defRPr sz="3900">
                <a:latin typeface="Canva Sans"/>
                <a:ea typeface="Canva Sans"/>
                <a:cs typeface="Canva Sans"/>
                <a:sym typeface="Canva Sans"/>
              </a:defRPr>
            </a:pPr>
            <a:r>
              <a:rPr lang="en-US" sz="1950" b="1" kern="0" dirty="0">
                <a:solidFill>
                  <a:srgbClr val="000000"/>
                </a:solidFill>
                <a:latin typeface="Canva Sans Bold"/>
                <a:ea typeface="Canva Sans Bold"/>
                <a:cs typeface="Canva Sans Bold"/>
                <a:sym typeface="Canva Sans Bold"/>
              </a:rPr>
              <a:t>Provide specialized </a:t>
            </a:r>
            <a:r>
              <a:rPr sz="1950" b="1" kern="0" dirty="0">
                <a:solidFill>
                  <a:srgbClr val="000000"/>
                </a:solidFill>
                <a:latin typeface="Canva Sans Bold"/>
                <a:ea typeface="Canva Sans Bold"/>
                <a:cs typeface="Canva Sans Bold"/>
                <a:sym typeface="Canva Sans Bold"/>
              </a:rPr>
              <a:t>trainings for Property Managers / Landlords</a:t>
            </a:r>
            <a:endParaRPr sz="1950" b="1" kern="0" dirty="0">
              <a:solidFill>
                <a:srgbClr val="000000"/>
              </a:solidFill>
              <a:latin typeface="Canva Sans Bold"/>
              <a:ea typeface="Canva Sans Bold"/>
              <a:cs typeface="Canva Sans Bold"/>
              <a:sym typeface="Canva Sans"/>
            </a:endParaRPr>
          </a:p>
          <a:p>
            <a:pPr marL="285750" indent="-285750" defTabSz="457200" hangingPunct="0">
              <a:lnSpc>
                <a:spcPts val="2750"/>
              </a:lnSpc>
              <a:buFont typeface="Arial"/>
              <a:buChar char="•"/>
              <a:defRPr sz="3900">
                <a:latin typeface="Canva Sans"/>
                <a:ea typeface="Canva Sans"/>
                <a:cs typeface="Canva Sans"/>
                <a:sym typeface="Canva Sans"/>
              </a:defRPr>
            </a:pPr>
            <a:endParaRPr sz="1950" b="1" kern="0" dirty="0">
              <a:solidFill>
                <a:srgbClr val="000000"/>
              </a:solidFill>
              <a:latin typeface="Canva Sans Bold"/>
              <a:ea typeface="Canva Sans Bold"/>
              <a:cs typeface="Canva Sans Bold"/>
              <a:sym typeface="Canva Sans"/>
            </a:endParaRPr>
          </a:p>
          <a:p>
            <a:pPr marL="285750" indent="-285750" defTabSz="457200" hangingPunct="0">
              <a:lnSpc>
                <a:spcPts val="2750"/>
              </a:lnSpc>
              <a:buFont typeface="Arial"/>
              <a:buChar char="•"/>
              <a:defRPr sz="3900">
                <a:latin typeface="Canva Sans"/>
                <a:ea typeface="Canva Sans"/>
                <a:cs typeface="Canva Sans"/>
                <a:sym typeface="Canva Sans"/>
              </a:defRPr>
            </a:pPr>
            <a:r>
              <a:rPr sz="1950" b="1" kern="0" dirty="0">
                <a:solidFill>
                  <a:srgbClr val="000000"/>
                </a:solidFill>
                <a:latin typeface="Canva Sans Bold"/>
                <a:ea typeface="Canva Sans Bold"/>
                <a:cs typeface="Canva Sans Bold"/>
                <a:sym typeface="Canva Sans Bold"/>
              </a:rPr>
              <a:t>Focus on pre-filing interventions</a:t>
            </a:r>
            <a:endParaRPr sz="1950" b="1" kern="0" dirty="0">
              <a:solidFill>
                <a:srgbClr val="000000"/>
              </a:solidFill>
              <a:latin typeface="Canva Sans Bold"/>
              <a:ea typeface="Canva Sans Bold"/>
              <a:cs typeface="Canva Sans Bold"/>
              <a:sym typeface="Canva Sans"/>
            </a:endParaRPr>
          </a:p>
        </p:txBody>
      </p:sp>
    </p:spTree>
  </p:cSld>
  <p:clrMapOvr>
    <a:masterClrMapping/>
  </p:clrMapOvr>
  <p:transition spd="med"/>
  <p:extLst>
    <p:ext uri="{6950BFC3-D8DA-4A85-94F7-54DA5524770B}">
      <p188:commentRel xmlns:p188="http://schemas.microsoft.com/office/powerpoint/2018/8/main" r:id="rId2"/>
    </p:ext>
  </p:extLst>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DFCE81"/>
        </a:solidFill>
        <a:effectLst/>
      </p:bgPr>
    </p:bg>
    <p:spTree>
      <p:nvGrpSpPr>
        <p:cNvPr id="1" name="">
          <a:extLst>
            <a:ext uri="{FF2B5EF4-FFF2-40B4-BE49-F238E27FC236}">
              <a16:creationId xmlns:a16="http://schemas.microsoft.com/office/drawing/2014/main" id="{8B28043D-3D34-5495-0789-5CA5D7355B7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624BFD-B373-E4CC-CDB2-7A5BE0685069}"/>
              </a:ext>
            </a:extLst>
          </p:cNvPr>
          <p:cNvSpPr txBox="1"/>
          <p:nvPr/>
        </p:nvSpPr>
        <p:spPr>
          <a:xfrm>
            <a:off x="109389" y="1189063"/>
            <a:ext cx="8926114" cy="7232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fromWordArt="0" anchor="t" anchorCtr="0" forceAA="0" compatLnSpc="1">
            <a:prstTxWarp prst="textNoShape">
              <a:avLst/>
            </a:prstTxWarp>
            <a:spAutoFit/>
          </a:bodyPr>
          <a:lstStyle/>
          <a:p>
            <a:pPr algn="ctr" defTabSz="457200" hangingPunct="0"/>
            <a:r>
              <a:rPr lang="en-US" sz="2200" b="1" kern="0" dirty="0">
                <a:solidFill>
                  <a:srgbClr val="000000"/>
                </a:solidFill>
                <a:latin typeface="Canva Sans"/>
                <a:cs typeface="Calibri"/>
                <a:sym typeface="Calibri"/>
              </a:rPr>
              <a:t>CMS will focus on pre-filing interventions.</a:t>
            </a:r>
            <a:endParaRPr lang="en-US" sz="900" b="1" kern="0" dirty="0">
              <a:solidFill>
                <a:srgbClr val="000000"/>
              </a:solidFill>
              <a:latin typeface="Canva Sans"/>
              <a:cs typeface="Calibri"/>
              <a:sym typeface="Calibri"/>
            </a:endParaRPr>
          </a:p>
          <a:p>
            <a:pPr algn="ctr" defTabSz="457200" hangingPunct="0"/>
            <a:r>
              <a:rPr lang="en-US" sz="2200" b="1" kern="0" dirty="0">
                <a:solidFill>
                  <a:srgbClr val="000000"/>
                </a:solidFill>
                <a:latin typeface="Canva Sans"/>
                <a:cs typeface="Calibri"/>
                <a:sym typeface="Calibri"/>
              </a:rPr>
              <a:t>Helping people navigate housing conflict before it escalates into crisis. </a:t>
            </a:r>
            <a:endParaRPr lang="en-US" sz="900" b="1" kern="0">
              <a:solidFill>
                <a:srgbClr val="000000"/>
              </a:solidFill>
              <a:latin typeface="Canva Sans"/>
              <a:cs typeface="Calibri"/>
              <a:sym typeface="Calibri"/>
            </a:endParaRPr>
          </a:p>
        </p:txBody>
      </p:sp>
      <p:sp>
        <p:nvSpPr>
          <p:cNvPr id="3" name="TextBox 2">
            <a:extLst>
              <a:ext uri="{FF2B5EF4-FFF2-40B4-BE49-F238E27FC236}">
                <a16:creationId xmlns:a16="http://schemas.microsoft.com/office/drawing/2014/main" id="{DAC7BDE5-E77E-F892-C4A2-8CE74CA93287}"/>
              </a:ext>
            </a:extLst>
          </p:cNvPr>
          <p:cNvSpPr txBox="1"/>
          <p:nvPr/>
        </p:nvSpPr>
        <p:spPr>
          <a:xfrm>
            <a:off x="278235" y="3696890"/>
            <a:ext cx="6385620"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fromWordArt="0" anchor="t" anchorCtr="0" forceAA="0" compatLnSpc="1">
            <a:prstTxWarp prst="textNoShape">
              <a:avLst/>
            </a:prstTxWarp>
            <a:spAutoFit/>
          </a:bodyPr>
          <a:lstStyle/>
          <a:p>
            <a:pPr marL="142875" indent="-142875" defTabSz="457200" hangingPunct="0">
              <a:buFont typeface="Arial"/>
              <a:buChar char="•"/>
            </a:pPr>
            <a:r>
              <a:rPr lang="en-US" sz="1600" b="1" kern="0" dirty="0">
                <a:solidFill>
                  <a:srgbClr val="000000"/>
                </a:solidFill>
                <a:latin typeface="Canva Sans"/>
                <a:cs typeface="Calibri"/>
                <a:sym typeface="Calibri"/>
              </a:rPr>
              <a:t>CMS uses its expansive database of landlords and tenants for outreach </a:t>
            </a:r>
          </a:p>
        </p:txBody>
      </p:sp>
      <p:sp>
        <p:nvSpPr>
          <p:cNvPr id="4" name="TextBox 3">
            <a:extLst>
              <a:ext uri="{FF2B5EF4-FFF2-40B4-BE49-F238E27FC236}">
                <a16:creationId xmlns:a16="http://schemas.microsoft.com/office/drawing/2014/main" id="{93E98300-D227-799E-A48B-AC418FADFB93}"/>
              </a:ext>
            </a:extLst>
          </p:cNvPr>
          <p:cNvSpPr txBox="1"/>
          <p:nvPr/>
        </p:nvSpPr>
        <p:spPr>
          <a:xfrm>
            <a:off x="278412" y="4208447"/>
            <a:ext cx="8533209" cy="5386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fromWordArt="0" anchor="t" anchorCtr="0" forceAA="0" compatLnSpc="1">
            <a:prstTxWarp prst="textNoShape">
              <a:avLst/>
            </a:prstTxWarp>
            <a:spAutoFit/>
          </a:bodyPr>
          <a:lstStyle/>
          <a:p>
            <a:pPr marL="142875" indent="-142875" defTabSz="457200" hangingPunct="0">
              <a:buFont typeface="Arial"/>
              <a:buChar char="•"/>
            </a:pPr>
            <a:r>
              <a:rPr lang="en-US" sz="1600" b="1" kern="0" dirty="0">
                <a:solidFill>
                  <a:srgbClr val="000000"/>
                </a:solidFill>
                <a:latin typeface="Canva Sans"/>
                <a:cs typeface="Calibri"/>
                <a:sym typeface="Calibri"/>
              </a:rPr>
              <a:t>CMS will work with community partners through a reciprocal referral process to get clients services before they reach a critical point</a:t>
            </a:r>
          </a:p>
        </p:txBody>
      </p:sp>
      <p:sp>
        <p:nvSpPr>
          <p:cNvPr id="5" name="TextBox 4">
            <a:extLst>
              <a:ext uri="{FF2B5EF4-FFF2-40B4-BE49-F238E27FC236}">
                <a16:creationId xmlns:a16="http://schemas.microsoft.com/office/drawing/2014/main" id="{42D1D831-015D-5681-0BD6-4ACB0C2CF724}"/>
              </a:ext>
            </a:extLst>
          </p:cNvPr>
          <p:cNvSpPr txBox="1"/>
          <p:nvPr/>
        </p:nvSpPr>
        <p:spPr>
          <a:xfrm>
            <a:off x="891996" y="2144628"/>
            <a:ext cx="7470576" cy="1154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fromWordArt="0" anchor="t" anchorCtr="0" forceAA="0" compatLnSpc="1">
            <a:prstTxWarp prst="textNoShape">
              <a:avLst/>
            </a:prstTxWarp>
            <a:spAutoFit/>
          </a:bodyPr>
          <a:lstStyle/>
          <a:p>
            <a:pPr defTabSz="457200" hangingPunct="0">
              <a:lnSpc>
                <a:spcPct val="150000"/>
              </a:lnSpc>
            </a:pPr>
            <a:r>
              <a:rPr lang="en-US" sz="1600" b="1" kern="0" dirty="0">
                <a:solidFill>
                  <a:srgbClr val="000000"/>
                </a:solidFill>
                <a:latin typeface="Canva Sans"/>
                <a:cs typeface="Calibri"/>
                <a:sym typeface="Calibri"/>
              </a:rPr>
              <a:t>Through our current collaboration with NCSC and Clark county courts, we have identified a huge need for pre-filing interventions to prevent evictions leading to houselessness. </a:t>
            </a:r>
          </a:p>
        </p:txBody>
      </p:sp>
      <p:sp>
        <p:nvSpPr>
          <p:cNvPr id="6" name="TextBox 5">
            <a:extLst>
              <a:ext uri="{FF2B5EF4-FFF2-40B4-BE49-F238E27FC236}">
                <a16:creationId xmlns:a16="http://schemas.microsoft.com/office/drawing/2014/main" id="{369BCF41-846F-1D8A-6D74-D769AFF4761D}"/>
              </a:ext>
            </a:extLst>
          </p:cNvPr>
          <p:cNvSpPr txBox="1"/>
          <p:nvPr/>
        </p:nvSpPr>
        <p:spPr>
          <a:xfrm>
            <a:off x="277572" y="4856646"/>
            <a:ext cx="8698408" cy="5386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fromWordArt="0" anchor="t" anchorCtr="0" forceAA="0" compatLnSpc="1">
            <a:prstTxWarp prst="textNoShape">
              <a:avLst/>
            </a:prstTxWarp>
            <a:spAutoFit/>
          </a:bodyPr>
          <a:lstStyle/>
          <a:p>
            <a:pPr marL="142875" indent="-142875" defTabSz="457200" hangingPunct="0">
              <a:buFont typeface="Arial"/>
              <a:buChar char="•"/>
            </a:pPr>
            <a:r>
              <a:rPr lang="en-US" sz="1600" b="1" kern="0" dirty="0">
                <a:solidFill>
                  <a:srgbClr val="000000"/>
                </a:solidFill>
                <a:latin typeface="Canva Sans"/>
                <a:cs typeface="Calibri"/>
                <a:sym typeface="Calibri"/>
              </a:rPr>
              <a:t>CMS will help clients navigate conflict to retain stable housing by employing tools such as Mediation, Conflict Coaching, Education and Resource Referrals </a:t>
            </a:r>
          </a:p>
        </p:txBody>
      </p:sp>
    </p:spTree>
    <p:extLst>
      <p:ext uri="{BB962C8B-B14F-4D97-AF65-F5344CB8AC3E}">
        <p14:creationId xmlns:p14="http://schemas.microsoft.com/office/powerpoint/2010/main" val="3393298673"/>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B8B067"/>
        </a:solidFill>
        <a:effectLst/>
      </p:bgPr>
    </p:bg>
    <p:spTree>
      <p:nvGrpSpPr>
        <p:cNvPr id="1" name=""/>
        <p:cNvGrpSpPr/>
        <p:nvPr/>
      </p:nvGrpSpPr>
      <p:grpSpPr>
        <a:xfrm>
          <a:off x="0" y="0"/>
          <a:ext cx="0" cy="0"/>
          <a:chOff x="0" y="0"/>
          <a:chExt cx="0" cy="0"/>
        </a:xfrm>
      </p:grpSpPr>
      <p:sp>
        <p:nvSpPr>
          <p:cNvPr id="109" name="AutoShape 2"/>
          <p:cNvSpPr/>
          <p:nvPr/>
        </p:nvSpPr>
        <p:spPr>
          <a:xfrm>
            <a:off x="708594" y="3551701"/>
            <a:ext cx="3246121" cy="1"/>
          </a:xfrm>
          <a:prstGeom prst="line">
            <a:avLst/>
          </a:prstGeom>
          <a:ln w="38100">
            <a:solidFill>
              <a:srgbClr val="000000"/>
            </a:solidFill>
            <a:prstDash val="sysDash"/>
          </a:ln>
        </p:spPr>
        <p:txBody>
          <a:bodyPr lIns="22860" rIns="22860"/>
          <a:lstStyle/>
          <a:p>
            <a:pPr defTabSz="457200" hangingPunct="0"/>
            <a:endParaRPr sz="900" kern="0">
              <a:solidFill>
                <a:srgbClr val="000000"/>
              </a:solidFill>
              <a:latin typeface="Calibri"/>
              <a:cs typeface="Calibri"/>
              <a:sym typeface="Calibri"/>
            </a:endParaRPr>
          </a:p>
        </p:txBody>
      </p:sp>
      <p:sp>
        <p:nvSpPr>
          <p:cNvPr id="110" name="AutoShape 3"/>
          <p:cNvSpPr/>
          <p:nvPr/>
        </p:nvSpPr>
        <p:spPr>
          <a:xfrm flipV="1">
            <a:off x="4250028" y="1371600"/>
            <a:ext cx="1" cy="2209500"/>
          </a:xfrm>
          <a:prstGeom prst="line">
            <a:avLst/>
          </a:prstGeom>
          <a:ln w="38100">
            <a:solidFill>
              <a:srgbClr val="000000"/>
            </a:solidFill>
            <a:prstDash val="sysDash"/>
          </a:ln>
        </p:spPr>
        <p:txBody>
          <a:bodyPr lIns="22860" rIns="22860"/>
          <a:lstStyle/>
          <a:p>
            <a:pPr defTabSz="457200" hangingPunct="0"/>
            <a:endParaRPr sz="900" kern="0">
              <a:solidFill>
                <a:srgbClr val="000000"/>
              </a:solidFill>
              <a:latin typeface="Calibri"/>
              <a:cs typeface="Calibri"/>
              <a:sym typeface="Calibri"/>
            </a:endParaRPr>
          </a:p>
        </p:txBody>
      </p:sp>
      <p:sp>
        <p:nvSpPr>
          <p:cNvPr id="111" name="AutoShape 4"/>
          <p:cNvSpPr/>
          <p:nvPr/>
        </p:nvSpPr>
        <p:spPr>
          <a:xfrm flipV="1">
            <a:off x="3407095" y="3654894"/>
            <a:ext cx="1" cy="2209500"/>
          </a:xfrm>
          <a:prstGeom prst="line">
            <a:avLst/>
          </a:prstGeom>
          <a:ln w="38100">
            <a:solidFill>
              <a:srgbClr val="000000"/>
            </a:solidFill>
            <a:prstDash val="sysDash"/>
          </a:ln>
        </p:spPr>
        <p:txBody>
          <a:bodyPr lIns="22860" rIns="22860"/>
          <a:lstStyle/>
          <a:p>
            <a:pPr defTabSz="457200" hangingPunct="0"/>
            <a:endParaRPr sz="900" kern="0">
              <a:solidFill>
                <a:srgbClr val="000000"/>
              </a:solidFill>
              <a:latin typeface="Calibri"/>
              <a:cs typeface="Calibri"/>
              <a:sym typeface="Calibri"/>
            </a:endParaRPr>
          </a:p>
        </p:txBody>
      </p:sp>
      <p:sp>
        <p:nvSpPr>
          <p:cNvPr id="112" name="Freeform 5"/>
          <p:cNvSpPr/>
          <p:nvPr/>
        </p:nvSpPr>
        <p:spPr>
          <a:xfrm>
            <a:off x="5593619" y="1000426"/>
            <a:ext cx="2773516" cy="2247600"/>
          </a:xfrm>
          <a:prstGeom prst="rect">
            <a:avLst/>
          </a:prstGeom>
          <a:blipFill>
            <a:blip r:embed="rId2"/>
            <a:stretch>
              <a:fillRect/>
            </a:stretch>
          </a:blipFill>
          <a:ln w="12700">
            <a:miter lim="400000"/>
          </a:ln>
        </p:spPr>
        <p:txBody>
          <a:bodyPr lIns="22860" rIns="22860"/>
          <a:lstStyle/>
          <a:p>
            <a:pPr defTabSz="457200" hangingPunct="0"/>
            <a:endParaRPr sz="900" kern="0">
              <a:solidFill>
                <a:srgbClr val="000000"/>
              </a:solidFill>
              <a:latin typeface="Calibri"/>
              <a:cs typeface="Calibri"/>
              <a:sym typeface="Calibri"/>
            </a:endParaRPr>
          </a:p>
        </p:txBody>
      </p:sp>
      <p:sp>
        <p:nvSpPr>
          <p:cNvPr id="113" name="TextBox 6"/>
          <p:cNvSpPr txBox="1"/>
          <p:nvPr/>
        </p:nvSpPr>
        <p:spPr>
          <a:xfrm>
            <a:off x="182450" y="1442215"/>
            <a:ext cx="4036649" cy="2053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p>
            <a:pPr marL="142875" indent="-142875" algn="ctr" defTabSz="457200" hangingPunct="0">
              <a:lnSpc>
                <a:spcPct val="150000"/>
              </a:lnSpc>
              <a:buFont typeface="Arial"/>
              <a:buChar char="•"/>
              <a:defRPr sz="1700" b="1">
                <a:latin typeface="Canva Sans Bold"/>
                <a:ea typeface="Canva Sans Bold"/>
                <a:cs typeface="Canva Sans Bold"/>
                <a:sym typeface="Canva Sans Bold"/>
              </a:defRPr>
            </a:pPr>
            <a:endParaRPr lang="en-US" sz="1000" b="1" kern="0" dirty="0">
              <a:solidFill>
                <a:srgbClr val="000000"/>
              </a:solidFill>
              <a:latin typeface="Canva Sans Bold"/>
              <a:sym typeface="Canva Sans Bold"/>
            </a:endParaRPr>
          </a:p>
          <a:p>
            <a:pPr marL="142875" indent="-142875" defTabSz="457200" hangingPunct="0">
              <a:lnSpc>
                <a:spcPct val="150000"/>
              </a:lnSpc>
              <a:buFont typeface="Arial"/>
              <a:buChar char="•"/>
              <a:defRPr sz="17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1:1</a:t>
            </a:r>
            <a:r>
              <a:rPr sz="1000" b="1" kern="0" dirty="0">
                <a:solidFill>
                  <a:srgbClr val="000000"/>
                </a:solidFill>
                <a:latin typeface="Canva Sans Bold"/>
                <a:sym typeface="Canva Sans Bold"/>
              </a:rPr>
              <a:t> session with a trained </a:t>
            </a:r>
            <a:r>
              <a:rPr lang="en-US" sz="1000" b="1" kern="0" dirty="0">
                <a:solidFill>
                  <a:srgbClr val="000000"/>
                </a:solidFill>
                <a:latin typeface="Canva Sans Bold"/>
                <a:sym typeface="Canva Sans Bold"/>
              </a:rPr>
              <a:t>facilitator to</a:t>
            </a:r>
            <a:r>
              <a:rPr sz="1000" b="1" kern="0" dirty="0">
                <a:solidFill>
                  <a:srgbClr val="000000"/>
                </a:solidFill>
                <a:latin typeface="Canva Sans Bold"/>
                <a:sym typeface="Canva Sans Bold"/>
              </a:rPr>
              <a:t> assist with conflict management</a:t>
            </a:r>
            <a:endParaRPr lang="en-US" sz="1000" b="1" kern="0" dirty="0">
              <a:solidFill>
                <a:srgbClr val="000000"/>
              </a:solidFill>
              <a:latin typeface="Canva Sans Bold"/>
              <a:sym typeface="Canva Sans Bold"/>
            </a:endParaRPr>
          </a:p>
          <a:p>
            <a:pPr marL="142875" indent="-142875" defTabSz="457200" hangingPunct="0">
              <a:lnSpc>
                <a:spcPct val="150000"/>
              </a:lnSpc>
              <a:buFont typeface="Arial"/>
              <a:buChar char="•"/>
              <a:defRPr sz="17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Conflict analysis &amp; navigation</a:t>
            </a:r>
          </a:p>
          <a:p>
            <a:pPr marL="142875" indent="-142875" defTabSz="457200" hangingPunct="0">
              <a:lnSpc>
                <a:spcPct val="150000"/>
              </a:lnSpc>
              <a:buFont typeface="Arial"/>
              <a:buChar char="•"/>
              <a:defRPr sz="17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Employ process skills to develop clarity</a:t>
            </a:r>
          </a:p>
          <a:p>
            <a:pPr marL="142875" indent="-142875" defTabSz="457200" hangingPunct="0">
              <a:lnSpc>
                <a:spcPct val="150000"/>
              </a:lnSpc>
              <a:buFont typeface="Arial"/>
              <a:buChar char="•"/>
              <a:defRPr sz="17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Identify needs &amp; outcomes</a:t>
            </a:r>
          </a:p>
          <a:p>
            <a:pPr marL="142875" indent="-142875" defTabSz="457200" hangingPunct="0">
              <a:lnSpc>
                <a:spcPct val="150000"/>
              </a:lnSpc>
              <a:buFont typeface="Arial"/>
              <a:buChar char="•"/>
              <a:defRPr sz="17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Provide skills &amp; tools for effective communication</a:t>
            </a:r>
          </a:p>
          <a:p>
            <a:pPr marL="142875" indent="-142875" defTabSz="457200" hangingPunct="0">
              <a:lnSpc>
                <a:spcPct val="150000"/>
              </a:lnSpc>
              <a:buFont typeface="Arial"/>
              <a:buChar char="•"/>
              <a:defRPr sz="17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Assist in drafting letters &amp; rehearsing conversations</a:t>
            </a:r>
          </a:p>
          <a:p>
            <a:pPr marL="142875" indent="-142875" algn="ctr" defTabSz="457200" hangingPunct="0">
              <a:lnSpc>
                <a:spcPct val="150000"/>
              </a:lnSpc>
              <a:buFont typeface="Arial"/>
              <a:buChar char="•"/>
              <a:defRPr sz="1700" b="1">
                <a:latin typeface="Canva Sans Bold"/>
                <a:ea typeface="Canva Sans Bold"/>
                <a:cs typeface="Canva Sans Bold"/>
                <a:sym typeface="Canva Sans Bold"/>
              </a:defRPr>
            </a:pPr>
            <a:endParaRPr lang="en-US" sz="1000" b="1" kern="0" dirty="0">
              <a:solidFill>
                <a:srgbClr val="000000"/>
              </a:solidFill>
              <a:latin typeface="Canva Sans Bold"/>
              <a:sym typeface="Canva Sans Bold"/>
            </a:endParaRPr>
          </a:p>
          <a:p>
            <a:pPr marL="142875" indent="-142875" algn="ctr" defTabSz="457200" hangingPunct="0">
              <a:lnSpc>
                <a:spcPct val="150000"/>
              </a:lnSpc>
              <a:buFont typeface="Arial"/>
              <a:buChar char="•"/>
              <a:defRPr sz="1700" b="1">
                <a:latin typeface="Canva Sans Bold"/>
                <a:ea typeface="Canva Sans Bold"/>
                <a:cs typeface="Canva Sans Bold"/>
                <a:sym typeface="Canva Sans Bold"/>
              </a:defRPr>
            </a:pPr>
            <a:endParaRPr lang="en-US" sz="1000" b="1" kern="0" dirty="0">
              <a:solidFill>
                <a:srgbClr val="000000"/>
              </a:solidFill>
              <a:latin typeface="Canva Sans Bold"/>
              <a:sym typeface="Canva Sans Bold"/>
            </a:endParaRPr>
          </a:p>
        </p:txBody>
      </p:sp>
      <p:sp>
        <p:nvSpPr>
          <p:cNvPr id="114" name="TextBox 7"/>
          <p:cNvSpPr txBox="1"/>
          <p:nvPr/>
        </p:nvSpPr>
        <p:spPr>
          <a:xfrm>
            <a:off x="567345" y="1052746"/>
            <a:ext cx="3387350" cy="397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ctr">
              <a:lnSpc>
                <a:spcPts val="6100"/>
              </a:lnSpc>
              <a:defRPr sz="4400" b="1">
                <a:latin typeface="Canva Sans Bold"/>
                <a:ea typeface="Canva Sans Bold"/>
                <a:cs typeface="Canva Sans Bold"/>
                <a:sym typeface="Canva Sans Bold"/>
              </a:defRPr>
            </a:lvl1pPr>
          </a:lstStyle>
          <a:p>
            <a:pPr defTabSz="457200" hangingPunct="0">
              <a:lnSpc>
                <a:spcPts val="3050"/>
              </a:lnSpc>
            </a:pPr>
            <a:r>
              <a:rPr sz="2700" kern="0" dirty="0">
                <a:solidFill>
                  <a:srgbClr val="000000"/>
                </a:solidFill>
              </a:rPr>
              <a:t>Conflict Coaching</a:t>
            </a:r>
            <a:endParaRPr lang="en-US" sz="2700" kern="0">
              <a:solidFill>
                <a:srgbClr val="000000"/>
              </a:solidFill>
            </a:endParaRPr>
          </a:p>
        </p:txBody>
      </p:sp>
      <p:sp>
        <p:nvSpPr>
          <p:cNvPr id="115" name="TextBox 8"/>
          <p:cNvSpPr txBox="1"/>
          <p:nvPr/>
        </p:nvSpPr>
        <p:spPr>
          <a:xfrm>
            <a:off x="3534495" y="4089077"/>
            <a:ext cx="5686576" cy="1361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p>
            <a:pPr marL="171450" indent="-171450" defTabSz="457200" hangingPunct="0">
              <a:lnSpc>
                <a:spcPct val="150000"/>
              </a:lnSpc>
              <a:buFont typeface="Arial"/>
              <a:buChar char="•"/>
              <a:defRPr sz="19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Address</a:t>
            </a:r>
            <a:r>
              <a:rPr sz="1000" b="1" kern="0" dirty="0">
                <a:solidFill>
                  <a:srgbClr val="000000"/>
                </a:solidFill>
                <a:latin typeface="Canva Sans Bold"/>
                <a:sym typeface="Canva Sans Bold"/>
              </a:rPr>
              <a:t> behavior issues</a:t>
            </a:r>
            <a:r>
              <a:rPr lang="en-US" sz="1000" b="1" kern="0" dirty="0">
                <a:solidFill>
                  <a:srgbClr val="000000"/>
                </a:solidFill>
                <a:latin typeface="Canva Sans Bold"/>
                <a:sym typeface="Canva Sans Bold"/>
              </a:rPr>
              <a:t> &amp; air grievances</a:t>
            </a:r>
            <a:endParaRPr lang="en-US" sz="950" b="1" kern="0" dirty="0">
              <a:solidFill>
                <a:srgbClr val="000000"/>
              </a:solidFill>
              <a:latin typeface="Canva Sans Bold"/>
              <a:sym typeface="Canva Sans Bold"/>
            </a:endParaRPr>
          </a:p>
          <a:p>
            <a:pPr marL="171450" indent="-171450" defTabSz="457200" hangingPunct="0">
              <a:lnSpc>
                <a:spcPct val="150000"/>
              </a:lnSpc>
              <a:buFont typeface="Arial"/>
              <a:buChar char="•"/>
              <a:defRPr sz="19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Address </a:t>
            </a:r>
            <a:r>
              <a:rPr sz="1000" b="1" kern="0" dirty="0">
                <a:solidFill>
                  <a:srgbClr val="000000"/>
                </a:solidFill>
                <a:latin typeface="Canva Sans Bold"/>
                <a:sym typeface="Canva Sans Bold"/>
              </a:rPr>
              <a:t>late rent repayment</a:t>
            </a:r>
            <a:r>
              <a:rPr lang="en-US" sz="1000" b="1" kern="0" dirty="0">
                <a:solidFill>
                  <a:srgbClr val="000000"/>
                </a:solidFill>
                <a:latin typeface="Canva Sans Bold"/>
                <a:sym typeface="Canva Sans Bold"/>
              </a:rPr>
              <a:t> &amp;</a:t>
            </a:r>
            <a:r>
              <a:rPr sz="1000" b="1" kern="0" dirty="0">
                <a:solidFill>
                  <a:srgbClr val="000000"/>
                </a:solidFill>
                <a:latin typeface="Canva Sans Bold"/>
                <a:sym typeface="Canva Sans Bold"/>
              </a:rPr>
              <a:t> </a:t>
            </a:r>
            <a:r>
              <a:rPr lang="en-US" sz="1000" b="1" kern="0" dirty="0">
                <a:solidFill>
                  <a:srgbClr val="000000"/>
                </a:solidFill>
                <a:latin typeface="Canva Sans Bold"/>
                <a:sym typeface="Canva Sans Bold"/>
              </a:rPr>
              <a:t>accommodations</a:t>
            </a:r>
            <a:endParaRPr lang="en-US" sz="950" b="1" kern="0" dirty="0">
              <a:solidFill>
                <a:srgbClr val="000000"/>
              </a:solidFill>
              <a:latin typeface="Canva Sans Bold"/>
              <a:sym typeface="Canva Sans Bold"/>
            </a:endParaRPr>
          </a:p>
          <a:p>
            <a:pPr marL="171450" indent="-171450" defTabSz="457200" hangingPunct="0">
              <a:lnSpc>
                <a:spcPct val="150000"/>
              </a:lnSpc>
              <a:buFont typeface="Arial"/>
              <a:buChar char="•"/>
              <a:defRPr sz="19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Repair</a:t>
            </a:r>
            <a:r>
              <a:rPr sz="1000" b="1" kern="0" dirty="0">
                <a:solidFill>
                  <a:srgbClr val="000000"/>
                </a:solidFill>
                <a:latin typeface="Canva Sans Bold"/>
                <a:sym typeface="Canva Sans Bold"/>
              </a:rPr>
              <a:t>, strengthen </a:t>
            </a:r>
            <a:r>
              <a:rPr lang="en-US" sz="1000" b="1" kern="0" dirty="0">
                <a:solidFill>
                  <a:srgbClr val="000000"/>
                </a:solidFill>
                <a:latin typeface="Canva Sans Bold"/>
                <a:sym typeface="Canva Sans Bold"/>
              </a:rPr>
              <a:t>&amp; amicably</a:t>
            </a:r>
            <a:r>
              <a:rPr sz="1000" b="1" kern="0" dirty="0">
                <a:solidFill>
                  <a:srgbClr val="000000"/>
                </a:solidFill>
                <a:latin typeface="Canva Sans Bold"/>
                <a:sym typeface="Canva Sans Bold"/>
              </a:rPr>
              <a:t> terminate relationships </a:t>
            </a:r>
            <a:r>
              <a:rPr lang="en-US" sz="1000" b="1" kern="0" dirty="0">
                <a:solidFill>
                  <a:srgbClr val="000000"/>
                </a:solidFill>
                <a:latin typeface="Canva Sans Bold"/>
                <a:sym typeface="Canva Sans Bold"/>
              </a:rPr>
              <a:t>if necessary</a:t>
            </a:r>
          </a:p>
          <a:p>
            <a:pPr marL="171450" indent="-171450" defTabSz="457200" hangingPunct="0">
              <a:lnSpc>
                <a:spcPct val="150000"/>
              </a:lnSpc>
              <a:buFont typeface="Arial"/>
              <a:buChar char="•"/>
              <a:defRPr sz="19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Avoid </a:t>
            </a:r>
            <a:r>
              <a:rPr sz="1000" b="1" kern="0" dirty="0">
                <a:solidFill>
                  <a:srgbClr val="000000"/>
                </a:solidFill>
                <a:latin typeface="Canva Sans Bold"/>
                <a:sym typeface="Canva Sans Bold"/>
              </a:rPr>
              <a:t>eviction process </a:t>
            </a:r>
            <a:r>
              <a:rPr lang="en-US" sz="1000" b="1" kern="0" dirty="0">
                <a:solidFill>
                  <a:srgbClr val="000000"/>
                </a:solidFill>
                <a:latin typeface="Canva Sans Bold"/>
                <a:sym typeface="Canva Sans Bold"/>
              </a:rPr>
              <a:t>entirely </a:t>
            </a:r>
            <a:r>
              <a:rPr sz="1000" b="1" kern="0" dirty="0">
                <a:solidFill>
                  <a:srgbClr val="000000"/>
                </a:solidFill>
                <a:latin typeface="Canva Sans Bold"/>
                <a:sym typeface="Canva Sans Bold"/>
              </a:rPr>
              <a:t>and </a:t>
            </a:r>
            <a:r>
              <a:rPr lang="en-US" sz="1000" b="1" kern="0" dirty="0">
                <a:solidFill>
                  <a:srgbClr val="000000"/>
                </a:solidFill>
                <a:latin typeface="Canva Sans Bold"/>
                <a:sym typeface="Canva Sans Bold"/>
              </a:rPr>
              <a:t>prevent</a:t>
            </a:r>
            <a:r>
              <a:rPr sz="1000" b="1" kern="0" dirty="0">
                <a:solidFill>
                  <a:srgbClr val="000000"/>
                </a:solidFill>
                <a:latin typeface="Canva Sans Bold"/>
                <a:sym typeface="Canva Sans Bold"/>
              </a:rPr>
              <a:t> houselessness</a:t>
            </a:r>
            <a:endParaRPr lang="en-US" sz="1000" b="1" kern="0" dirty="0">
              <a:solidFill>
                <a:srgbClr val="000000"/>
              </a:solidFill>
              <a:latin typeface="Canva Sans Bold"/>
              <a:sym typeface="Canva Sans Bold"/>
            </a:endParaRPr>
          </a:p>
          <a:p>
            <a:pPr marL="171450" indent="-171450" defTabSz="457200" hangingPunct="0">
              <a:lnSpc>
                <a:spcPct val="150000"/>
              </a:lnSpc>
              <a:buFont typeface="Arial"/>
              <a:buChar char="•"/>
              <a:defRPr sz="19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Find</a:t>
            </a:r>
            <a:r>
              <a:rPr sz="1000" b="1" kern="0" dirty="0">
                <a:solidFill>
                  <a:srgbClr val="000000"/>
                </a:solidFill>
                <a:latin typeface="Canva Sans Bold"/>
                <a:sym typeface="Canva Sans Bold"/>
              </a:rPr>
              <a:t> solutions through a </a:t>
            </a:r>
            <a:r>
              <a:rPr lang="en-US" sz="1000" b="1" kern="0" dirty="0">
                <a:solidFill>
                  <a:srgbClr val="000000"/>
                </a:solidFill>
                <a:latin typeface="Canva Sans Bold"/>
                <a:sym typeface="Canva Sans Bold"/>
              </a:rPr>
              <a:t>needs-based</a:t>
            </a:r>
            <a:r>
              <a:rPr sz="1000" b="1" kern="0" dirty="0">
                <a:solidFill>
                  <a:srgbClr val="000000"/>
                </a:solidFill>
                <a:latin typeface="Canva Sans Bold"/>
                <a:sym typeface="Canva Sans Bold"/>
              </a:rPr>
              <a:t> lens </a:t>
            </a:r>
            <a:endParaRPr lang="en-US" sz="1000" b="1" kern="0" dirty="0">
              <a:solidFill>
                <a:srgbClr val="000000"/>
              </a:solidFill>
              <a:latin typeface="Canva Sans Bold"/>
              <a:sym typeface="Canva Sans Bold"/>
            </a:endParaRPr>
          </a:p>
          <a:p>
            <a:pPr marL="171450" indent="-171450" defTabSz="457200" hangingPunct="0">
              <a:lnSpc>
                <a:spcPct val="150000"/>
              </a:lnSpc>
              <a:buFont typeface="Arial"/>
              <a:buChar char="•"/>
              <a:defRPr sz="19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Statistically</a:t>
            </a:r>
            <a:r>
              <a:rPr sz="1000" b="1" kern="0" dirty="0">
                <a:solidFill>
                  <a:srgbClr val="000000"/>
                </a:solidFill>
                <a:latin typeface="Canva Sans Bold"/>
                <a:sym typeface="Canva Sans Bold"/>
              </a:rPr>
              <a:t> proven to create more sustainable resolutions </a:t>
            </a:r>
            <a:r>
              <a:rPr lang="en-US" sz="1000" b="1" kern="0" dirty="0">
                <a:solidFill>
                  <a:srgbClr val="000000"/>
                </a:solidFill>
                <a:latin typeface="Canva Sans Bold"/>
                <a:sym typeface="Canva Sans Bold"/>
              </a:rPr>
              <a:t>&amp; </a:t>
            </a:r>
            <a:r>
              <a:rPr sz="1000" b="1" kern="0" dirty="0">
                <a:solidFill>
                  <a:srgbClr val="000000"/>
                </a:solidFill>
                <a:latin typeface="Canva Sans Bold"/>
                <a:sym typeface="Canva Sans Bold"/>
              </a:rPr>
              <a:t>fully executed agreements</a:t>
            </a:r>
          </a:p>
        </p:txBody>
      </p:sp>
      <p:sp>
        <p:nvSpPr>
          <p:cNvPr id="116" name="TextBox 9"/>
          <p:cNvSpPr txBox="1"/>
          <p:nvPr/>
        </p:nvSpPr>
        <p:spPr>
          <a:xfrm>
            <a:off x="5028028" y="3362325"/>
            <a:ext cx="2395748" cy="576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9600"/>
              </a:lnSpc>
              <a:defRPr sz="6800" b="1">
                <a:latin typeface="Canva Sans Bold"/>
                <a:ea typeface="Canva Sans Bold"/>
                <a:cs typeface="Canva Sans Bold"/>
                <a:sym typeface="Canva Sans Bold"/>
              </a:defRPr>
            </a:lvl1pPr>
          </a:lstStyle>
          <a:p>
            <a:pPr defTabSz="457200" hangingPunct="0">
              <a:lnSpc>
                <a:spcPts val="4800"/>
              </a:lnSpc>
            </a:pPr>
            <a:r>
              <a:rPr sz="3400" kern="0">
                <a:solidFill>
                  <a:srgbClr val="000000"/>
                </a:solidFill>
              </a:rPr>
              <a:t>Mediations</a:t>
            </a:r>
          </a:p>
        </p:txBody>
      </p:sp>
      <p:sp>
        <p:nvSpPr>
          <p:cNvPr id="2" name="TextBox 8">
            <a:extLst>
              <a:ext uri="{FF2B5EF4-FFF2-40B4-BE49-F238E27FC236}">
                <a16:creationId xmlns:a16="http://schemas.microsoft.com/office/drawing/2014/main" id="{AE7FE95A-9833-1F83-1353-66CB62AC6D91}"/>
              </a:ext>
            </a:extLst>
          </p:cNvPr>
          <p:cNvSpPr txBox="1"/>
          <p:nvPr/>
        </p:nvSpPr>
        <p:spPr>
          <a:xfrm>
            <a:off x="182915" y="4090007"/>
            <a:ext cx="3184072" cy="1053430"/>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ts val="5500"/>
              </a:lnSpc>
              <a:spcBef>
                <a:spcPts val="0"/>
              </a:spcBef>
              <a:spcAft>
                <a:spcPts val="0"/>
              </a:spcAft>
              <a:buClrTx/>
              <a:buSzTx/>
              <a:buFontTx/>
              <a:buNone/>
              <a:tabLst/>
              <a:defRPr kumimoji="0" sz="3900" b="1" i="0" u="none" strike="noStrike" cap="none" spc="0" normalizeH="0" baseline="0">
                <a:ln>
                  <a:noFill/>
                </a:ln>
                <a:solidFill>
                  <a:srgbClr val="000000"/>
                </a:solidFill>
                <a:effectLst/>
                <a:uFillTx/>
                <a:latin typeface="Canva Sans Bold"/>
                <a:ea typeface="Canva Sans Bold"/>
                <a:cs typeface="Canva Sans Bold"/>
                <a:sym typeface="Canva Sans Bold"/>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defTabSz="457200">
              <a:lnSpc>
                <a:spcPts val="2750"/>
              </a:lnSpc>
            </a:pPr>
            <a:r>
              <a:rPr lang="en-US" sz="1950" kern="0" dirty="0"/>
              <a:t>CMS will provide Outreach to increase awareness of</a:t>
            </a:r>
          </a:p>
          <a:p>
            <a:pPr defTabSz="457200">
              <a:lnSpc>
                <a:spcPts val="2750"/>
              </a:lnSpc>
            </a:pPr>
            <a:r>
              <a:rPr lang="en-US" sz="1950" kern="0" dirty="0"/>
              <a:t>pre-filing eviction alternatives.</a:t>
            </a: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B8B067"/>
        </a:solidFill>
        <a:effectLst/>
      </p:bgPr>
    </p:bg>
    <p:spTree>
      <p:nvGrpSpPr>
        <p:cNvPr id="1" name=""/>
        <p:cNvGrpSpPr/>
        <p:nvPr/>
      </p:nvGrpSpPr>
      <p:grpSpPr>
        <a:xfrm>
          <a:off x="0" y="0"/>
          <a:ext cx="0" cy="0"/>
          <a:chOff x="0" y="0"/>
          <a:chExt cx="0" cy="0"/>
        </a:xfrm>
      </p:grpSpPr>
      <p:sp>
        <p:nvSpPr>
          <p:cNvPr id="118" name="AutoShape 2"/>
          <p:cNvSpPr/>
          <p:nvPr/>
        </p:nvSpPr>
        <p:spPr>
          <a:xfrm flipV="1">
            <a:off x="4541745" y="1469156"/>
            <a:ext cx="1" cy="2209500"/>
          </a:xfrm>
          <a:prstGeom prst="line">
            <a:avLst/>
          </a:prstGeom>
          <a:ln w="38100">
            <a:solidFill>
              <a:srgbClr val="000000"/>
            </a:solidFill>
            <a:prstDash val="sysDash"/>
          </a:ln>
        </p:spPr>
        <p:txBody>
          <a:bodyPr lIns="22860" rIns="22860"/>
          <a:lstStyle/>
          <a:p>
            <a:pPr defTabSz="457200" hangingPunct="0"/>
            <a:endParaRPr sz="900" kern="0">
              <a:solidFill>
                <a:srgbClr val="000000"/>
              </a:solidFill>
              <a:latin typeface="Calibri"/>
              <a:cs typeface="Calibri"/>
              <a:sym typeface="Calibri"/>
            </a:endParaRPr>
          </a:p>
        </p:txBody>
      </p:sp>
      <p:sp>
        <p:nvSpPr>
          <p:cNvPr id="119" name="AutoShape 3"/>
          <p:cNvSpPr/>
          <p:nvPr/>
        </p:nvSpPr>
        <p:spPr>
          <a:xfrm>
            <a:off x="514350" y="3054144"/>
            <a:ext cx="3246121" cy="1"/>
          </a:xfrm>
          <a:prstGeom prst="line">
            <a:avLst/>
          </a:prstGeom>
          <a:ln w="38100">
            <a:solidFill>
              <a:srgbClr val="000000"/>
            </a:solidFill>
            <a:prstDash val="sysDash"/>
          </a:ln>
        </p:spPr>
        <p:txBody>
          <a:bodyPr lIns="22860" rIns="22860"/>
          <a:lstStyle/>
          <a:p>
            <a:pPr defTabSz="457200" hangingPunct="0"/>
            <a:endParaRPr sz="900" kern="0">
              <a:solidFill>
                <a:srgbClr val="000000"/>
              </a:solidFill>
              <a:latin typeface="Calibri"/>
              <a:cs typeface="Calibri"/>
              <a:sym typeface="Calibri"/>
            </a:endParaRPr>
          </a:p>
        </p:txBody>
      </p:sp>
      <p:sp>
        <p:nvSpPr>
          <p:cNvPr id="120" name="TextBox 4"/>
          <p:cNvSpPr txBox="1"/>
          <p:nvPr/>
        </p:nvSpPr>
        <p:spPr>
          <a:xfrm>
            <a:off x="4966839" y="1551698"/>
            <a:ext cx="4177879" cy="2156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p>
            <a:pPr marL="171450" indent="-171450" defTabSz="457200" hangingPunct="0">
              <a:lnSpc>
                <a:spcPts val="1100"/>
              </a:lnSpc>
              <a:buFont typeface="Arial"/>
              <a:buChar char="•"/>
              <a:defRPr sz="1600" b="1">
                <a:latin typeface="Canva Sans Bold"/>
                <a:ea typeface="Canva Sans Bold"/>
                <a:cs typeface="Canva Sans Bold"/>
                <a:sym typeface="Canva Sans Bold"/>
              </a:defRPr>
            </a:pPr>
            <a:r>
              <a:rPr lang="en-US" sz="1000" b="1" kern="0" dirty="0">
                <a:solidFill>
                  <a:srgbClr val="000000"/>
                </a:solidFill>
                <a:latin typeface="Calibri"/>
                <a:ea typeface="Calibri"/>
                <a:cs typeface="Calibri"/>
                <a:sym typeface="Canva Sans Bold"/>
              </a:rPr>
              <a:t>Trainings cover a myriad of skills including but not limited to:</a:t>
            </a:r>
            <a:endParaRPr lang="en-US" sz="1000" b="1" kern="0" dirty="0">
              <a:solidFill>
                <a:srgbClr val="000000"/>
              </a:solidFill>
              <a:latin typeface="Canva Sans Bold"/>
              <a:ea typeface="Calibri"/>
              <a:cs typeface="Calibri"/>
              <a:sym typeface="Canva Sans Bold"/>
            </a:endParaRPr>
          </a:p>
          <a:p>
            <a:pPr marL="171450" indent="-171450" defTabSz="457200" hangingPunct="0">
              <a:lnSpc>
                <a:spcPts val="1100"/>
              </a:lnSpc>
              <a:buFont typeface="Arial"/>
              <a:buChar char="•"/>
              <a:defRPr sz="1600" b="1">
                <a:latin typeface="Canva Sans Bold"/>
                <a:ea typeface="Canva Sans Bold"/>
                <a:cs typeface="Canva Sans Bold"/>
                <a:sym typeface="Canva Sans Bold"/>
              </a:defRPr>
            </a:pPr>
            <a:endParaRPr lang="en-US" sz="1000" b="1" kern="0" dirty="0">
              <a:solidFill>
                <a:srgbClr val="000000"/>
              </a:solidFill>
              <a:latin typeface="Calibri"/>
              <a:ea typeface="Calibri"/>
              <a:cs typeface="Calibri"/>
              <a:sym typeface="Canva Sans Bold"/>
            </a:endParaRPr>
          </a:p>
          <a:p>
            <a:pPr marL="342900" lvl="6" indent="-171450" defTabSz="457200" hangingPunct="0">
              <a:lnSpc>
                <a:spcPts val="1100"/>
              </a:lnSpc>
              <a:buFont typeface="Arial"/>
              <a:buChar char="•"/>
              <a:defRPr sz="1600" b="1">
                <a:latin typeface="Canva Sans Bold"/>
                <a:ea typeface="Canva Sans Bold"/>
                <a:cs typeface="Canva Sans Bold"/>
                <a:sym typeface="Canva Sans Bold"/>
              </a:defRPr>
            </a:pPr>
            <a:r>
              <a:rPr lang="en-US" sz="1000" b="1" kern="0">
                <a:solidFill>
                  <a:srgbClr val="000000"/>
                </a:solidFill>
                <a:latin typeface="Calibri"/>
                <a:ea typeface="Calibri"/>
                <a:cs typeface="Calibri"/>
                <a:sym typeface="Canva Sans Bold"/>
              </a:rPr>
              <a:t>Active listening</a:t>
            </a:r>
            <a:endParaRPr lang="en-US" sz="1000" b="1" kern="0">
              <a:solidFill>
                <a:srgbClr val="000000"/>
              </a:solidFill>
              <a:latin typeface="Canva Sans Bold"/>
              <a:ea typeface="Calibri"/>
              <a:cs typeface="Calibri"/>
              <a:sym typeface="Canva Sans Bold"/>
            </a:endParaRPr>
          </a:p>
          <a:p>
            <a:pPr marL="342900" lvl="6" indent="-171450" defTabSz="457200" hangingPunct="0">
              <a:lnSpc>
                <a:spcPct val="150000"/>
              </a:lnSpc>
              <a:buFont typeface="Arial"/>
              <a:buChar char="•"/>
              <a:defRPr sz="1600" b="1">
                <a:latin typeface="Canva Sans Bold"/>
                <a:ea typeface="Canva Sans Bold"/>
                <a:cs typeface="Canva Sans Bold"/>
                <a:sym typeface="Canva Sans Bold"/>
              </a:defRPr>
            </a:pPr>
            <a:r>
              <a:rPr lang="en-US" sz="1000" b="1" kern="0" dirty="0">
                <a:solidFill>
                  <a:srgbClr val="000000"/>
                </a:solidFill>
                <a:latin typeface="Calibri"/>
                <a:ea typeface="Calibri"/>
                <a:cs typeface="Calibri"/>
                <a:sym typeface="Canva Sans Bold"/>
              </a:rPr>
              <a:t>Non-Violent Communication</a:t>
            </a:r>
            <a:endParaRPr lang="en-US" sz="1000" b="1" kern="0" dirty="0">
              <a:solidFill>
                <a:srgbClr val="000000"/>
              </a:solidFill>
              <a:latin typeface="Canva Sans Bold"/>
              <a:ea typeface="Calibri"/>
              <a:cs typeface="Calibri"/>
              <a:sym typeface="Canva Sans Bold"/>
            </a:endParaRPr>
          </a:p>
          <a:p>
            <a:pPr marL="342900" lvl="6" indent="-171450" defTabSz="457200" hangingPunct="0">
              <a:lnSpc>
                <a:spcPct val="150000"/>
              </a:lnSpc>
              <a:buFont typeface="Arial"/>
              <a:buChar char="•"/>
              <a:defRPr sz="1600" b="1">
                <a:latin typeface="Canva Sans Bold"/>
                <a:ea typeface="Canva Sans Bold"/>
                <a:cs typeface="Canva Sans Bold"/>
                <a:sym typeface="Canva Sans Bold"/>
              </a:defRPr>
            </a:pPr>
            <a:r>
              <a:rPr lang="en-US" sz="1000" b="1" kern="0" dirty="0">
                <a:solidFill>
                  <a:srgbClr val="000000"/>
                </a:solidFill>
                <a:latin typeface="Calibri"/>
                <a:ea typeface="Calibri"/>
                <a:cs typeface="Calibri"/>
                <a:sym typeface="Canva Sans Bold"/>
              </a:rPr>
              <a:t>De-Escalation</a:t>
            </a:r>
            <a:endParaRPr lang="en-US" sz="1000" b="1" kern="0" dirty="0">
              <a:solidFill>
                <a:srgbClr val="000000"/>
              </a:solidFill>
              <a:latin typeface="Canva Sans Bold"/>
              <a:ea typeface="Calibri"/>
              <a:cs typeface="Calibri"/>
              <a:sym typeface="Canva Sans Bold"/>
            </a:endParaRPr>
          </a:p>
          <a:p>
            <a:pPr marL="342900" lvl="6" indent="-171450" defTabSz="457200" hangingPunct="0">
              <a:lnSpc>
                <a:spcPct val="150000"/>
              </a:lnSpc>
              <a:buFont typeface="Arial"/>
              <a:buChar char="•"/>
              <a:defRPr sz="1600" b="1">
                <a:latin typeface="Canva Sans Bold"/>
                <a:ea typeface="Canva Sans Bold"/>
                <a:cs typeface="Canva Sans Bold"/>
                <a:sym typeface="Canva Sans Bold"/>
              </a:defRPr>
            </a:pPr>
            <a:r>
              <a:rPr lang="en-US" sz="1000" b="1" kern="0" dirty="0">
                <a:solidFill>
                  <a:srgbClr val="000000"/>
                </a:solidFill>
                <a:latin typeface="Canva Sans Bold"/>
                <a:ea typeface="Calibri"/>
                <a:cs typeface="Calibri"/>
                <a:sym typeface="Canva Sans Bold"/>
              </a:rPr>
              <a:t>NLP</a:t>
            </a:r>
            <a:endParaRPr lang="en-US" sz="1000" b="1" kern="0" dirty="0">
              <a:solidFill>
                <a:srgbClr val="000000"/>
              </a:solidFill>
              <a:latin typeface="Calibri"/>
              <a:ea typeface="Calibri"/>
              <a:cs typeface="Calibri"/>
              <a:sym typeface="Canva Sans Bold"/>
            </a:endParaRPr>
          </a:p>
          <a:p>
            <a:pPr marL="342900" lvl="6" indent="-171450" defTabSz="457200" hangingPunct="0">
              <a:lnSpc>
                <a:spcPct val="150000"/>
              </a:lnSpc>
              <a:buFont typeface="Arial"/>
              <a:buChar char="•"/>
              <a:defRPr sz="1600" b="1">
                <a:latin typeface="Canva Sans Bold"/>
                <a:ea typeface="Canva Sans Bold"/>
                <a:cs typeface="Canva Sans Bold"/>
                <a:sym typeface="Canva Sans Bold"/>
              </a:defRPr>
            </a:pPr>
            <a:r>
              <a:rPr lang="en-US" sz="1000" b="1" kern="0" dirty="0">
                <a:solidFill>
                  <a:srgbClr val="000000"/>
                </a:solidFill>
                <a:latin typeface="Calibri"/>
                <a:ea typeface="Calibri"/>
                <a:cs typeface="Calibri"/>
                <a:sym typeface="Canva Sans Bold"/>
              </a:rPr>
              <a:t>Effective Negotiation Techniques</a:t>
            </a:r>
            <a:endParaRPr lang="en-US" sz="1000" b="1" kern="0" dirty="0">
              <a:solidFill>
                <a:srgbClr val="000000"/>
              </a:solidFill>
              <a:latin typeface="Canva Sans Bold"/>
              <a:ea typeface="Calibri"/>
              <a:cs typeface="Calibri"/>
              <a:sym typeface="Canva Sans Bold"/>
            </a:endParaRPr>
          </a:p>
          <a:p>
            <a:pPr marL="171450" indent="-171450" defTabSz="457200" hangingPunct="0">
              <a:lnSpc>
                <a:spcPts val="1100"/>
              </a:lnSpc>
              <a:buFont typeface="Arial"/>
              <a:buChar char="•"/>
              <a:defRPr sz="1600" b="1">
                <a:latin typeface="Canva Sans Bold"/>
                <a:ea typeface="Canva Sans Bold"/>
                <a:cs typeface="Canva Sans Bold"/>
                <a:sym typeface="Canva Sans Bold"/>
              </a:defRPr>
            </a:pPr>
            <a:endParaRPr lang="en-US" sz="1000" b="1" kern="0" dirty="0">
              <a:solidFill>
                <a:srgbClr val="000000"/>
              </a:solidFill>
              <a:latin typeface="Calibri"/>
              <a:ea typeface="Calibri"/>
              <a:cs typeface="Calibri"/>
              <a:sym typeface="Canva Sans Bold"/>
            </a:endParaRPr>
          </a:p>
          <a:p>
            <a:pPr defTabSz="457200" hangingPunct="0">
              <a:lnSpc>
                <a:spcPct val="150000"/>
              </a:lnSpc>
              <a:defRPr sz="1600" b="1">
                <a:latin typeface="Canva Sans Bold"/>
                <a:ea typeface="Canva Sans Bold"/>
                <a:cs typeface="Canva Sans Bold"/>
                <a:sym typeface="Canva Sans Bold"/>
              </a:defRPr>
            </a:pPr>
            <a:r>
              <a:rPr lang="en-US" sz="1000" b="1" kern="0" dirty="0">
                <a:solidFill>
                  <a:srgbClr val="000000"/>
                </a:solidFill>
                <a:latin typeface="Calibri"/>
                <a:ea typeface="Calibri"/>
                <a:cs typeface="Calibri"/>
                <a:sym typeface="Canva Sans Bold"/>
              </a:rPr>
              <a:t>After completing the trainings, landlords &amp; property managers will have effective tools &amp; better understanding on how to navigate conflicts with tenants in crisis. </a:t>
            </a:r>
            <a:endParaRPr lang="en-US" sz="1000" b="1" kern="0">
              <a:solidFill>
                <a:srgbClr val="000000"/>
              </a:solidFill>
              <a:latin typeface="Calibri"/>
              <a:sym typeface="Canva Sans Bold"/>
            </a:endParaRPr>
          </a:p>
        </p:txBody>
      </p:sp>
      <p:sp>
        <p:nvSpPr>
          <p:cNvPr id="121" name="AutoShape 5"/>
          <p:cNvSpPr/>
          <p:nvPr/>
        </p:nvSpPr>
        <p:spPr>
          <a:xfrm>
            <a:off x="5718593" y="4106856"/>
            <a:ext cx="3246121" cy="1"/>
          </a:xfrm>
          <a:prstGeom prst="line">
            <a:avLst/>
          </a:prstGeom>
          <a:ln w="38100">
            <a:solidFill>
              <a:srgbClr val="000000"/>
            </a:solidFill>
            <a:prstDash val="sysDash"/>
          </a:ln>
        </p:spPr>
        <p:txBody>
          <a:bodyPr lIns="22860" rIns="22860"/>
          <a:lstStyle/>
          <a:p>
            <a:pPr defTabSz="457200" hangingPunct="0"/>
            <a:endParaRPr sz="900" kern="0">
              <a:solidFill>
                <a:srgbClr val="000000"/>
              </a:solidFill>
              <a:latin typeface="Calibri"/>
              <a:cs typeface="Calibri"/>
              <a:sym typeface="Calibri"/>
            </a:endParaRPr>
          </a:p>
        </p:txBody>
      </p:sp>
      <p:sp>
        <p:nvSpPr>
          <p:cNvPr id="122" name="AutoShape 6"/>
          <p:cNvSpPr/>
          <p:nvPr/>
        </p:nvSpPr>
        <p:spPr>
          <a:xfrm flipV="1">
            <a:off x="5825185" y="4282220"/>
            <a:ext cx="1" cy="1369225"/>
          </a:xfrm>
          <a:prstGeom prst="line">
            <a:avLst/>
          </a:prstGeom>
          <a:ln w="38100">
            <a:solidFill>
              <a:srgbClr val="000000"/>
            </a:solidFill>
            <a:prstDash val="sysDash"/>
          </a:ln>
        </p:spPr>
        <p:txBody>
          <a:bodyPr lIns="22860" rIns="22860"/>
          <a:lstStyle/>
          <a:p>
            <a:pPr defTabSz="457200" hangingPunct="0"/>
            <a:endParaRPr sz="900" kern="0">
              <a:solidFill>
                <a:srgbClr val="000000"/>
              </a:solidFill>
              <a:latin typeface="Calibri"/>
              <a:cs typeface="Calibri"/>
              <a:sym typeface="Calibri"/>
            </a:endParaRPr>
          </a:p>
        </p:txBody>
      </p:sp>
      <p:sp>
        <p:nvSpPr>
          <p:cNvPr id="123" name="Freeform 7"/>
          <p:cNvSpPr/>
          <p:nvPr/>
        </p:nvSpPr>
        <p:spPr>
          <a:xfrm>
            <a:off x="6858643" y="4470795"/>
            <a:ext cx="1456910" cy="1180649"/>
          </a:xfrm>
          <a:prstGeom prst="rect">
            <a:avLst/>
          </a:prstGeom>
          <a:blipFill>
            <a:blip r:embed="rId3"/>
            <a:stretch>
              <a:fillRect/>
            </a:stretch>
          </a:blipFill>
          <a:ln w="12700">
            <a:miter lim="400000"/>
          </a:ln>
        </p:spPr>
        <p:txBody>
          <a:bodyPr lIns="22860" rIns="22860"/>
          <a:lstStyle/>
          <a:p>
            <a:pPr defTabSz="457200" hangingPunct="0"/>
            <a:endParaRPr sz="900" kern="0">
              <a:solidFill>
                <a:srgbClr val="000000"/>
              </a:solidFill>
              <a:latin typeface="Calibri"/>
              <a:cs typeface="Calibri"/>
              <a:sym typeface="Calibri"/>
            </a:endParaRPr>
          </a:p>
        </p:txBody>
      </p:sp>
      <p:sp>
        <p:nvSpPr>
          <p:cNvPr id="126" name="TextBox 10"/>
          <p:cNvSpPr txBox="1"/>
          <p:nvPr/>
        </p:nvSpPr>
        <p:spPr>
          <a:xfrm>
            <a:off x="204360" y="3534639"/>
            <a:ext cx="3823544"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ctr">
              <a:lnSpc>
                <a:spcPts val="5500"/>
              </a:lnSpc>
              <a:defRPr sz="3900" b="1">
                <a:latin typeface="Canva Sans Bold"/>
                <a:ea typeface="Canva Sans Bold"/>
                <a:cs typeface="Canva Sans Bold"/>
                <a:sym typeface="Canva Sans Bold"/>
              </a:defRPr>
            </a:lvl1pPr>
          </a:lstStyle>
          <a:p>
            <a:pPr defTabSz="457200" hangingPunct="0">
              <a:lnSpc>
                <a:spcPts val="2750"/>
              </a:lnSpc>
            </a:pPr>
            <a:r>
              <a:rPr sz="2400" kern="0" dirty="0">
                <a:solidFill>
                  <a:srgbClr val="000000"/>
                </a:solidFill>
              </a:rPr>
              <a:t>Providing Referrals</a:t>
            </a:r>
            <a:endParaRPr lang="en-US" sz="2400" kern="0">
              <a:solidFill>
                <a:srgbClr val="000000"/>
              </a:solidFill>
            </a:endParaRPr>
          </a:p>
        </p:txBody>
      </p:sp>
      <p:sp>
        <p:nvSpPr>
          <p:cNvPr id="127" name="TextBox 11"/>
          <p:cNvSpPr txBox="1"/>
          <p:nvPr/>
        </p:nvSpPr>
        <p:spPr>
          <a:xfrm>
            <a:off x="206324" y="4059352"/>
            <a:ext cx="5298276" cy="15919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p>
            <a:pPr marL="171450" indent="-171450" defTabSz="457200" hangingPunct="0">
              <a:lnSpc>
                <a:spcPct val="150000"/>
              </a:lnSpc>
              <a:buFont typeface="Arial"/>
              <a:buChar char="•"/>
              <a:defRPr sz="1700" b="1">
                <a:latin typeface="Canva Sans Bold"/>
                <a:ea typeface="Canva Sans Bold"/>
                <a:cs typeface="Canva Sans Bold"/>
                <a:sym typeface="Canva Sans Bold"/>
              </a:defRPr>
            </a:pPr>
            <a:r>
              <a:rPr sz="1000" b="1" kern="0" dirty="0">
                <a:solidFill>
                  <a:srgbClr val="000000"/>
                </a:solidFill>
                <a:latin typeface="Canva Sans Bold"/>
                <a:sym typeface="Canva Sans Bold"/>
              </a:rPr>
              <a:t> </a:t>
            </a:r>
            <a:r>
              <a:rPr lang="en-US" sz="1000" b="1" kern="0" dirty="0">
                <a:solidFill>
                  <a:srgbClr val="000000"/>
                </a:solidFill>
                <a:latin typeface="Canva Sans Bold"/>
                <a:sym typeface="Canva Sans Bold"/>
              </a:rPr>
              <a:t>Provide</a:t>
            </a:r>
            <a:r>
              <a:rPr sz="1000" b="1" kern="0" dirty="0">
                <a:solidFill>
                  <a:srgbClr val="000000"/>
                </a:solidFill>
                <a:latin typeface="Canva Sans Bold"/>
                <a:sym typeface="Canva Sans Bold"/>
              </a:rPr>
              <a:t> customized </a:t>
            </a:r>
            <a:r>
              <a:rPr lang="en-US" sz="1000" b="1" kern="0" dirty="0">
                <a:solidFill>
                  <a:srgbClr val="000000"/>
                </a:solidFill>
                <a:latin typeface="Canva Sans Bold"/>
                <a:sym typeface="Canva Sans Bold"/>
              </a:rPr>
              <a:t>ongoing resource</a:t>
            </a:r>
            <a:r>
              <a:rPr sz="1000" b="1" kern="0" dirty="0">
                <a:solidFill>
                  <a:srgbClr val="000000"/>
                </a:solidFill>
                <a:latin typeface="Canva Sans Bold"/>
                <a:sym typeface="Canva Sans Bold"/>
              </a:rPr>
              <a:t> referrals</a:t>
            </a:r>
            <a:r>
              <a:rPr lang="en-US" sz="1000" b="1" kern="0" dirty="0">
                <a:solidFill>
                  <a:srgbClr val="000000"/>
                </a:solidFill>
                <a:latin typeface="Canva Sans Bold"/>
                <a:sym typeface="Canva Sans Bold"/>
              </a:rPr>
              <a:t> including but not limited to: </a:t>
            </a:r>
            <a:endParaRPr lang="en-US" sz="850" b="1" kern="0" dirty="0">
              <a:solidFill>
                <a:srgbClr val="000000"/>
              </a:solidFill>
              <a:latin typeface="Canva Sans Bold"/>
              <a:sym typeface="Canva Sans Bold"/>
            </a:endParaRPr>
          </a:p>
          <a:p>
            <a:pPr marL="171450" lvl="1" indent="228600" defTabSz="457200" hangingPunct="0">
              <a:lnSpc>
                <a:spcPct val="150000"/>
              </a:lnSpc>
              <a:buFont typeface="Arial"/>
              <a:buChar char="•"/>
              <a:defRPr sz="17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Legal</a:t>
            </a:r>
            <a:r>
              <a:rPr sz="1000" b="1" kern="0" dirty="0">
                <a:solidFill>
                  <a:srgbClr val="000000"/>
                </a:solidFill>
                <a:latin typeface="Canva Sans Bold"/>
                <a:sym typeface="Canva Sans Bold"/>
              </a:rPr>
              <a:t> </a:t>
            </a:r>
            <a:r>
              <a:rPr lang="en-US" sz="1000" b="1" kern="0" dirty="0">
                <a:solidFill>
                  <a:srgbClr val="000000"/>
                </a:solidFill>
                <a:latin typeface="Canva Sans Bold"/>
                <a:sym typeface="Canva Sans Bold"/>
              </a:rPr>
              <a:t>Aid</a:t>
            </a:r>
          </a:p>
          <a:p>
            <a:pPr marL="171450" lvl="1" indent="228600" defTabSz="457200" hangingPunct="0">
              <a:lnSpc>
                <a:spcPct val="150000"/>
              </a:lnSpc>
              <a:buFont typeface="Arial"/>
              <a:buChar char="•"/>
              <a:defRPr sz="17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Housing</a:t>
            </a:r>
            <a:r>
              <a:rPr sz="1000" b="1" kern="0" dirty="0">
                <a:solidFill>
                  <a:srgbClr val="000000"/>
                </a:solidFill>
                <a:latin typeface="Canva Sans Bold"/>
                <a:sym typeface="Canva Sans Bold"/>
              </a:rPr>
              <a:t> </a:t>
            </a:r>
            <a:r>
              <a:rPr lang="en-US" sz="1000" b="1" kern="0" dirty="0">
                <a:solidFill>
                  <a:srgbClr val="000000"/>
                </a:solidFill>
                <a:latin typeface="Canva Sans Bold"/>
                <a:sym typeface="Canva Sans Bold"/>
              </a:rPr>
              <a:t>Assistance</a:t>
            </a:r>
          </a:p>
          <a:p>
            <a:pPr marL="171450" lvl="1" indent="228600" defTabSz="457200" hangingPunct="0">
              <a:lnSpc>
                <a:spcPct val="150000"/>
              </a:lnSpc>
              <a:buFont typeface="Arial"/>
              <a:buChar char="•"/>
              <a:defRPr sz="17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Behavioral Health</a:t>
            </a:r>
          </a:p>
          <a:p>
            <a:pPr marL="171450" lvl="1" indent="228600" defTabSz="457200" hangingPunct="0">
              <a:lnSpc>
                <a:spcPct val="150000"/>
              </a:lnSpc>
              <a:buFont typeface="Arial"/>
              <a:buChar char="•"/>
              <a:defRPr sz="17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Job Training / Placement</a:t>
            </a:r>
          </a:p>
          <a:p>
            <a:pPr marL="171450" lvl="1" indent="228600" defTabSz="457200" hangingPunct="0">
              <a:lnSpc>
                <a:spcPct val="150000"/>
              </a:lnSpc>
              <a:buFont typeface="Arial"/>
              <a:buChar char="•"/>
              <a:defRPr sz="1700" b="1">
                <a:latin typeface="Canva Sans Bold"/>
                <a:ea typeface="Canva Sans Bold"/>
                <a:cs typeface="Canva Sans Bold"/>
                <a:sym typeface="Canva Sans Bold"/>
              </a:defRPr>
            </a:pPr>
            <a:r>
              <a:rPr lang="en-US" sz="1000" b="1" kern="0" dirty="0">
                <a:solidFill>
                  <a:srgbClr val="000000"/>
                </a:solidFill>
                <a:latin typeface="Canva Sans Bold"/>
                <a:sym typeface="Canva Sans Bold"/>
              </a:rPr>
              <a:t>Food Resources</a:t>
            </a:r>
          </a:p>
          <a:p>
            <a:pPr marL="171450" indent="-171450" defTabSz="457200" hangingPunct="0">
              <a:lnSpc>
                <a:spcPct val="150000"/>
              </a:lnSpc>
              <a:buFont typeface="Arial"/>
              <a:buChar char="•"/>
              <a:defRPr sz="1700" b="1">
                <a:latin typeface="Canva Sans Bold"/>
                <a:ea typeface="Canva Sans Bold"/>
                <a:cs typeface="Canva Sans Bold"/>
                <a:sym typeface="Canva Sans Bold"/>
              </a:defRPr>
            </a:pPr>
            <a:r>
              <a:rPr lang="en-US" sz="1000" b="1" kern="0" dirty="0">
                <a:solidFill>
                  <a:srgbClr val="000000"/>
                </a:solidFill>
                <a:latin typeface="Canva Sans"/>
                <a:sym typeface="Canva Sans Bold"/>
              </a:rPr>
              <a:t> </a:t>
            </a:r>
            <a:r>
              <a:rPr lang="en-US" sz="1000" b="1" kern="0" dirty="0">
                <a:solidFill>
                  <a:srgbClr val="000000"/>
                </a:solidFill>
                <a:latin typeface="Canva Sans"/>
                <a:ea typeface="+mj-lt"/>
                <a:cs typeface="Calibri"/>
                <a:sym typeface="Canva Sans Bold"/>
              </a:rPr>
              <a:t>Provide ongoing case management to clients with comprehensive needs &amp; recurring conflicts </a:t>
            </a:r>
            <a:endParaRPr lang="en-US" sz="1000" b="1" kern="0" dirty="0">
              <a:solidFill>
                <a:srgbClr val="000000"/>
              </a:solidFill>
              <a:latin typeface="Canva Sans"/>
              <a:sym typeface="Canva Sans Bold"/>
            </a:endParaRPr>
          </a:p>
        </p:txBody>
      </p:sp>
      <p:sp>
        <p:nvSpPr>
          <p:cNvPr id="128" name="TextBox 12"/>
          <p:cNvSpPr txBox="1"/>
          <p:nvPr/>
        </p:nvSpPr>
        <p:spPr>
          <a:xfrm>
            <a:off x="5555551" y="1032880"/>
            <a:ext cx="2599468" cy="4326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7100"/>
              </a:lnSpc>
              <a:defRPr sz="5100" b="1">
                <a:latin typeface="Canva Sans Bold"/>
                <a:ea typeface="Canva Sans Bold"/>
                <a:cs typeface="Canva Sans Bold"/>
                <a:sym typeface="Canva Sans Bold"/>
              </a:defRPr>
            </a:lvl1pPr>
          </a:lstStyle>
          <a:p>
            <a:pPr defTabSz="457200" hangingPunct="0">
              <a:lnSpc>
                <a:spcPts val="3550"/>
              </a:lnSpc>
            </a:pPr>
            <a:r>
              <a:rPr sz="2550" kern="0">
                <a:solidFill>
                  <a:srgbClr val="000000"/>
                </a:solidFill>
              </a:rPr>
              <a:t>Provide Training</a:t>
            </a:r>
          </a:p>
        </p:txBody>
      </p:sp>
      <p:sp>
        <p:nvSpPr>
          <p:cNvPr id="129" name="AutoShape 13"/>
          <p:cNvSpPr/>
          <p:nvPr/>
        </p:nvSpPr>
        <p:spPr>
          <a:xfrm flipV="1">
            <a:off x="6056181" y="4525883"/>
            <a:ext cx="1" cy="750375"/>
          </a:xfrm>
          <a:prstGeom prst="line">
            <a:avLst/>
          </a:prstGeom>
          <a:ln w="38100">
            <a:solidFill>
              <a:srgbClr val="000000"/>
            </a:solidFill>
            <a:prstDash val="sysDash"/>
          </a:ln>
        </p:spPr>
        <p:txBody>
          <a:bodyPr lIns="22860" rIns="22860"/>
          <a:lstStyle/>
          <a:p>
            <a:pPr defTabSz="457200" hangingPunct="0"/>
            <a:endParaRPr sz="900" kern="0">
              <a:solidFill>
                <a:srgbClr val="000000"/>
              </a:solidFill>
              <a:latin typeface="Calibri"/>
              <a:cs typeface="Calibri"/>
              <a:sym typeface="Calibri"/>
            </a:endParaRPr>
          </a:p>
        </p:txBody>
      </p:sp>
      <p:sp>
        <p:nvSpPr>
          <p:cNvPr id="130" name="AutoShape 14"/>
          <p:cNvSpPr/>
          <p:nvPr/>
        </p:nvSpPr>
        <p:spPr>
          <a:xfrm flipV="1">
            <a:off x="6289539" y="4680305"/>
            <a:ext cx="1" cy="408359"/>
          </a:xfrm>
          <a:prstGeom prst="line">
            <a:avLst/>
          </a:prstGeom>
          <a:ln w="38100">
            <a:solidFill>
              <a:srgbClr val="000000"/>
            </a:solidFill>
            <a:prstDash val="sysDash"/>
          </a:ln>
        </p:spPr>
        <p:txBody>
          <a:bodyPr lIns="22860" rIns="22860"/>
          <a:lstStyle/>
          <a:p>
            <a:pPr defTabSz="457200" hangingPunct="0"/>
            <a:endParaRPr sz="900" kern="0">
              <a:solidFill>
                <a:srgbClr val="000000"/>
              </a:solidFill>
              <a:latin typeface="Calibri"/>
              <a:cs typeface="Calibri"/>
              <a:sym typeface="Calibri"/>
            </a:endParaRPr>
          </a:p>
        </p:txBody>
      </p:sp>
      <p:sp>
        <p:nvSpPr>
          <p:cNvPr id="131" name="AutoShape 15"/>
          <p:cNvSpPr/>
          <p:nvPr/>
        </p:nvSpPr>
        <p:spPr>
          <a:xfrm flipV="1">
            <a:off x="4750207" y="1083912"/>
            <a:ext cx="1" cy="2209500"/>
          </a:xfrm>
          <a:prstGeom prst="line">
            <a:avLst/>
          </a:prstGeom>
          <a:ln w="38100">
            <a:solidFill>
              <a:srgbClr val="000000"/>
            </a:solidFill>
            <a:prstDash val="sysDash"/>
          </a:ln>
        </p:spPr>
        <p:txBody>
          <a:bodyPr lIns="22860" rIns="22860"/>
          <a:lstStyle/>
          <a:p>
            <a:pPr defTabSz="457200" hangingPunct="0"/>
            <a:endParaRPr sz="900" kern="0">
              <a:solidFill>
                <a:srgbClr val="000000"/>
              </a:solidFill>
              <a:latin typeface="Calibri"/>
              <a:cs typeface="Calibri"/>
              <a:sym typeface="Calibri"/>
            </a:endParaRPr>
          </a:p>
        </p:txBody>
      </p:sp>
      <p:sp>
        <p:nvSpPr>
          <p:cNvPr id="132" name="AutoShape 16"/>
          <p:cNvSpPr/>
          <p:nvPr/>
        </p:nvSpPr>
        <p:spPr>
          <a:xfrm>
            <a:off x="2382748" y="3286989"/>
            <a:ext cx="1649338" cy="1"/>
          </a:xfrm>
          <a:prstGeom prst="line">
            <a:avLst/>
          </a:prstGeom>
          <a:ln w="38100">
            <a:solidFill>
              <a:srgbClr val="000000"/>
            </a:solidFill>
            <a:prstDash val="sysDash"/>
          </a:ln>
        </p:spPr>
        <p:txBody>
          <a:bodyPr lIns="22860" rIns="22860"/>
          <a:lstStyle/>
          <a:p>
            <a:pPr defTabSz="457200" hangingPunct="0"/>
            <a:endParaRPr sz="900" kern="0">
              <a:solidFill>
                <a:srgbClr val="000000"/>
              </a:solidFill>
              <a:latin typeface="Calibri"/>
              <a:cs typeface="Calibri"/>
              <a:sym typeface="Calibri"/>
            </a:endParaRPr>
          </a:p>
        </p:txBody>
      </p:sp>
      <p:sp>
        <p:nvSpPr>
          <p:cNvPr id="2" name="TextBox 1">
            <a:extLst>
              <a:ext uri="{FF2B5EF4-FFF2-40B4-BE49-F238E27FC236}">
                <a16:creationId xmlns:a16="http://schemas.microsoft.com/office/drawing/2014/main" id="{4D020675-08E0-46ED-98E9-F6FB15988B1D}"/>
              </a:ext>
            </a:extLst>
          </p:cNvPr>
          <p:cNvSpPr txBox="1"/>
          <p:nvPr/>
        </p:nvSpPr>
        <p:spPr>
          <a:xfrm>
            <a:off x="513708" y="1407367"/>
            <a:ext cx="3631915" cy="1338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60" tIns="22860" rIns="22860" bIns="22860" numCol="1" spcCol="38100" rtlCol="0" fromWordArt="0" anchor="t" anchorCtr="0" forceAA="0" compatLnSpc="1">
            <a:prstTxWarp prst="textNoShape">
              <a:avLst/>
            </a:prstTxWarp>
            <a:spAutoFit/>
          </a:bodyPr>
          <a:lstStyle/>
          <a:p>
            <a:pPr defTabSz="457200" hangingPunct="0">
              <a:lnSpc>
                <a:spcPct val="150000"/>
              </a:lnSpc>
            </a:pPr>
            <a:r>
              <a:rPr lang="en-US" sz="1400" b="1" i="1" kern="0" dirty="0">
                <a:solidFill>
                  <a:srgbClr val="000000"/>
                </a:solidFill>
                <a:latin typeface="Calibri"/>
                <a:cs typeface="Calibri"/>
                <a:sym typeface="Calibri"/>
              </a:rPr>
              <a:t>Priority Populations:</a:t>
            </a:r>
            <a:endParaRPr lang="en-US" sz="900" kern="0" dirty="0">
              <a:solidFill>
                <a:srgbClr val="000000"/>
              </a:solidFill>
              <a:latin typeface="Calibri"/>
              <a:cs typeface="Calibri"/>
              <a:sym typeface="Calibri"/>
            </a:endParaRPr>
          </a:p>
          <a:p>
            <a:pPr defTabSz="457200" hangingPunct="0">
              <a:lnSpc>
                <a:spcPct val="150000"/>
              </a:lnSpc>
            </a:pPr>
            <a:r>
              <a:rPr lang="en-US" sz="1400" b="1" kern="0" dirty="0">
                <a:solidFill>
                  <a:srgbClr val="000000"/>
                </a:solidFill>
                <a:latin typeface="Calibri"/>
                <a:cs typeface="Calibri"/>
                <a:sym typeface="Calibri"/>
              </a:rPr>
              <a:t>Families, Youth &amp; Aged Populations</a:t>
            </a:r>
            <a:endParaRPr lang="en-US" sz="900" kern="0" dirty="0">
              <a:solidFill>
                <a:srgbClr val="000000"/>
              </a:solidFill>
              <a:latin typeface="Calibri"/>
              <a:cs typeface="Calibri"/>
              <a:sym typeface="Calibri"/>
            </a:endParaRPr>
          </a:p>
          <a:p>
            <a:pPr defTabSz="457200" hangingPunct="0">
              <a:lnSpc>
                <a:spcPct val="150000"/>
              </a:lnSpc>
            </a:pPr>
            <a:r>
              <a:rPr lang="en-US" sz="1400" b="1" kern="0" dirty="0">
                <a:solidFill>
                  <a:srgbClr val="000000"/>
                </a:solidFill>
                <a:latin typeface="Calibri"/>
                <a:cs typeface="Calibri"/>
                <a:sym typeface="Calibri"/>
              </a:rPr>
              <a:t>However, services will be available to all residents of Clark county.</a:t>
            </a:r>
            <a:endParaRPr lang="en-US" sz="900" kern="0" dirty="0">
              <a:solidFill>
                <a:srgbClr val="000000"/>
              </a:solidFill>
              <a:latin typeface="Calibri"/>
              <a:cs typeface="Calibri"/>
              <a:sym typeface="Calibri"/>
            </a:endParaRPr>
          </a:p>
        </p:txBody>
      </p:sp>
      <p:sp>
        <p:nvSpPr>
          <p:cNvPr id="4" name="Rectangle: Rounded Corners 3">
            <a:extLst>
              <a:ext uri="{FF2B5EF4-FFF2-40B4-BE49-F238E27FC236}">
                <a16:creationId xmlns:a16="http://schemas.microsoft.com/office/drawing/2014/main" id="{075B0384-E16C-E9D5-75C5-35E6FF1596C9}"/>
              </a:ext>
            </a:extLst>
          </p:cNvPr>
          <p:cNvSpPr/>
          <p:nvPr/>
        </p:nvSpPr>
        <p:spPr>
          <a:xfrm>
            <a:off x="297077" y="1407367"/>
            <a:ext cx="3735009" cy="1481134"/>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cSld>
  <p:clrMapOvr>
    <a:masterClrMapping/>
  </p:clrMapOvr>
  <p:transition spd="med"/>
  <p:extLst>
    <p:ext uri="{6950BFC3-D8DA-4A85-94F7-54DA5524770B}">
      <p188:commentRel xmlns:p188="http://schemas.microsoft.com/office/powerpoint/2018/8/main" r:id="rId2"/>
    </p:ext>
  </p:extLst>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DFCE81"/>
        </a:solidFill>
        <a:effectLst/>
      </p:bgPr>
    </p:bg>
    <p:spTree>
      <p:nvGrpSpPr>
        <p:cNvPr id="1" name=""/>
        <p:cNvGrpSpPr/>
        <p:nvPr/>
      </p:nvGrpSpPr>
      <p:grpSpPr>
        <a:xfrm>
          <a:off x="0" y="0"/>
          <a:ext cx="0" cy="0"/>
          <a:chOff x="0" y="0"/>
          <a:chExt cx="0" cy="0"/>
        </a:xfrm>
      </p:grpSpPr>
      <p:sp>
        <p:nvSpPr>
          <p:cNvPr id="134" name="TextBox 2"/>
          <p:cNvSpPr txBox="1"/>
          <p:nvPr/>
        </p:nvSpPr>
        <p:spPr>
          <a:xfrm>
            <a:off x="2476704" y="3036703"/>
            <a:ext cx="4190593" cy="820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12800"/>
              </a:lnSpc>
              <a:defRPr sz="11800" b="1">
                <a:latin typeface="Canva Sans Bold"/>
                <a:ea typeface="Canva Sans Bold"/>
                <a:cs typeface="Canva Sans Bold"/>
                <a:sym typeface="Canva Sans Bold"/>
              </a:defRPr>
            </a:lvl1pPr>
          </a:lstStyle>
          <a:p>
            <a:pPr defTabSz="457200" hangingPunct="0">
              <a:lnSpc>
                <a:spcPts val="6400"/>
              </a:lnSpc>
            </a:pPr>
            <a:r>
              <a:rPr sz="5900" kern="0">
                <a:solidFill>
                  <a:srgbClr val="000000"/>
                </a:solidFill>
              </a:rPr>
              <a:t>Questions?</a:t>
            </a:r>
          </a:p>
        </p:txBody>
      </p:sp>
      <p:sp>
        <p:nvSpPr>
          <p:cNvPr id="135" name="TextBox 3"/>
          <p:cNvSpPr txBox="1"/>
          <p:nvPr/>
        </p:nvSpPr>
        <p:spPr>
          <a:xfrm>
            <a:off x="3257233" y="5297434"/>
            <a:ext cx="2629533" cy="335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500"/>
              </a:lnSpc>
              <a:defRPr sz="3900" b="1">
                <a:latin typeface="Canva Sans Bold"/>
                <a:ea typeface="Canva Sans Bold"/>
                <a:cs typeface="Canva Sans Bold"/>
                <a:sym typeface="Canva Sans Bold"/>
              </a:defRPr>
            </a:lvl1pPr>
          </a:lstStyle>
          <a:p>
            <a:pPr defTabSz="457200" hangingPunct="0">
              <a:lnSpc>
                <a:spcPts val="2750"/>
              </a:lnSpc>
            </a:pPr>
            <a:r>
              <a:rPr sz="1950" kern="0">
                <a:solidFill>
                  <a:srgbClr val="000000"/>
                </a:solidFill>
              </a:rPr>
              <a:t>npowers@cmswa.org</a:t>
            </a:r>
          </a:p>
        </p:txBody>
      </p:sp>
      <p:sp>
        <p:nvSpPr>
          <p:cNvPr id="136" name="TextBox 4"/>
          <p:cNvSpPr txBox="1"/>
          <p:nvPr/>
        </p:nvSpPr>
        <p:spPr>
          <a:xfrm>
            <a:off x="3791248" y="4995704"/>
            <a:ext cx="1561505" cy="335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500"/>
              </a:lnSpc>
              <a:defRPr sz="3900" b="1">
                <a:latin typeface="Canva Sans Bold"/>
                <a:ea typeface="Canva Sans Bold"/>
                <a:cs typeface="Canva Sans Bold"/>
                <a:sym typeface="Canva Sans Bold"/>
              </a:defRPr>
            </a:lvl1pPr>
          </a:lstStyle>
          <a:p>
            <a:pPr defTabSz="457200" hangingPunct="0">
              <a:lnSpc>
                <a:spcPts val="2750"/>
              </a:lnSpc>
            </a:pPr>
            <a:r>
              <a:rPr sz="1950" kern="0">
                <a:solidFill>
                  <a:srgbClr val="000000"/>
                </a:solidFill>
              </a:rPr>
              <a:t>Nate Powers</a:t>
            </a:r>
          </a:p>
        </p:txBody>
      </p:sp>
      <p:sp>
        <p:nvSpPr>
          <p:cNvPr id="137" name="TextBox 5"/>
          <p:cNvSpPr txBox="1"/>
          <p:nvPr/>
        </p:nvSpPr>
        <p:spPr>
          <a:xfrm>
            <a:off x="3715643" y="4489457"/>
            <a:ext cx="1712715" cy="335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5500"/>
              </a:lnSpc>
              <a:defRPr sz="3900" b="1">
                <a:latin typeface="Canva Sans Bold"/>
                <a:ea typeface="Canva Sans Bold"/>
                <a:cs typeface="Canva Sans Bold"/>
                <a:sym typeface="Canva Sans Bold"/>
              </a:defRPr>
            </a:lvl1pPr>
          </a:lstStyle>
          <a:p>
            <a:pPr defTabSz="457200" hangingPunct="0">
              <a:lnSpc>
                <a:spcPts val="2750"/>
              </a:lnSpc>
            </a:pPr>
            <a:r>
              <a:rPr sz="1950" kern="0">
                <a:solidFill>
                  <a:srgbClr val="000000"/>
                </a:solidFill>
              </a:rPr>
              <a:t>Presented by:</a:t>
            </a: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
          <p:cNvSpPr txBox="1">
            <a:spLocks noGrp="1"/>
          </p:cNvSpPr>
          <p:nvPr>
            <p:ph type="ctrTitle"/>
          </p:nvPr>
        </p:nvSpPr>
        <p:spPr>
          <a:xfrm>
            <a:off x="1102052" y="1376400"/>
            <a:ext cx="6939900" cy="2052600"/>
          </a:xfrm>
          <a:prstGeom prst="rect">
            <a:avLst/>
          </a:prstGeom>
          <a:noFill/>
          <a:ln>
            <a:noFill/>
          </a:ln>
        </p:spPr>
        <p:txBody>
          <a:bodyPr spcFirstLastPara="1" wrap="square" lIns="91425" tIns="91425" rIns="91425" bIns="91425" anchor="b" anchorCtr="0">
            <a:noAutofit/>
          </a:bodyPr>
          <a:lstStyle/>
          <a:p>
            <a:r>
              <a:rPr lang="en" sz="3600">
                <a:solidFill>
                  <a:schemeClr val="accent5"/>
                </a:solidFill>
              </a:rPr>
              <a:t>Eviction Prevention &amp; </a:t>
            </a:r>
            <a:endParaRPr sz="3600">
              <a:solidFill>
                <a:schemeClr val="accent5"/>
              </a:solidFill>
            </a:endParaRPr>
          </a:p>
          <a:p>
            <a:r>
              <a:rPr lang="en" sz="3600">
                <a:solidFill>
                  <a:schemeClr val="accent5"/>
                </a:solidFill>
              </a:rPr>
              <a:t>Rental Assistance Program: </a:t>
            </a:r>
            <a:endParaRPr sz="3600">
              <a:solidFill>
                <a:schemeClr val="accent5"/>
              </a:solidFill>
            </a:endParaRPr>
          </a:p>
          <a:p>
            <a:r>
              <a:rPr lang="en" sz="3600">
                <a:solidFill>
                  <a:schemeClr val="accent5"/>
                </a:solidFill>
              </a:rPr>
              <a:t>Children &amp; Families</a:t>
            </a:r>
            <a:endParaRPr sz="3600">
              <a:solidFill>
                <a:schemeClr val="accent5"/>
              </a:solidFill>
            </a:endParaRPr>
          </a:p>
        </p:txBody>
      </p:sp>
      <p:sp>
        <p:nvSpPr>
          <p:cNvPr id="57" name="Google Shape;57;p1"/>
          <p:cNvSpPr txBox="1">
            <a:spLocks noGrp="1"/>
          </p:cNvSpPr>
          <p:nvPr>
            <p:ph type="subTitle" idx="1"/>
          </p:nvPr>
        </p:nvSpPr>
        <p:spPr>
          <a:xfrm>
            <a:off x="1639950" y="4920525"/>
            <a:ext cx="5864100" cy="634800"/>
          </a:xfrm>
          <a:prstGeom prst="rect">
            <a:avLst/>
          </a:prstGeom>
          <a:noFill/>
          <a:ln>
            <a:noFill/>
          </a:ln>
        </p:spPr>
        <p:txBody>
          <a:bodyPr spcFirstLastPara="1" wrap="square" lIns="91425" tIns="91425" rIns="91425" bIns="91425" anchor="t" anchorCtr="0">
            <a:normAutofit/>
          </a:bodyPr>
          <a:lstStyle/>
          <a:p>
            <a:pPr marL="0" indent="0">
              <a:lnSpc>
                <a:spcPct val="90000"/>
              </a:lnSpc>
            </a:pPr>
            <a:r>
              <a:rPr lang="en" sz="2800"/>
              <a:t>Shane Scalf, Executive Director</a:t>
            </a:r>
            <a:endParaRPr sz="2800"/>
          </a:p>
        </p:txBody>
      </p:sp>
      <p:pic>
        <p:nvPicPr>
          <p:cNvPr id="58" name="Google Shape;58;p1"/>
          <p:cNvPicPr preferRelativeResize="0"/>
          <p:nvPr/>
        </p:nvPicPr>
        <p:blipFill rotWithShape="1">
          <a:blip r:embed="rId3">
            <a:alphaModFix/>
          </a:blip>
          <a:srcRect/>
          <a:stretch/>
        </p:blipFill>
        <p:spPr>
          <a:xfrm>
            <a:off x="2656800" y="3669075"/>
            <a:ext cx="3830400" cy="12514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2"/>
          <p:cNvSpPr txBox="1">
            <a:spLocks noGrp="1"/>
          </p:cNvSpPr>
          <p:nvPr>
            <p:ph type="title"/>
          </p:nvPr>
        </p:nvSpPr>
        <p:spPr>
          <a:xfrm>
            <a:off x="179250" y="1328875"/>
            <a:ext cx="8785500" cy="726300"/>
          </a:xfrm>
          <a:prstGeom prst="rect">
            <a:avLst/>
          </a:prstGeom>
          <a:noFill/>
          <a:ln>
            <a:noFill/>
          </a:ln>
        </p:spPr>
        <p:txBody>
          <a:bodyPr spcFirstLastPara="1" wrap="square" lIns="91425" tIns="91425" rIns="91425" bIns="91425" anchor="t" anchorCtr="0">
            <a:noAutofit/>
          </a:bodyPr>
          <a:lstStyle/>
          <a:p>
            <a:pPr algn="ctr">
              <a:lnSpc>
                <a:spcPct val="115000"/>
              </a:lnSpc>
            </a:pPr>
            <a:r>
              <a:rPr lang="en" i="1">
                <a:solidFill>
                  <a:schemeClr val="accent5"/>
                </a:solidFill>
              </a:rPr>
              <a:t>PREVENTION = KEY TO ENDING HOMELESSNESS</a:t>
            </a:r>
            <a:endParaRPr i="1">
              <a:solidFill>
                <a:schemeClr val="accent5"/>
              </a:solidFill>
            </a:endParaRPr>
          </a:p>
        </p:txBody>
      </p:sp>
      <p:sp>
        <p:nvSpPr>
          <p:cNvPr id="64" name="Google Shape;64;p2"/>
          <p:cNvSpPr txBox="1">
            <a:spLocks noGrp="1"/>
          </p:cNvSpPr>
          <p:nvPr>
            <p:ph type="body" idx="1"/>
          </p:nvPr>
        </p:nvSpPr>
        <p:spPr>
          <a:xfrm>
            <a:off x="728525" y="2663250"/>
            <a:ext cx="7768200" cy="2216100"/>
          </a:xfrm>
          <a:prstGeom prst="rect">
            <a:avLst/>
          </a:prstGeom>
          <a:noFill/>
          <a:ln>
            <a:noFill/>
          </a:ln>
        </p:spPr>
        <p:txBody>
          <a:bodyPr spcFirstLastPara="1" wrap="square" lIns="91425" tIns="91425" rIns="91425" bIns="91425" anchor="t" anchorCtr="0">
            <a:normAutofit fontScale="92500" lnSpcReduction="10000"/>
          </a:bodyPr>
          <a:lstStyle/>
          <a:p>
            <a:pPr indent="-355600" algn="ctr">
              <a:spcBef>
                <a:spcPts val="1000"/>
              </a:spcBef>
              <a:buClr>
                <a:schemeClr val="accent1"/>
              </a:buClr>
              <a:buSzPts val="2000"/>
              <a:buFont typeface="Arial"/>
              <a:buChar char="●"/>
            </a:pPr>
            <a:r>
              <a:rPr lang="en" sz="2000" b="1" i="1">
                <a:solidFill>
                  <a:schemeClr val="accent1"/>
                </a:solidFill>
                <a:latin typeface="Arial"/>
                <a:ea typeface="Arial"/>
                <a:cs typeface="Arial"/>
                <a:sym typeface="Arial"/>
              </a:rPr>
              <a:t>Keeps</a:t>
            </a:r>
            <a:r>
              <a:rPr lang="en" sz="2000" b="1">
                <a:solidFill>
                  <a:schemeClr val="accent1"/>
                </a:solidFill>
                <a:latin typeface="Arial"/>
                <a:ea typeface="Arial"/>
                <a:cs typeface="Arial"/>
                <a:sym typeface="Arial"/>
              </a:rPr>
              <a:t> At-Risk Families Housed Before They Enter the Homeless Response System</a:t>
            </a:r>
            <a:endParaRPr sz="2000" b="1" i="1">
              <a:solidFill>
                <a:schemeClr val="accent1"/>
              </a:solidFill>
              <a:latin typeface="Arial"/>
              <a:ea typeface="Arial"/>
              <a:cs typeface="Arial"/>
              <a:sym typeface="Arial"/>
            </a:endParaRPr>
          </a:p>
          <a:p>
            <a:pPr indent="-355600" algn="ctr">
              <a:spcBef>
                <a:spcPts val="1000"/>
              </a:spcBef>
              <a:buClr>
                <a:schemeClr val="accent1"/>
              </a:buClr>
              <a:buSzPts val="2000"/>
              <a:buFont typeface="Arial"/>
              <a:buChar char="●"/>
            </a:pPr>
            <a:r>
              <a:rPr lang="en" sz="2000" b="1" i="1">
                <a:solidFill>
                  <a:schemeClr val="accent1"/>
                </a:solidFill>
                <a:latin typeface="Arial"/>
                <a:ea typeface="Arial"/>
                <a:cs typeface="Arial"/>
                <a:sym typeface="Arial"/>
              </a:rPr>
              <a:t>Reduces </a:t>
            </a:r>
            <a:r>
              <a:rPr lang="en" sz="2000" b="1">
                <a:solidFill>
                  <a:schemeClr val="accent1"/>
                </a:solidFill>
                <a:latin typeface="Arial"/>
                <a:ea typeface="Arial"/>
                <a:cs typeface="Arial"/>
                <a:sym typeface="Arial"/>
              </a:rPr>
              <a:t>Family &amp; Child Trauma</a:t>
            </a:r>
            <a:endParaRPr sz="2000" b="1">
              <a:solidFill>
                <a:schemeClr val="accent1"/>
              </a:solidFill>
              <a:latin typeface="Arial"/>
              <a:ea typeface="Arial"/>
              <a:cs typeface="Arial"/>
              <a:sym typeface="Arial"/>
            </a:endParaRPr>
          </a:p>
          <a:p>
            <a:pPr indent="-355600" algn="ctr">
              <a:spcBef>
                <a:spcPts val="1000"/>
              </a:spcBef>
              <a:spcAft>
                <a:spcPts val="1000"/>
              </a:spcAft>
              <a:buClr>
                <a:schemeClr val="accent1"/>
              </a:buClr>
              <a:buSzPts val="2000"/>
              <a:buFont typeface="Arial"/>
              <a:buChar char="●"/>
            </a:pPr>
            <a:r>
              <a:rPr lang="en" sz="2000" b="1" i="1">
                <a:solidFill>
                  <a:schemeClr val="accent1"/>
                </a:solidFill>
                <a:latin typeface="Arial"/>
                <a:ea typeface="Arial"/>
                <a:cs typeface="Arial"/>
                <a:sym typeface="Arial"/>
              </a:rPr>
              <a:t>Equips</a:t>
            </a:r>
            <a:r>
              <a:rPr lang="en" sz="2000" b="1">
                <a:solidFill>
                  <a:schemeClr val="accent1"/>
                </a:solidFill>
                <a:latin typeface="Arial"/>
                <a:ea typeface="Arial"/>
                <a:cs typeface="Arial"/>
                <a:sym typeface="Arial"/>
              </a:rPr>
              <a:t> Children &amp; Families with Skills to Break Generational Cycles of Homelessness &amp; Poverty </a:t>
            </a:r>
            <a:endParaRPr sz="2000" b="1">
              <a:solidFill>
                <a:schemeClr val="accent1"/>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3"/>
          <p:cNvSpPr txBox="1">
            <a:spLocks noGrp="1"/>
          </p:cNvSpPr>
          <p:nvPr>
            <p:ph type="title"/>
          </p:nvPr>
        </p:nvSpPr>
        <p:spPr>
          <a:xfrm>
            <a:off x="4063100" y="1954075"/>
            <a:ext cx="4746900" cy="3375900"/>
          </a:xfrm>
          <a:prstGeom prst="rect">
            <a:avLst/>
          </a:prstGeom>
          <a:noFill/>
          <a:ln>
            <a:noFill/>
          </a:ln>
        </p:spPr>
        <p:txBody>
          <a:bodyPr spcFirstLastPara="1" wrap="square" lIns="91425" tIns="91425" rIns="91425" bIns="91425" anchor="t" anchorCtr="0">
            <a:noAutofit/>
          </a:bodyPr>
          <a:lstStyle/>
          <a:p>
            <a:pPr marL="457200" indent="-355600">
              <a:lnSpc>
                <a:spcPct val="150000"/>
              </a:lnSpc>
              <a:buClr>
                <a:schemeClr val="accent1"/>
              </a:buClr>
              <a:buSzPts val="2000"/>
              <a:buFont typeface="Arial"/>
              <a:buAutoNum type="arabicPeriod"/>
            </a:pPr>
            <a:r>
              <a:rPr lang="en" sz="2000" b="1">
                <a:solidFill>
                  <a:schemeClr val="accent1"/>
                </a:solidFill>
                <a:latin typeface="Arial"/>
                <a:ea typeface="Arial"/>
                <a:cs typeface="Arial"/>
                <a:sym typeface="Arial"/>
              </a:rPr>
              <a:t>Temporary Rental Assistance</a:t>
            </a:r>
            <a:endParaRPr sz="2000" b="1">
              <a:solidFill>
                <a:schemeClr val="accent1"/>
              </a:solidFill>
              <a:latin typeface="Arial"/>
              <a:ea typeface="Arial"/>
              <a:cs typeface="Arial"/>
              <a:sym typeface="Arial"/>
            </a:endParaRPr>
          </a:p>
          <a:p>
            <a:pPr marL="457200" indent="-355600">
              <a:lnSpc>
                <a:spcPct val="150000"/>
              </a:lnSpc>
              <a:spcBef>
                <a:spcPts val="1000"/>
              </a:spcBef>
              <a:buClr>
                <a:schemeClr val="accent1"/>
              </a:buClr>
              <a:buSzPts val="2000"/>
              <a:buFont typeface="Arial"/>
              <a:buAutoNum type="arabicPeriod"/>
            </a:pPr>
            <a:r>
              <a:rPr lang="en" sz="2000" b="1">
                <a:solidFill>
                  <a:schemeClr val="accent1"/>
                </a:solidFill>
                <a:latin typeface="Arial"/>
                <a:ea typeface="Arial"/>
                <a:cs typeface="Arial"/>
                <a:sym typeface="Arial"/>
              </a:rPr>
              <a:t>Resource Navigation &amp; Community Referrals</a:t>
            </a:r>
            <a:endParaRPr sz="2000" b="1">
              <a:solidFill>
                <a:schemeClr val="accent1"/>
              </a:solidFill>
              <a:latin typeface="Arial"/>
              <a:ea typeface="Arial"/>
              <a:cs typeface="Arial"/>
              <a:sym typeface="Arial"/>
            </a:endParaRPr>
          </a:p>
          <a:p>
            <a:pPr marL="457200" indent="-355600">
              <a:lnSpc>
                <a:spcPct val="150000"/>
              </a:lnSpc>
              <a:spcBef>
                <a:spcPts val="1000"/>
              </a:spcBef>
              <a:buClr>
                <a:schemeClr val="accent1"/>
              </a:buClr>
              <a:buSzPts val="2000"/>
              <a:buFont typeface="Arial"/>
              <a:buAutoNum type="arabicPeriod"/>
            </a:pPr>
            <a:r>
              <a:rPr lang="en" sz="2000" b="1">
                <a:solidFill>
                  <a:schemeClr val="accent1"/>
                </a:solidFill>
                <a:latin typeface="Arial"/>
                <a:ea typeface="Arial"/>
                <a:cs typeface="Arial"/>
                <a:sym typeface="Arial"/>
              </a:rPr>
              <a:t>Online Good Tenancy &amp; Basic Financial Management Classes</a:t>
            </a:r>
            <a:endParaRPr sz="2000" b="1">
              <a:solidFill>
                <a:schemeClr val="accent1"/>
              </a:solidFill>
              <a:latin typeface="Arial"/>
              <a:ea typeface="Arial"/>
              <a:cs typeface="Arial"/>
              <a:sym typeface="Arial"/>
            </a:endParaRPr>
          </a:p>
          <a:p>
            <a:pPr marL="457200" indent="-355600">
              <a:lnSpc>
                <a:spcPct val="150000"/>
              </a:lnSpc>
              <a:spcBef>
                <a:spcPts val="1000"/>
              </a:spcBef>
              <a:spcAft>
                <a:spcPts val="1000"/>
              </a:spcAft>
              <a:buClr>
                <a:schemeClr val="accent1"/>
              </a:buClr>
              <a:buSzPts val="2000"/>
              <a:buFont typeface="Arial"/>
              <a:buAutoNum type="arabicPeriod"/>
            </a:pPr>
            <a:r>
              <a:rPr lang="en" sz="2000" b="1">
                <a:solidFill>
                  <a:schemeClr val="accent1"/>
                </a:solidFill>
                <a:latin typeface="Arial"/>
                <a:ea typeface="Arial"/>
                <a:cs typeface="Arial"/>
                <a:sym typeface="Arial"/>
              </a:rPr>
              <a:t>Ongoing, Wrap-Around Case Management Support</a:t>
            </a:r>
            <a:endParaRPr sz="2000" b="1">
              <a:solidFill>
                <a:schemeClr val="accent1"/>
              </a:solidFill>
            </a:endParaRPr>
          </a:p>
        </p:txBody>
      </p:sp>
      <p:pic>
        <p:nvPicPr>
          <p:cNvPr id="70" name="Google Shape;70;p3"/>
          <p:cNvPicPr preferRelativeResize="0"/>
          <p:nvPr/>
        </p:nvPicPr>
        <p:blipFill rotWithShape="1">
          <a:blip r:embed="rId3">
            <a:alphaModFix/>
          </a:blip>
          <a:srcRect/>
          <a:stretch/>
        </p:blipFill>
        <p:spPr>
          <a:xfrm>
            <a:off x="389201" y="1954076"/>
            <a:ext cx="3452975" cy="3375957"/>
          </a:xfrm>
          <a:prstGeom prst="rect">
            <a:avLst/>
          </a:prstGeom>
          <a:noFill/>
          <a:ln>
            <a:noFill/>
          </a:ln>
        </p:spPr>
      </p:pic>
      <p:sp>
        <p:nvSpPr>
          <p:cNvPr id="71" name="Google Shape;71;p3"/>
          <p:cNvSpPr txBox="1"/>
          <p:nvPr/>
        </p:nvSpPr>
        <p:spPr>
          <a:xfrm>
            <a:off x="759300" y="1253525"/>
            <a:ext cx="7625400" cy="585600"/>
          </a:xfrm>
          <a:prstGeom prst="rect">
            <a:avLst/>
          </a:prstGeom>
          <a:noFill/>
          <a:ln>
            <a:noFill/>
          </a:ln>
        </p:spPr>
        <p:txBody>
          <a:bodyPr spcFirstLastPara="1" wrap="square" lIns="91425" tIns="91425" rIns="91425" bIns="91425" anchor="t" anchorCtr="0">
            <a:noAutofit/>
          </a:bodyPr>
          <a:lstStyle/>
          <a:p>
            <a:pPr algn="ctr">
              <a:buClr>
                <a:srgbClr val="000000"/>
              </a:buClr>
              <a:buSzPts val="3000"/>
            </a:pPr>
            <a:r>
              <a:rPr lang="en" sz="3000" i="1" kern="0">
                <a:solidFill>
                  <a:srgbClr val="1C3AA9"/>
                </a:solidFill>
                <a:latin typeface="Alfa Slab One"/>
                <a:ea typeface="Alfa Slab One"/>
                <a:cs typeface="Alfa Slab One"/>
                <a:sym typeface="Alfa Slab One"/>
              </a:rPr>
              <a:t>SPECIFIC SERVICES PROVIDED</a:t>
            </a:r>
            <a:endParaRPr i="1" kern="0">
              <a:solidFill>
                <a:srgbClr val="666666"/>
              </a:solidFill>
              <a:latin typeface="Alfa Slab One"/>
              <a:ea typeface="Alfa Slab One"/>
              <a:cs typeface="Alfa Slab One"/>
              <a:sym typeface="Alfa Slab On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13"/>
          <p:cNvPicPr preferRelativeResize="0">
            <a:picLocks noGrp="1"/>
          </p:cNvPicPr>
          <p:nvPr>
            <p:ph type="body" idx="3"/>
          </p:nvPr>
        </p:nvPicPr>
        <p:blipFill rotWithShape="1">
          <a:blip r:embed="rId3">
            <a:alphaModFix/>
          </a:blip>
          <a:srcRect t="8773" b="8773"/>
          <a:stretch/>
        </p:blipFill>
        <p:spPr>
          <a:xfrm>
            <a:off x="647963" y="2505150"/>
            <a:ext cx="2682900" cy="2949525"/>
          </a:xfrm>
          <a:prstGeom prst="rect">
            <a:avLst/>
          </a:prstGeom>
          <a:noFill/>
          <a:ln>
            <a:noFill/>
          </a:ln>
        </p:spPr>
      </p:pic>
      <p:sp>
        <p:nvSpPr>
          <p:cNvPr id="193" name="Google Shape;193;p13"/>
          <p:cNvSpPr txBox="1">
            <a:spLocks noGrp="1"/>
          </p:cNvSpPr>
          <p:nvPr>
            <p:ph type="title"/>
          </p:nvPr>
        </p:nvSpPr>
        <p:spPr>
          <a:xfrm>
            <a:off x="978967" y="1261427"/>
            <a:ext cx="6942620" cy="89154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6" tIns="137156" rIns="137156" bIns="137156" anchor="ctr" anchorCtr="0">
            <a:normAutofit/>
          </a:bodyPr>
          <a:lstStyle/>
          <a:p>
            <a:pPr>
              <a:buSzPts val="2800"/>
            </a:pPr>
            <a:r>
              <a:rPr lang="en-US" b="1"/>
              <a:t>COMMUNITY SUPPORTED &amp; VALUED</a:t>
            </a:r>
            <a:endParaRPr b="1" i="1"/>
          </a:p>
        </p:txBody>
      </p:sp>
      <p:sp>
        <p:nvSpPr>
          <p:cNvPr id="194" name="Google Shape;194;p13"/>
          <p:cNvSpPr txBox="1"/>
          <p:nvPr/>
        </p:nvSpPr>
        <p:spPr>
          <a:xfrm>
            <a:off x="3330868" y="2597679"/>
            <a:ext cx="5868450" cy="276969"/>
          </a:xfrm>
          <a:prstGeom prst="rect">
            <a:avLst/>
          </a:prstGeom>
          <a:noFill/>
          <a:ln>
            <a:noFill/>
          </a:ln>
        </p:spPr>
        <p:txBody>
          <a:bodyPr spcFirstLastPara="1" wrap="square" lIns="68569" tIns="34275" rIns="68569" bIns="34275" anchor="t" anchorCtr="0">
            <a:spAutoFit/>
          </a:bodyPr>
          <a:lstStyle/>
          <a:p>
            <a:pPr marL="257175" indent="-171450" defTabSz="685800">
              <a:buClr>
                <a:srgbClr val="000000"/>
              </a:buClr>
              <a:buSzPts val="1800"/>
            </a:pPr>
            <a:endParaRPr sz="1350" kern="0">
              <a:solidFill>
                <a:srgbClr val="000000"/>
              </a:solidFill>
              <a:latin typeface="Gill Sans"/>
              <a:ea typeface="Gill Sans"/>
              <a:cs typeface="Gill Sans"/>
              <a:sym typeface="Gill Sans"/>
            </a:endParaRPr>
          </a:p>
        </p:txBody>
      </p:sp>
      <p:pic>
        <p:nvPicPr>
          <p:cNvPr id="195" name="Google Shape;195;p13"/>
          <p:cNvPicPr preferRelativeResize="0"/>
          <p:nvPr/>
        </p:nvPicPr>
        <p:blipFill rotWithShape="1">
          <a:blip r:embed="rId4">
            <a:alphaModFix/>
          </a:blip>
          <a:srcRect t="1765" b="1765"/>
          <a:stretch/>
        </p:blipFill>
        <p:spPr>
          <a:xfrm>
            <a:off x="3727238" y="2505151"/>
            <a:ext cx="1719863" cy="2949527"/>
          </a:xfrm>
          <a:prstGeom prst="rect">
            <a:avLst/>
          </a:prstGeom>
          <a:noFill/>
          <a:ln>
            <a:noFill/>
          </a:ln>
        </p:spPr>
      </p:pic>
      <p:pic>
        <p:nvPicPr>
          <p:cNvPr id="196" name="Google Shape;196;p13"/>
          <p:cNvPicPr preferRelativeResize="0"/>
          <p:nvPr/>
        </p:nvPicPr>
        <p:blipFill rotWithShape="1">
          <a:blip r:embed="rId5">
            <a:alphaModFix/>
          </a:blip>
          <a:srcRect l="13559" r="34648"/>
          <a:stretch/>
        </p:blipFill>
        <p:spPr>
          <a:xfrm>
            <a:off x="5843477" y="2505147"/>
            <a:ext cx="2667794" cy="2897498"/>
          </a:xfrm>
          <a:prstGeom prst="rect">
            <a:avLst/>
          </a:prstGeom>
          <a:noFill/>
          <a:ln>
            <a:noFill/>
          </a:ln>
        </p:spPr>
      </p:pic>
      <p:sp>
        <p:nvSpPr>
          <p:cNvPr id="2" name="Date Placeholder 1">
            <a:extLst>
              <a:ext uri="{FF2B5EF4-FFF2-40B4-BE49-F238E27FC236}">
                <a16:creationId xmlns:a16="http://schemas.microsoft.com/office/drawing/2014/main" id="{DEEF6835-6881-4C34-303F-CD2E64AF4A2D}"/>
              </a:ext>
            </a:extLst>
          </p:cNvPr>
          <p:cNvSpPr>
            <a:spLocks noGrp="1"/>
          </p:cNvSpPr>
          <p:nvPr>
            <p:ph type="dt" idx="10"/>
          </p:nvPr>
        </p:nvSpPr>
        <p:spPr/>
        <p:txBody>
          <a:bodyPr/>
          <a:lstStyle/>
          <a:p>
            <a:r>
              <a:rPr lang="en-US"/>
              <a:t>4/2/2025</a:t>
            </a:r>
          </a:p>
        </p:txBody>
      </p:sp>
      <p:sp>
        <p:nvSpPr>
          <p:cNvPr id="3" name="Footer Placeholder 2">
            <a:extLst>
              <a:ext uri="{FF2B5EF4-FFF2-40B4-BE49-F238E27FC236}">
                <a16:creationId xmlns:a16="http://schemas.microsoft.com/office/drawing/2014/main" id="{2F80594D-ED48-1FD2-9BD2-DD56A737806F}"/>
              </a:ext>
            </a:extLst>
          </p:cNvPr>
          <p:cNvSpPr>
            <a:spLocks noGrp="1"/>
          </p:cNvSpPr>
          <p:nvPr>
            <p:ph type="ftr" idx="11"/>
          </p:nvPr>
        </p:nvSpPr>
        <p:spPr/>
        <p:txBody>
          <a:bodyPr/>
          <a:lstStyle/>
          <a:p>
            <a:r>
              <a:rPr lang="en-US"/>
              <a:t>Community Action Advisory Board</a:t>
            </a:r>
          </a:p>
        </p:txBody>
      </p:sp>
      <p:sp>
        <p:nvSpPr>
          <p:cNvPr id="4" name="Slide Number Placeholder 3">
            <a:extLst>
              <a:ext uri="{FF2B5EF4-FFF2-40B4-BE49-F238E27FC236}">
                <a16:creationId xmlns:a16="http://schemas.microsoft.com/office/drawing/2014/main" id="{D4E42A17-8A91-7D19-129C-3E340C09023E}"/>
              </a:ext>
            </a:extLst>
          </p:cNvPr>
          <p:cNvSpPr>
            <a:spLocks noGrp="1"/>
          </p:cNvSpPr>
          <p:nvPr>
            <p:ph type="sldNum" idx="12"/>
          </p:nvPr>
        </p:nvSpPr>
        <p:spPr/>
        <p:txBody>
          <a:bodyPr/>
          <a:lstStyle/>
          <a:p>
            <a:fld id="{00000000-1234-1234-1234-123412341234}" type="slidenum">
              <a:rPr lang="en-US" smtClean="0"/>
              <a:pPr/>
              <a:t>11</a:t>
            </a:fld>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4"/>
          <p:cNvSpPr txBox="1">
            <a:spLocks noGrp="1"/>
          </p:cNvSpPr>
          <p:nvPr>
            <p:ph type="body" idx="1"/>
          </p:nvPr>
        </p:nvSpPr>
        <p:spPr>
          <a:xfrm>
            <a:off x="208025" y="2035450"/>
            <a:ext cx="5269200" cy="3234000"/>
          </a:xfrm>
          <a:prstGeom prst="rect">
            <a:avLst/>
          </a:prstGeom>
          <a:noFill/>
          <a:ln>
            <a:noFill/>
          </a:ln>
        </p:spPr>
        <p:txBody>
          <a:bodyPr spcFirstLastPara="1" wrap="square" lIns="91425" tIns="91425" rIns="91425" bIns="91425" anchor="t" anchorCtr="0">
            <a:noAutofit/>
          </a:bodyPr>
          <a:lstStyle/>
          <a:p>
            <a:pPr marL="0" indent="0">
              <a:buNone/>
            </a:pPr>
            <a:r>
              <a:rPr lang="en" sz="2000" b="1">
                <a:solidFill>
                  <a:schemeClr val="accent1"/>
                </a:solidFill>
                <a:latin typeface="Arial"/>
                <a:ea typeface="Arial"/>
                <a:cs typeface="Arial"/>
                <a:sym typeface="Arial"/>
              </a:rPr>
              <a:t>With an average cost of </a:t>
            </a:r>
            <a:r>
              <a:rPr lang="en" sz="2000" b="1" i="1">
                <a:solidFill>
                  <a:schemeClr val="accent1"/>
                </a:solidFill>
                <a:latin typeface="Arial"/>
                <a:ea typeface="Arial"/>
                <a:cs typeface="Arial"/>
                <a:sym typeface="Arial"/>
              </a:rPr>
              <a:t>$1,000</a:t>
            </a:r>
            <a:r>
              <a:rPr lang="en" sz="2000" b="1">
                <a:solidFill>
                  <a:schemeClr val="accent1"/>
                </a:solidFill>
                <a:latin typeface="Arial"/>
                <a:ea typeface="Arial"/>
                <a:cs typeface="Arial"/>
                <a:sym typeface="Arial"/>
              </a:rPr>
              <a:t> per family, FPCC was able to:</a:t>
            </a:r>
            <a:endParaRPr sz="2000" b="1">
              <a:solidFill>
                <a:schemeClr val="accent1"/>
              </a:solidFill>
              <a:latin typeface="Arial"/>
              <a:ea typeface="Arial"/>
              <a:cs typeface="Arial"/>
              <a:sym typeface="Arial"/>
            </a:endParaRPr>
          </a:p>
          <a:p>
            <a:pPr indent="-355600">
              <a:spcBef>
                <a:spcPts val="1200"/>
              </a:spcBef>
              <a:buClr>
                <a:schemeClr val="accent1"/>
              </a:buClr>
              <a:buSzPts val="2000"/>
              <a:buFont typeface="Arial"/>
              <a:buChar char="●"/>
            </a:pPr>
            <a:r>
              <a:rPr lang="en" sz="2000" b="1">
                <a:solidFill>
                  <a:schemeClr val="accent1"/>
                </a:solidFill>
                <a:latin typeface="Arial"/>
                <a:ea typeface="Arial"/>
                <a:cs typeface="Arial"/>
                <a:sym typeface="Arial"/>
              </a:rPr>
              <a:t>Prevent 126 individuals (80 children, 46 adults) from 71 households from experiencing homelessness in 2024.</a:t>
            </a:r>
            <a:endParaRPr sz="2000" b="1">
              <a:solidFill>
                <a:schemeClr val="accent1"/>
              </a:solidFill>
              <a:latin typeface="Arial"/>
              <a:ea typeface="Arial"/>
              <a:cs typeface="Arial"/>
              <a:sym typeface="Arial"/>
            </a:endParaRPr>
          </a:p>
          <a:p>
            <a:pPr indent="-355600">
              <a:spcBef>
                <a:spcPts val="1000"/>
              </a:spcBef>
              <a:buClr>
                <a:schemeClr val="accent1"/>
              </a:buClr>
              <a:buSzPts val="2000"/>
              <a:buFont typeface="Arial"/>
              <a:buChar char="●"/>
            </a:pPr>
            <a:r>
              <a:rPr lang="en" sz="2000" b="1">
                <a:solidFill>
                  <a:schemeClr val="accent1"/>
                </a:solidFill>
                <a:latin typeface="Arial"/>
                <a:ea typeface="Arial"/>
                <a:cs typeface="Arial"/>
                <a:sym typeface="Arial"/>
              </a:rPr>
              <a:t>Empower 100% to Remain in Stable Housing One-Year after Prevention Assistance</a:t>
            </a:r>
            <a:endParaRPr sz="2000" b="1">
              <a:solidFill>
                <a:schemeClr val="accent1"/>
              </a:solidFill>
              <a:latin typeface="Arial"/>
              <a:ea typeface="Arial"/>
              <a:cs typeface="Arial"/>
              <a:sym typeface="Arial"/>
            </a:endParaRPr>
          </a:p>
          <a:p>
            <a:pPr indent="0">
              <a:spcBef>
                <a:spcPts val="1000"/>
              </a:spcBef>
              <a:spcAft>
                <a:spcPts val="1200"/>
              </a:spcAft>
              <a:buNone/>
            </a:pPr>
            <a:endParaRPr sz="2000">
              <a:solidFill>
                <a:schemeClr val="dk1"/>
              </a:solidFill>
            </a:endParaRPr>
          </a:p>
        </p:txBody>
      </p:sp>
      <p:pic>
        <p:nvPicPr>
          <p:cNvPr id="77" name="Google Shape;77;p4"/>
          <p:cNvPicPr preferRelativeResize="0"/>
          <p:nvPr/>
        </p:nvPicPr>
        <p:blipFill rotWithShape="1">
          <a:blip r:embed="rId3">
            <a:alphaModFix/>
          </a:blip>
          <a:srcRect/>
          <a:stretch/>
        </p:blipFill>
        <p:spPr>
          <a:xfrm>
            <a:off x="5820975" y="4216526"/>
            <a:ext cx="3080448" cy="1784225"/>
          </a:xfrm>
          <a:prstGeom prst="rect">
            <a:avLst/>
          </a:prstGeom>
          <a:noFill/>
          <a:ln>
            <a:noFill/>
          </a:ln>
        </p:spPr>
      </p:pic>
      <p:pic>
        <p:nvPicPr>
          <p:cNvPr id="78" name="Google Shape;78;p4"/>
          <p:cNvPicPr preferRelativeResize="0"/>
          <p:nvPr/>
        </p:nvPicPr>
        <p:blipFill rotWithShape="1">
          <a:blip r:embed="rId4">
            <a:alphaModFix/>
          </a:blip>
          <a:srcRect/>
          <a:stretch/>
        </p:blipFill>
        <p:spPr>
          <a:xfrm>
            <a:off x="5820975" y="2538526"/>
            <a:ext cx="3080450" cy="1678001"/>
          </a:xfrm>
          <a:prstGeom prst="rect">
            <a:avLst/>
          </a:prstGeom>
          <a:noFill/>
          <a:ln>
            <a:noFill/>
          </a:ln>
        </p:spPr>
      </p:pic>
      <p:pic>
        <p:nvPicPr>
          <p:cNvPr id="79" name="Google Shape;79;p4"/>
          <p:cNvPicPr preferRelativeResize="0"/>
          <p:nvPr/>
        </p:nvPicPr>
        <p:blipFill rotWithShape="1">
          <a:blip r:embed="rId5">
            <a:alphaModFix/>
          </a:blip>
          <a:srcRect/>
          <a:stretch/>
        </p:blipFill>
        <p:spPr>
          <a:xfrm>
            <a:off x="5820976" y="860526"/>
            <a:ext cx="3080451" cy="1677999"/>
          </a:xfrm>
          <a:prstGeom prst="rect">
            <a:avLst/>
          </a:prstGeom>
          <a:noFill/>
          <a:ln>
            <a:noFill/>
          </a:ln>
        </p:spPr>
      </p:pic>
      <p:sp>
        <p:nvSpPr>
          <p:cNvPr id="80" name="Google Shape;80;p4"/>
          <p:cNvSpPr txBox="1"/>
          <p:nvPr/>
        </p:nvSpPr>
        <p:spPr>
          <a:xfrm>
            <a:off x="208025" y="1328525"/>
            <a:ext cx="4802100" cy="503700"/>
          </a:xfrm>
          <a:prstGeom prst="rect">
            <a:avLst/>
          </a:prstGeom>
          <a:noFill/>
          <a:ln>
            <a:noFill/>
          </a:ln>
        </p:spPr>
        <p:txBody>
          <a:bodyPr spcFirstLastPara="1" wrap="square" lIns="91425" tIns="91425" rIns="91425" bIns="91425" anchor="t" anchorCtr="0">
            <a:noAutofit/>
          </a:bodyPr>
          <a:lstStyle/>
          <a:p>
            <a:pPr>
              <a:lnSpc>
                <a:spcPct val="115000"/>
              </a:lnSpc>
              <a:spcAft>
                <a:spcPts val="1200"/>
              </a:spcAft>
              <a:buClr>
                <a:srgbClr val="000000"/>
              </a:buClr>
              <a:buSzPts val="3000"/>
            </a:pPr>
            <a:r>
              <a:rPr lang="en" sz="3000" i="1" kern="0">
                <a:solidFill>
                  <a:srgbClr val="1C3AA9"/>
                </a:solidFill>
                <a:latin typeface="Alfa Slab One"/>
                <a:ea typeface="Alfa Slab One"/>
                <a:cs typeface="Alfa Slab One"/>
                <a:sym typeface="Alfa Slab One"/>
              </a:rPr>
              <a:t>CURRENT IMPACT</a:t>
            </a:r>
            <a:endParaRPr kern="0">
              <a:solidFill>
                <a:srgbClr val="666666"/>
              </a:solidFill>
              <a:latin typeface="Alfa Slab One"/>
              <a:ea typeface="Alfa Slab One"/>
              <a:cs typeface="Alfa Slab One"/>
              <a:sym typeface="Alfa Slab One"/>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671258" y="1848050"/>
            <a:ext cx="7801500" cy="1730100"/>
          </a:xfrm>
          <a:prstGeom prst="rect">
            <a:avLst/>
          </a:prstGeom>
        </p:spPr>
        <p:txBody>
          <a:bodyPr spcFirstLastPara="1" wrap="square" lIns="91425" tIns="91425" rIns="91425" bIns="91425" anchor="b" anchorCtr="0">
            <a:normAutofit/>
          </a:bodyPr>
          <a:lstStyle/>
          <a:p>
            <a:endParaRPr>
              <a:solidFill>
                <a:srgbClr val="F1C232"/>
              </a:solidFill>
            </a:endParaRPr>
          </a:p>
        </p:txBody>
      </p:sp>
      <p:sp>
        <p:nvSpPr>
          <p:cNvPr id="66" name="Google Shape;66;p14"/>
          <p:cNvSpPr txBox="1">
            <a:spLocks noGrp="1"/>
          </p:cNvSpPr>
          <p:nvPr>
            <p:ph type="subTitle" idx="1"/>
          </p:nvPr>
        </p:nvSpPr>
        <p:spPr>
          <a:xfrm>
            <a:off x="671250" y="4032124"/>
            <a:ext cx="7801500" cy="1662000"/>
          </a:xfrm>
          <a:prstGeom prst="rect">
            <a:avLst/>
          </a:prstGeom>
        </p:spPr>
        <p:txBody>
          <a:bodyPr spcFirstLastPara="1" wrap="square" lIns="91425" tIns="91425" rIns="91425" bIns="91425" anchor="t" anchorCtr="0">
            <a:normAutofit/>
          </a:bodyPr>
          <a:lstStyle/>
          <a:p>
            <a:pPr marL="0" indent="0">
              <a:buClr>
                <a:srgbClr val="000000"/>
              </a:buClr>
              <a:buSzPts val="4400"/>
            </a:pPr>
            <a:r>
              <a:rPr lang="en" sz="3600" b="1">
                <a:solidFill>
                  <a:srgbClr val="F1C232"/>
                </a:solidFill>
                <a:latin typeface="Calibri"/>
                <a:ea typeface="Calibri"/>
                <a:cs typeface="Calibri"/>
                <a:sym typeface="Calibri"/>
              </a:rPr>
              <a:t>EVICTION PREVENTION RENTAL ASSISTANCE PROGRAM (EPRAP)</a:t>
            </a:r>
            <a:endParaRPr sz="3600" b="1">
              <a:solidFill>
                <a:srgbClr val="F1C232"/>
              </a:solidFill>
              <a:latin typeface="Calibri"/>
              <a:ea typeface="Calibri"/>
              <a:cs typeface="Calibri"/>
              <a:sym typeface="Calibri"/>
            </a:endParaRPr>
          </a:p>
        </p:txBody>
      </p:sp>
      <p:pic>
        <p:nvPicPr>
          <p:cNvPr id="67" name="Google Shape;67;p14"/>
          <p:cNvPicPr preferRelativeResize="0"/>
          <p:nvPr/>
        </p:nvPicPr>
        <p:blipFill>
          <a:blip r:embed="rId3">
            <a:alphaModFix/>
          </a:blip>
          <a:stretch>
            <a:fillRect/>
          </a:stretch>
        </p:blipFill>
        <p:spPr>
          <a:xfrm>
            <a:off x="1" y="857254"/>
            <a:ext cx="9144003" cy="3201294"/>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11700" y="1302275"/>
            <a:ext cx="8520600" cy="572700"/>
          </a:xfrm>
          <a:prstGeom prst="rect">
            <a:avLst/>
          </a:prstGeom>
          <a:noFill/>
          <a:ln>
            <a:noFill/>
          </a:ln>
        </p:spPr>
        <p:txBody>
          <a:bodyPr spcFirstLastPara="1" wrap="square" lIns="91425" tIns="45700" rIns="91425" bIns="45700" anchor="ctr" anchorCtr="0">
            <a:noAutofit/>
          </a:bodyPr>
          <a:lstStyle/>
          <a:p>
            <a:pPr>
              <a:buSzPts val="4400"/>
            </a:pPr>
            <a:r>
              <a:rPr lang="en" i="0" u="none">
                <a:solidFill>
                  <a:srgbClr val="F1C232"/>
                </a:solidFill>
                <a:latin typeface="Calibri"/>
                <a:ea typeface="Calibri"/>
                <a:cs typeface="Calibri"/>
                <a:sym typeface="Calibri"/>
              </a:rPr>
              <a:t>Program Fundamentals</a:t>
            </a:r>
            <a:endParaRPr>
              <a:solidFill>
                <a:srgbClr val="F1C232"/>
              </a:solidFill>
              <a:latin typeface="Calibri"/>
              <a:ea typeface="Calibri"/>
              <a:cs typeface="Calibri"/>
              <a:sym typeface="Calibri"/>
            </a:endParaRPr>
          </a:p>
        </p:txBody>
      </p:sp>
      <p:sp>
        <p:nvSpPr>
          <p:cNvPr id="74" name="Google Shape;74;p15"/>
          <p:cNvSpPr txBox="1">
            <a:spLocks noGrp="1"/>
          </p:cNvSpPr>
          <p:nvPr>
            <p:ph type="body" idx="1"/>
          </p:nvPr>
        </p:nvSpPr>
        <p:spPr>
          <a:xfrm>
            <a:off x="311700" y="2009725"/>
            <a:ext cx="3999900" cy="3416400"/>
          </a:xfrm>
          <a:prstGeom prst="rect">
            <a:avLst/>
          </a:prstGeom>
          <a:noFill/>
          <a:ln>
            <a:noFill/>
          </a:ln>
        </p:spPr>
        <p:txBody>
          <a:bodyPr spcFirstLastPara="1" wrap="square" lIns="91425" tIns="45700" rIns="91425" bIns="45700" anchor="t" anchorCtr="0">
            <a:normAutofit/>
          </a:bodyPr>
          <a:lstStyle/>
          <a:p>
            <a:pPr marL="0" indent="0">
              <a:lnSpc>
                <a:spcPct val="100000"/>
              </a:lnSpc>
              <a:spcBef>
                <a:spcPts val="480"/>
              </a:spcBef>
              <a:buNone/>
            </a:pPr>
            <a:r>
              <a:rPr lang="en" sz="1300">
                <a:solidFill>
                  <a:srgbClr val="F1C232"/>
                </a:solidFill>
                <a:latin typeface="Calibri"/>
                <a:ea typeface="Calibri"/>
                <a:cs typeface="Calibri"/>
                <a:sym typeface="Calibri"/>
              </a:rPr>
              <a:t>INW Service Model: </a:t>
            </a:r>
            <a:endParaRPr sz="1300">
              <a:solidFill>
                <a:srgbClr val="F1C232"/>
              </a:solidFill>
              <a:latin typeface="Calibri"/>
              <a:ea typeface="Calibri"/>
              <a:cs typeface="Calibri"/>
              <a:sym typeface="Calibri"/>
            </a:endParaRPr>
          </a:p>
          <a:p>
            <a:pPr marL="800100" lvl="2" indent="-298450">
              <a:lnSpc>
                <a:spcPct val="100000"/>
              </a:lnSpc>
              <a:spcBef>
                <a:spcPts val="1200"/>
              </a:spcBef>
              <a:buClr>
                <a:srgbClr val="F1C232"/>
              </a:buClr>
              <a:buSzPts val="1300"/>
              <a:buFont typeface="Calibri"/>
              <a:buChar char="▪"/>
            </a:pPr>
            <a:r>
              <a:rPr lang="en" sz="1300">
                <a:solidFill>
                  <a:srgbClr val="F1C232"/>
                </a:solidFill>
                <a:latin typeface="Calibri"/>
                <a:ea typeface="Calibri"/>
                <a:cs typeface="Calibri"/>
                <a:sym typeface="Calibri"/>
              </a:rPr>
              <a:t>Housing First with barrier removal</a:t>
            </a:r>
            <a:endParaRPr sz="1300">
              <a:solidFill>
                <a:srgbClr val="F1C232"/>
              </a:solidFill>
              <a:latin typeface="Calibri"/>
              <a:ea typeface="Calibri"/>
              <a:cs typeface="Calibri"/>
              <a:sym typeface="Calibri"/>
            </a:endParaRPr>
          </a:p>
          <a:p>
            <a:pPr marL="800100" lvl="2" indent="-298450">
              <a:lnSpc>
                <a:spcPct val="100000"/>
              </a:lnSpc>
              <a:buClr>
                <a:srgbClr val="F1C232"/>
              </a:buClr>
              <a:buSzPts val="1300"/>
              <a:buFont typeface="Calibri"/>
              <a:buChar char="▪"/>
            </a:pPr>
            <a:r>
              <a:rPr lang="en" sz="1300">
                <a:solidFill>
                  <a:srgbClr val="F1C232"/>
                </a:solidFill>
                <a:latin typeface="Calibri"/>
                <a:ea typeface="Calibri"/>
                <a:cs typeface="Calibri"/>
                <a:sym typeface="Calibri"/>
              </a:rPr>
              <a:t>Strength-Based, Person Centered Case Management</a:t>
            </a:r>
            <a:endParaRPr sz="1300">
              <a:solidFill>
                <a:srgbClr val="F1C232"/>
              </a:solidFill>
              <a:latin typeface="Calibri"/>
              <a:ea typeface="Calibri"/>
              <a:cs typeface="Calibri"/>
              <a:sym typeface="Calibri"/>
            </a:endParaRPr>
          </a:p>
          <a:p>
            <a:pPr marL="800100" lvl="2" indent="-298450">
              <a:lnSpc>
                <a:spcPct val="100000"/>
              </a:lnSpc>
              <a:buClr>
                <a:srgbClr val="F1C232"/>
              </a:buClr>
              <a:buSzPts val="1300"/>
              <a:buFont typeface="Calibri"/>
              <a:buChar char="▪"/>
            </a:pPr>
            <a:r>
              <a:rPr lang="en" sz="1300">
                <a:solidFill>
                  <a:srgbClr val="F1C232"/>
                </a:solidFill>
                <a:latin typeface="Calibri"/>
                <a:ea typeface="Calibri"/>
                <a:cs typeface="Calibri"/>
                <a:sym typeface="Calibri"/>
              </a:rPr>
              <a:t>Progressive Engagement</a:t>
            </a:r>
            <a:endParaRPr sz="1300">
              <a:solidFill>
                <a:srgbClr val="F1C232"/>
              </a:solidFill>
              <a:latin typeface="Calibri"/>
              <a:ea typeface="Calibri"/>
              <a:cs typeface="Calibri"/>
              <a:sym typeface="Calibri"/>
            </a:endParaRPr>
          </a:p>
          <a:p>
            <a:pPr marL="800100" lvl="2" indent="-298450">
              <a:lnSpc>
                <a:spcPct val="100000"/>
              </a:lnSpc>
              <a:buClr>
                <a:srgbClr val="F1C232"/>
              </a:buClr>
              <a:buSzPts val="1300"/>
              <a:buFont typeface="Calibri"/>
              <a:buChar char="▪"/>
            </a:pPr>
            <a:r>
              <a:rPr lang="en" sz="1300">
                <a:solidFill>
                  <a:srgbClr val="F1C232"/>
                </a:solidFill>
                <a:latin typeface="Calibri"/>
                <a:ea typeface="Calibri"/>
                <a:cs typeface="Calibri"/>
                <a:sym typeface="Calibri"/>
              </a:rPr>
              <a:t>Trauma Informed Care</a:t>
            </a:r>
            <a:endParaRPr sz="1300">
              <a:solidFill>
                <a:srgbClr val="F1C232"/>
              </a:solidFill>
              <a:latin typeface="Calibri"/>
              <a:ea typeface="Calibri"/>
              <a:cs typeface="Calibri"/>
              <a:sym typeface="Calibri"/>
            </a:endParaRPr>
          </a:p>
          <a:p>
            <a:pPr marL="800100" lvl="2" indent="-298450">
              <a:lnSpc>
                <a:spcPct val="100000"/>
              </a:lnSpc>
              <a:buClr>
                <a:srgbClr val="F1C232"/>
              </a:buClr>
              <a:buSzPts val="1300"/>
              <a:buFont typeface="Calibri"/>
              <a:buChar char="▪"/>
            </a:pPr>
            <a:r>
              <a:rPr lang="en" sz="1300">
                <a:solidFill>
                  <a:srgbClr val="F1C232"/>
                </a:solidFill>
                <a:latin typeface="Calibri"/>
                <a:ea typeface="Calibri"/>
                <a:cs typeface="Calibri"/>
                <a:sym typeface="Calibri"/>
              </a:rPr>
              <a:t>Harm Reduction</a:t>
            </a:r>
            <a:endParaRPr sz="1300">
              <a:solidFill>
                <a:srgbClr val="F1C232"/>
              </a:solidFill>
              <a:latin typeface="Calibri"/>
              <a:ea typeface="Calibri"/>
              <a:cs typeface="Calibri"/>
              <a:sym typeface="Calibri"/>
            </a:endParaRPr>
          </a:p>
          <a:p>
            <a:pPr marL="800100" lvl="2" indent="-298450">
              <a:lnSpc>
                <a:spcPct val="100000"/>
              </a:lnSpc>
              <a:buClr>
                <a:srgbClr val="F1C232"/>
              </a:buClr>
              <a:buSzPts val="1300"/>
              <a:buFont typeface="Calibri"/>
              <a:buChar char="▪"/>
            </a:pPr>
            <a:r>
              <a:rPr lang="en" sz="1300">
                <a:solidFill>
                  <a:srgbClr val="F1C232"/>
                </a:solidFill>
                <a:latin typeface="Calibri"/>
                <a:ea typeface="Calibri"/>
                <a:cs typeface="Calibri"/>
                <a:sym typeface="Calibri"/>
              </a:rPr>
              <a:t>Barrier Removal</a:t>
            </a:r>
            <a:endParaRPr sz="1300">
              <a:solidFill>
                <a:srgbClr val="F1C232"/>
              </a:solidFill>
              <a:latin typeface="Calibri"/>
              <a:ea typeface="Calibri"/>
              <a:cs typeface="Calibri"/>
              <a:sym typeface="Calibri"/>
            </a:endParaRPr>
          </a:p>
          <a:p>
            <a:pPr marL="800100" lvl="2" indent="-298450">
              <a:lnSpc>
                <a:spcPct val="100000"/>
              </a:lnSpc>
              <a:buClr>
                <a:srgbClr val="F1C232"/>
              </a:buClr>
              <a:buSzPts val="1300"/>
              <a:buFont typeface="Calibri"/>
              <a:buChar char="▪"/>
            </a:pPr>
            <a:r>
              <a:rPr lang="en">
                <a:solidFill>
                  <a:srgbClr val="F1C232"/>
                </a:solidFill>
                <a:latin typeface="Calibri"/>
                <a:ea typeface="Calibri"/>
                <a:cs typeface="Calibri"/>
                <a:sym typeface="Calibri"/>
              </a:rPr>
              <a:t>Client-Centered Action Planning (including - tenant ed, life skills development, community involvement)</a:t>
            </a:r>
            <a:endParaRPr sz="1300">
              <a:solidFill>
                <a:srgbClr val="F1C232"/>
              </a:solidFill>
              <a:latin typeface="Calibri"/>
              <a:ea typeface="Calibri"/>
              <a:cs typeface="Calibri"/>
              <a:sym typeface="Calibri"/>
            </a:endParaRPr>
          </a:p>
          <a:p>
            <a:pPr marL="800100" lvl="2" indent="-298450">
              <a:lnSpc>
                <a:spcPct val="100000"/>
              </a:lnSpc>
              <a:buClr>
                <a:srgbClr val="F1C232"/>
              </a:buClr>
              <a:buSzPts val="1300"/>
              <a:buFont typeface="Calibri"/>
              <a:buChar char="▪"/>
            </a:pPr>
            <a:r>
              <a:rPr lang="en" sz="1300">
                <a:solidFill>
                  <a:srgbClr val="F1C232"/>
                </a:solidFill>
                <a:latin typeface="Calibri"/>
                <a:ea typeface="Calibri"/>
                <a:cs typeface="Calibri"/>
                <a:sym typeface="Calibri"/>
              </a:rPr>
              <a:t>Landlord Advocacy/Coordination/Mediation</a:t>
            </a:r>
            <a:endParaRPr sz="1300">
              <a:solidFill>
                <a:srgbClr val="F1C232"/>
              </a:solidFill>
              <a:latin typeface="Calibri"/>
              <a:ea typeface="Calibri"/>
              <a:cs typeface="Calibri"/>
              <a:sym typeface="Calibri"/>
            </a:endParaRPr>
          </a:p>
          <a:p>
            <a:pPr marL="800100" lvl="2" indent="-298450">
              <a:lnSpc>
                <a:spcPct val="100000"/>
              </a:lnSpc>
              <a:buClr>
                <a:srgbClr val="F1C232"/>
              </a:buClr>
              <a:buSzPts val="1300"/>
              <a:buFont typeface="Calibri"/>
              <a:buChar char="▪"/>
            </a:pPr>
            <a:r>
              <a:rPr lang="en" sz="1300">
                <a:solidFill>
                  <a:srgbClr val="F1C232"/>
                </a:solidFill>
                <a:latin typeface="Calibri"/>
                <a:ea typeface="Calibri"/>
                <a:cs typeface="Calibri"/>
                <a:sym typeface="Calibri"/>
              </a:rPr>
              <a:t>Retention and Follow-Up Support (After Care)</a:t>
            </a:r>
            <a:endParaRPr sz="1300">
              <a:solidFill>
                <a:srgbClr val="F1C232"/>
              </a:solidFill>
              <a:latin typeface="Calibri"/>
              <a:ea typeface="Calibri"/>
              <a:cs typeface="Calibri"/>
              <a:sym typeface="Calibri"/>
            </a:endParaRPr>
          </a:p>
          <a:p>
            <a:pPr marL="800100" lvl="2" indent="-222250">
              <a:lnSpc>
                <a:spcPct val="100000"/>
              </a:lnSpc>
              <a:spcBef>
                <a:spcPts val="1200"/>
              </a:spcBef>
              <a:buClr>
                <a:schemeClr val="dk1"/>
              </a:buClr>
              <a:buSzPts val="1900"/>
              <a:buNone/>
            </a:pPr>
            <a:endParaRPr sz="2400">
              <a:solidFill>
                <a:schemeClr val="dk1"/>
              </a:solidFill>
              <a:latin typeface="Calibri"/>
              <a:ea typeface="Calibri"/>
              <a:cs typeface="Calibri"/>
              <a:sym typeface="Calibri"/>
            </a:endParaRPr>
          </a:p>
          <a:p>
            <a:pPr marL="342900" indent="-222250">
              <a:spcBef>
                <a:spcPts val="380"/>
              </a:spcBef>
              <a:buClr>
                <a:schemeClr val="dk1"/>
              </a:buClr>
              <a:buSzPts val="1900"/>
              <a:buNone/>
            </a:pPr>
            <a:endParaRPr sz="1900">
              <a:solidFill>
                <a:schemeClr val="dk1"/>
              </a:solidFill>
              <a:latin typeface="Calibri"/>
              <a:ea typeface="Calibri"/>
              <a:cs typeface="Calibri"/>
              <a:sym typeface="Calibri"/>
            </a:endParaRPr>
          </a:p>
        </p:txBody>
      </p:sp>
      <p:sp>
        <p:nvSpPr>
          <p:cNvPr id="75" name="Google Shape;75;p15"/>
          <p:cNvSpPr txBox="1">
            <a:spLocks noGrp="1"/>
          </p:cNvSpPr>
          <p:nvPr>
            <p:ph type="body" idx="2"/>
          </p:nvPr>
        </p:nvSpPr>
        <p:spPr>
          <a:xfrm>
            <a:off x="4832400" y="2009725"/>
            <a:ext cx="3999900" cy="3416400"/>
          </a:xfrm>
          <a:prstGeom prst="rect">
            <a:avLst/>
          </a:prstGeom>
        </p:spPr>
        <p:txBody>
          <a:bodyPr spcFirstLastPara="1" wrap="square" lIns="91425" tIns="91425" rIns="91425" bIns="91425" anchor="t" anchorCtr="0">
            <a:normAutofit/>
          </a:bodyPr>
          <a:lstStyle/>
          <a:p>
            <a:pPr marL="0" indent="0">
              <a:lnSpc>
                <a:spcPct val="100000"/>
              </a:lnSpc>
              <a:buNone/>
            </a:pPr>
            <a:r>
              <a:rPr lang="en" sz="1300">
                <a:solidFill>
                  <a:srgbClr val="F1C232"/>
                </a:solidFill>
                <a:latin typeface="Calibri"/>
                <a:ea typeface="Calibri"/>
                <a:cs typeface="Calibri"/>
                <a:sym typeface="Calibri"/>
              </a:rPr>
              <a:t>Intervention:</a:t>
            </a:r>
            <a:endParaRPr sz="1300">
              <a:solidFill>
                <a:srgbClr val="F1C232"/>
              </a:solidFill>
              <a:latin typeface="Calibri"/>
              <a:ea typeface="Calibri"/>
              <a:cs typeface="Calibri"/>
              <a:sym typeface="Calibri"/>
            </a:endParaRPr>
          </a:p>
          <a:p>
            <a:pPr marL="742950" lvl="1" indent="-190500">
              <a:lnSpc>
                <a:spcPct val="100000"/>
              </a:lnSpc>
              <a:spcBef>
                <a:spcPts val="1200"/>
              </a:spcBef>
              <a:buClr>
                <a:srgbClr val="F1C232"/>
              </a:buClr>
              <a:buSzPts val="1300"/>
              <a:buFont typeface="Calibri"/>
              <a:buChar char="▪"/>
            </a:pPr>
            <a:r>
              <a:rPr lang="en" sz="1300">
                <a:solidFill>
                  <a:srgbClr val="F1C232"/>
                </a:solidFill>
                <a:latin typeface="Calibri"/>
                <a:ea typeface="Calibri"/>
                <a:cs typeface="Calibri"/>
                <a:sym typeface="Calibri"/>
              </a:rPr>
              <a:t>Mobile intake/outreach to CFTH ref’d clients</a:t>
            </a:r>
            <a:endParaRPr sz="1300">
              <a:solidFill>
                <a:srgbClr val="F1C232"/>
              </a:solidFill>
              <a:latin typeface="Calibri"/>
              <a:ea typeface="Calibri"/>
              <a:cs typeface="Calibri"/>
              <a:sym typeface="Calibri"/>
            </a:endParaRPr>
          </a:p>
          <a:p>
            <a:pPr marL="742950" lvl="1" indent="-190500">
              <a:lnSpc>
                <a:spcPct val="100000"/>
              </a:lnSpc>
              <a:buClr>
                <a:srgbClr val="F1C232"/>
              </a:buClr>
              <a:buSzPts val="1300"/>
              <a:buFont typeface="Calibri"/>
              <a:buChar char="▪"/>
            </a:pPr>
            <a:r>
              <a:rPr lang="en" sz="1300">
                <a:solidFill>
                  <a:srgbClr val="F1C232"/>
                </a:solidFill>
                <a:latin typeface="Calibri"/>
                <a:ea typeface="Calibri"/>
                <a:cs typeface="Calibri"/>
                <a:sym typeface="Calibri"/>
              </a:rPr>
              <a:t>Safety planning and expedited response to crises</a:t>
            </a:r>
            <a:endParaRPr sz="1300">
              <a:solidFill>
                <a:srgbClr val="F1C232"/>
              </a:solidFill>
              <a:latin typeface="Calibri"/>
              <a:ea typeface="Calibri"/>
              <a:cs typeface="Calibri"/>
              <a:sym typeface="Calibri"/>
            </a:endParaRPr>
          </a:p>
          <a:p>
            <a:pPr marL="742950" lvl="1" indent="-190500">
              <a:lnSpc>
                <a:spcPct val="100000"/>
              </a:lnSpc>
              <a:buClr>
                <a:srgbClr val="F1C232"/>
              </a:buClr>
              <a:buSzPts val="1300"/>
              <a:buFont typeface="Calibri"/>
              <a:buChar char="▪"/>
            </a:pPr>
            <a:r>
              <a:rPr lang="en" sz="1300">
                <a:solidFill>
                  <a:srgbClr val="F1C232"/>
                </a:solidFill>
                <a:latin typeface="Calibri"/>
                <a:ea typeface="Calibri"/>
                <a:cs typeface="Calibri"/>
                <a:sym typeface="Calibri"/>
              </a:rPr>
              <a:t>Creative partnerships for wrap-around support</a:t>
            </a:r>
            <a:endParaRPr sz="1300">
              <a:solidFill>
                <a:srgbClr val="F1C232"/>
              </a:solidFill>
              <a:latin typeface="Calibri"/>
              <a:ea typeface="Calibri"/>
              <a:cs typeface="Calibri"/>
              <a:sym typeface="Calibri"/>
            </a:endParaRPr>
          </a:p>
          <a:p>
            <a:pPr marL="742950" lvl="1" indent="-190500">
              <a:lnSpc>
                <a:spcPct val="100000"/>
              </a:lnSpc>
              <a:buClr>
                <a:srgbClr val="F1C232"/>
              </a:buClr>
              <a:buSzPts val="1300"/>
              <a:buFont typeface="Calibri"/>
              <a:buChar char="▪"/>
            </a:pPr>
            <a:r>
              <a:rPr lang="en" sz="1300">
                <a:solidFill>
                  <a:srgbClr val="F1C232"/>
                </a:solidFill>
                <a:latin typeface="Calibri"/>
                <a:ea typeface="Calibri"/>
                <a:cs typeface="Calibri"/>
                <a:sym typeface="Calibri"/>
              </a:rPr>
              <a:t>Continual Landlord Engagement</a:t>
            </a:r>
            <a:endParaRPr sz="1300">
              <a:solidFill>
                <a:srgbClr val="F1C232"/>
              </a:solidFill>
              <a:latin typeface="Calibri"/>
              <a:ea typeface="Calibri"/>
              <a:cs typeface="Calibri"/>
              <a:sym typeface="Calibri"/>
            </a:endParaRPr>
          </a:p>
          <a:p>
            <a:pPr marL="742950" lvl="1" indent="-190500">
              <a:lnSpc>
                <a:spcPct val="100000"/>
              </a:lnSpc>
              <a:buClr>
                <a:srgbClr val="F1C232"/>
              </a:buClr>
              <a:buSzPts val="1300"/>
              <a:buFont typeface="Calibri"/>
              <a:buChar char="▪"/>
            </a:pPr>
            <a:r>
              <a:rPr lang="en" sz="1300">
                <a:solidFill>
                  <a:srgbClr val="F1C232"/>
                </a:solidFill>
                <a:latin typeface="Calibri"/>
                <a:ea typeface="Calibri"/>
                <a:cs typeface="Calibri"/>
                <a:sym typeface="Calibri"/>
              </a:rPr>
              <a:t>Landlord/Tenant Mediation</a:t>
            </a:r>
            <a:endParaRPr sz="1300">
              <a:solidFill>
                <a:srgbClr val="F1C232"/>
              </a:solidFill>
              <a:latin typeface="Calibri"/>
              <a:ea typeface="Calibri"/>
              <a:cs typeface="Calibri"/>
              <a:sym typeface="Calibri"/>
            </a:endParaRPr>
          </a:p>
          <a:p>
            <a:pPr marL="742950" lvl="1" indent="-190500">
              <a:lnSpc>
                <a:spcPct val="100000"/>
              </a:lnSpc>
              <a:buClr>
                <a:srgbClr val="F1C232"/>
              </a:buClr>
              <a:buSzPts val="1300"/>
              <a:buFont typeface="Calibri"/>
              <a:buChar char="▪"/>
            </a:pPr>
            <a:r>
              <a:rPr lang="en" sz="1300">
                <a:solidFill>
                  <a:srgbClr val="F1C232"/>
                </a:solidFill>
                <a:latin typeface="Calibri"/>
                <a:ea typeface="Calibri"/>
                <a:cs typeface="Calibri"/>
                <a:sym typeface="Calibri"/>
              </a:rPr>
              <a:t>Emergency Basic Need Resources</a:t>
            </a:r>
            <a:endParaRPr sz="1300">
              <a:solidFill>
                <a:srgbClr val="F1C232"/>
              </a:solidFill>
              <a:latin typeface="Calibri"/>
              <a:ea typeface="Calibri"/>
              <a:cs typeface="Calibri"/>
              <a:sym typeface="Calibri"/>
            </a:endParaRPr>
          </a:p>
          <a:p>
            <a:pPr marL="0" indent="0">
              <a:spcBef>
                <a:spcPts val="1200"/>
              </a:spcBef>
              <a:spcAft>
                <a:spcPts val="1200"/>
              </a:spcAft>
              <a:buNone/>
            </a:pP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pPr>
              <a:buSzPct val="183333"/>
            </a:pPr>
            <a:r>
              <a:rPr lang="en">
                <a:solidFill>
                  <a:srgbClr val="F1C232"/>
                </a:solidFill>
                <a:latin typeface="Calibri"/>
                <a:ea typeface="Calibri"/>
                <a:cs typeface="Calibri"/>
                <a:sym typeface="Calibri"/>
              </a:rPr>
              <a:t>EPRAP Experience</a:t>
            </a:r>
            <a:endParaRPr sz="2400">
              <a:solidFill>
                <a:srgbClr val="F1C232"/>
              </a:solidFill>
            </a:endParaRPr>
          </a:p>
        </p:txBody>
      </p:sp>
      <p:sp>
        <p:nvSpPr>
          <p:cNvPr id="81" name="Google Shape;81;p16"/>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fontScale="85000" lnSpcReduction="10000"/>
          </a:bodyPr>
          <a:lstStyle/>
          <a:p>
            <a:pPr marL="0" indent="0">
              <a:lnSpc>
                <a:spcPct val="100000"/>
              </a:lnSpc>
              <a:buNone/>
            </a:pPr>
            <a:r>
              <a:rPr lang="en">
                <a:solidFill>
                  <a:srgbClr val="F1C232"/>
                </a:solidFill>
                <a:latin typeface="Calibri"/>
                <a:ea typeface="Calibri"/>
                <a:cs typeface="Calibri"/>
                <a:sym typeface="Calibri"/>
              </a:rPr>
              <a:t>INW has been providing EPRAP since 2024, but has had experience providing eviction prevention in City of Vancouver since 2018; overall, INW has provided prevention services for 20+ years in Multnomah County;</a:t>
            </a:r>
            <a:endParaRPr>
              <a:solidFill>
                <a:srgbClr val="F1C232"/>
              </a:solidFill>
              <a:latin typeface="Calibri"/>
              <a:ea typeface="Calibri"/>
              <a:cs typeface="Calibri"/>
              <a:sym typeface="Calibri"/>
            </a:endParaRPr>
          </a:p>
          <a:p>
            <a:pPr marL="0" indent="0">
              <a:lnSpc>
                <a:spcPct val="100000"/>
              </a:lnSpc>
              <a:buNone/>
            </a:pPr>
            <a:endParaRPr>
              <a:solidFill>
                <a:srgbClr val="F1C232"/>
              </a:solidFill>
              <a:latin typeface="Calibri"/>
              <a:ea typeface="Calibri"/>
              <a:cs typeface="Calibri"/>
              <a:sym typeface="Calibri"/>
            </a:endParaRPr>
          </a:p>
          <a:p>
            <a:pPr marL="0" indent="0">
              <a:lnSpc>
                <a:spcPct val="100000"/>
              </a:lnSpc>
              <a:buNone/>
            </a:pPr>
            <a:r>
              <a:rPr lang="en">
                <a:solidFill>
                  <a:srgbClr val="F1C232"/>
                </a:solidFill>
                <a:latin typeface="Calibri"/>
                <a:ea typeface="Calibri"/>
                <a:cs typeface="Calibri"/>
                <a:sym typeface="Calibri"/>
              </a:rPr>
              <a:t>Prioritized Populations served:</a:t>
            </a:r>
            <a:endParaRPr>
              <a:solidFill>
                <a:srgbClr val="F1C232"/>
              </a:solidFill>
              <a:latin typeface="Calibri"/>
              <a:ea typeface="Calibri"/>
              <a:cs typeface="Calibri"/>
              <a:sym typeface="Calibri"/>
            </a:endParaRPr>
          </a:p>
          <a:p>
            <a:pPr indent="-325755">
              <a:lnSpc>
                <a:spcPct val="100000"/>
              </a:lnSpc>
              <a:buClr>
                <a:srgbClr val="F1C232"/>
              </a:buClr>
              <a:buSzPct val="100000"/>
              <a:buFont typeface="Calibri"/>
              <a:buChar char="●"/>
            </a:pPr>
            <a:r>
              <a:rPr lang="en">
                <a:solidFill>
                  <a:srgbClr val="F1C232"/>
                </a:solidFill>
                <a:latin typeface="Calibri"/>
                <a:ea typeface="Calibri"/>
                <a:cs typeface="Calibri"/>
                <a:sym typeface="Calibri"/>
              </a:rPr>
              <a:t>HHs who have experienced chronic homelessness, </a:t>
            </a:r>
            <a:endParaRPr>
              <a:solidFill>
                <a:srgbClr val="F1C232"/>
              </a:solidFill>
              <a:latin typeface="Calibri"/>
              <a:ea typeface="Calibri"/>
              <a:cs typeface="Calibri"/>
              <a:sym typeface="Calibri"/>
            </a:endParaRPr>
          </a:p>
          <a:p>
            <a:pPr indent="-325755">
              <a:lnSpc>
                <a:spcPct val="100000"/>
              </a:lnSpc>
              <a:buClr>
                <a:srgbClr val="F1C232"/>
              </a:buClr>
              <a:buSzPct val="100000"/>
              <a:buFont typeface="Calibri"/>
              <a:buChar char="●"/>
            </a:pPr>
            <a:r>
              <a:rPr lang="en">
                <a:solidFill>
                  <a:srgbClr val="F1C232"/>
                </a:solidFill>
                <a:latin typeface="Calibri"/>
                <a:ea typeface="Calibri"/>
                <a:cs typeface="Calibri"/>
                <a:sym typeface="Calibri"/>
              </a:rPr>
              <a:t>HHs exiting incarceration, hospitalization, other systems of care, or are engaged in the court system</a:t>
            </a:r>
            <a:endParaRPr>
              <a:solidFill>
                <a:srgbClr val="F1C232"/>
              </a:solidFill>
              <a:latin typeface="Calibri"/>
              <a:ea typeface="Calibri"/>
              <a:cs typeface="Calibri"/>
              <a:sym typeface="Calibri"/>
            </a:endParaRPr>
          </a:p>
          <a:p>
            <a:pPr indent="-325755">
              <a:lnSpc>
                <a:spcPct val="100000"/>
              </a:lnSpc>
              <a:buClr>
                <a:srgbClr val="F1C232"/>
              </a:buClr>
              <a:buSzPct val="100000"/>
              <a:buFont typeface="Calibri"/>
              <a:buChar char="●"/>
            </a:pPr>
            <a:r>
              <a:rPr lang="en">
                <a:solidFill>
                  <a:srgbClr val="F1C232"/>
                </a:solidFill>
                <a:latin typeface="Calibri"/>
                <a:ea typeface="Calibri"/>
                <a:cs typeface="Calibri"/>
                <a:sym typeface="Calibri"/>
              </a:rPr>
              <a:t>HHs with a history of homelessness (including currently staying with friends/family),</a:t>
            </a:r>
            <a:endParaRPr>
              <a:solidFill>
                <a:srgbClr val="F1C232"/>
              </a:solidFill>
              <a:latin typeface="Calibri"/>
              <a:ea typeface="Calibri"/>
              <a:cs typeface="Calibri"/>
              <a:sym typeface="Calibri"/>
            </a:endParaRPr>
          </a:p>
          <a:p>
            <a:pPr indent="-325755">
              <a:lnSpc>
                <a:spcPct val="100000"/>
              </a:lnSpc>
              <a:buClr>
                <a:srgbClr val="F1C232"/>
              </a:buClr>
              <a:buSzPct val="100000"/>
              <a:buFont typeface="Calibri"/>
              <a:buChar char="●"/>
            </a:pPr>
            <a:r>
              <a:rPr lang="en">
                <a:solidFill>
                  <a:srgbClr val="F1C232"/>
                </a:solidFill>
                <a:latin typeface="Calibri"/>
                <a:ea typeface="Calibri"/>
                <a:cs typeface="Calibri"/>
                <a:sym typeface="Calibri"/>
              </a:rPr>
              <a:t>HHs who have previously been evicted,</a:t>
            </a:r>
            <a:endParaRPr>
              <a:solidFill>
                <a:srgbClr val="F1C232"/>
              </a:solidFill>
              <a:latin typeface="Calibri"/>
              <a:ea typeface="Calibri"/>
              <a:cs typeface="Calibri"/>
              <a:sym typeface="Calibri"/>
            </a:endParaRPr>
          </a:p>
          <a:p>
            <a:pPr indent="-325755">
              <a:lnSpc>
                <a:spcPct val="100000"/>
              </a:lnSpc>
              <a:buClr>
                <a:srgbClr val="F1C232"/>
              </a:buClr>
              <a:buSzPct val="100000"/>
              <a:buFont typeface="Calibri"/>
              <a:buChar char="●"/>
            </a:pPr>
            <a:r>
              <a:rPr lang="en">
                <a:solidFill>
                  <a:srgbClr val="F1C232"/>
                </a:solidFill>
                <a:latin typeface="Calibri"/>
                <a:ea typeface="Calibri"/>
                <a:cs typeface="Calibri"/>
                <a:sym typeface="Calibri"/>
              </a:rPr>
              <a:t>Youth exiting foster care, and </a:t>
            </a:r>
            <a:endParaRPr>
              <a:solidFill>
                <a:srgbClr val="F1C232"/>
              </a:solidFill>
              <a:latin typeface="Calibri"/>
              <a:ea typeface="Calibri"/>
              <a:cs typeface="Calibri"/>
              <a:sym typeface="Calibri"/>
            </a:endParaRPr>
          </a:p>
          <a:p>
            <a:pPr indent="-325755">
              <a:lnSpc>
                <a:spcPct val="100000"/>
              </a:lnSpc>
              <a:buClr>
                <a:srgbClr val="F1C232"/>
              </a:buClr>
              <a:buSzPct val="100000"/>
              <a:buFont typeface="Calibri"/>
              <a:buChar char="●"/>
            </a:pPr>
            <a:r>
              <a:rPr lang="en">
                <a:solidFill>
                  <a:srgbClr val="F1C232"/>
                </a:solidFill>
                <a:latin typeface="Calibri"/>
                <a:ea typeface="Calibri"/>
                <a:cs typeface="Calibri"/>
                <a:sym typeface="Calibri"/>
              </a:rPr>
              <a:t>HHs receiving child welfare services.</a:t>
            </a:r>
            <a:endParaRPr>
              <a:solidFill>
                <a:srgbClr val="F1C232"/>
              </a:solidFill>
              <a:latin typeface="Calibri"/>
              <a:ea typeface="Calibri"/>
              <a:cs typeface="Calibri"/>
              <a:sym typeface="Calibri"/>
            </a:endParaRPr>
          </a:p>
          <a:p>
            <a:pPr marL="0" indent="0">
              <a:lnSpc>
                <a:spcPct val="100000"/>
              </a:lnSpc>
              <a:buNone/>
            </a:pPr>
            <a:endParaRPr>
              <a:solidFill>
                <a:srgbClr val="F1C232"/>
              </a:solidFill>
              <a:latin typeface="Calibri"/>
              <a:ea typeface="Calibri"/>
              <a:cs typeface="Calibri"/>
              <a:sym typeface="Calibri"/>
            </a:endParaRPr>
          </a:p>
          <a:p>
            <a:pPr marL="0" indent="-97155">
              <a:lnSpc>
                <a:spcPct val="100000"/>
              </a:lnSpc>
              <a:buClr>
                <a:srgbClr val="F1C232"/>
              </a:buClr>
              <a:buSzPct val="100000"/>
              <a:buFont typeface="Calibri"/>
              <a:buChar char="•"/>
            </a:pPr>
            <a:r>
              <a:rPr lang="en">
                <a:solidFill>
                  <a:srgbClr val="F1C232"/>
                </a:solidFill>
                <a:latin typeface="Calibri"/>
                <a:ea typeface="Calibri"/>
                <a:cs typeface="Calibri"/>
                <a:sym typeface="Calibri"/>
              </a:rPr>
              <a:t>EPRAP</a:t>
            </a:r>
            <a:endParaRPr>
              <a:solidFill>
                <a:srgbClr val="F1C232"/>
              </a:solidFill>
              <a:latin typeface="Calibri"/>
              <a:ea typeface="Calibri"/>
              <a:cs typeface="Calibri"/>
              <a:sym typeface="Calibri"/>
            </a:endParaRPr>
          </a:p>
          <a:p>
            <a:pPr marL="742950" lvl="1" indent="-230505">
              <a:lnSpc>
                <a:spcPct val="100000"/>
              </a:lnSpc>
              <a:buClr>
                <a:srgbClr val="F1C232"/>
              </a:buClr>
              <a:buSzPct val="100000"/>
              <a:buFont typeface="Calibri"/>
              <a:buChar char="–"/>
            </a:pPr>
            <a:r>
              <a:rPr lang="en" sz="1800">
                <a:solidFill>
                  <a:srgbClr val="F1C232"/>
                </a:solidFill>
                <a:latin typeface="Calibri"/>
                <a:ea typeface="Calibri"/>
                <a:cs typeface="Calibri"/>
                <a:sym typeface="Calibri"/>
              </a:rPr>
              <a:t>FY24: 10 HH (24 individuals) served </a:t>
            </a:r>
            <a:endParaRPr sz="1800">
              <a:solidFill>
                <a:srgbClr val="F1C232"/>
              </a:solidFill>
              <a:latin typeface="Calibri"/>
              <a:ea typeface="Calibri"/>
              <a:cs typeface="Calibri"/>
              <a:sym typeface="Calibri"/>
            </a:endParaRPr>
          </a:p>
          <a:p>
            <a:pPr marL="742950" lvl="1" indent="-230505">
              <a:lnSpc>
                <a:spcPct val="100000"/>
              </a:lnSpc>
              <a:buClr>
                <a:srgbClr val="F1C232"/>
              </a:buClr>
              <a:buSzPct val="100000"/>
              <a:buFont typeface="Calibri"/>
              <a:buChar char="–"/>
            </a:pPr>
            <a:r>
              <a:rPr lang="en" sz="1800">
                <a:solidFill>
                  <a:srgbClr val="F1C232"/>
                </a:solidFill>
                <a:latin typeface="Calibri"/>
                <a:ea typeface="Calibri"/>
                <a:cs typeface="Calibri"/>
                <a:sym typeface="Calibri"/>
              </a:rPr>
              <a:t>FY25: 22 HH (67 individuals) served</a:t>
            </a:r>
            <a:endParaRPr>
              <a:solidFill>
                <a:srgbClr val="F1C232"/>
              </a:solidFill>
              <a:latin typeface="Calibri"/>
              <a:ea typeface="Calibri"/>
              <a:cs typeface="Calibri"/>
              <a:sym typeface="Calibri"/>
            </a:endParaRPr>
          </a:p>
          <a:p>
            <a:pPr marL="0" indent="0">
              <a:spcAft>
                <a:spcPts val="1200"/>
              </a:spcAft>
              <a:buNone/>
            </a:pP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pPr>
              <a:buSzPct val="146666"/>
            </a:pPr>
            <a:r>
              <a:rPr lang="en">
                <a:solidFill>
                  <a:srgbClr val="F1C232"/>
                </a:solidFill>
                <a:latin typeface="Calibri"/>
                <a:ea typeface="Calibri"/>
                <a:cs typeface="Calibri"/>
                <a:sym typeface="Calibri"/>
              </a:rPr>
              <a:t>EPRAP Program Goals</a:t>
            </a:r>
            <a:endParaRPr/>
          </a:p>
        </p:txBody>
      </p:sp>
      <p:sp>
        <p:nvSpPr>
          <p:cNvPr id="87" name="Google Shape;87;p17"/>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lnSpcReduction="10000"/>
          </a:bodyPr>
          <a:lstStyle/>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Number of HH served FY25 - 22</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Number of individuals served FY25 - 67</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Percentage of individuals from institutional setting or temporarily staying with family/friends FY25 - 18%</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Percentage of individuals that have experienced past homelessness FY25 - 40%</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Number of individuals maintaining or increasing income FY25 - 63</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Number of individuals referred to mainstream resources/services FY25 - 60</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Percentage of individuals remaining housed 12 months after exit FY25 - no data </a:t>
            </a:r>
            <a:endParaRPr sz="2400">
              <a:solidFill>
                <a:srgbClr val="FFFF00"/>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r>
              <a:rPr lang="en">
                <a:solidFill>
                  <a:srgbClr val="F1C232"/>
                </a:solidFill>
                <a:latin typeface="Calibri"/>
                <a:ea typeface="Calibri"/>
                <a:cs typeface="Calibri"/>
                <a:sym typeface="Calibri"/>
              </a:rPr>
              <a:t>Successes and Challenges</a:t>
            </a:r>
            <a:endParaRPr>
              <a:solidFill>
                <a:srgbClr val="F1C232"/>
              </a:solidFill>
              <a:latin typeface="Calibri"/>
              <a:ea typeface="Calibri"/>
              <a:cs typeface="Calibri"/>
              <a:sym typeface="Calibri"/>
            </a:endParaRPr>
          </a:p>
        </p:txBody>
      </p:sp>
      <p:sp>
        <p:nvSpPr>
          <p:cNvPr id="94" name="Google Shape;94;p18"/>
          <p:cNvSpPr txBox="1">
            <a:spLocks noGrp="1"/>
          </p:cNvSpPr>
          <p:nvPr>
            <p:ph type="body" idx="1"/>
          </p:nvPr>
        </p:nvSpPr>
        <p:spPr>
          <a:xfrm>
            <a:off x="4704300" y="2078425"/>
            <a:ext cx="3999900" cy="3416400"/>
          </a:xfrm>
          <a:prstGeom prst="rect">
            <a:avLst/>
          </a:prstGeom>
        </p:spPr>
        <p:txBody>
          <a:bodyPr spcFirstLastPara="1" wrap="square" lIns="91425" tIns="91425" rIns="91425" bIns="91425" anchor="t" anchorCtr="0">
            <a:normAutofit/>
          </a:bodyPr>
          <a:lstStyle/>
          <a:p>
            <a:pPr marL="0" indent="0">
              <a:lnSpc>
                <a:spcPct val="100000"/>
              </a:lnSpc>
              <a:buClr>
                <a:srgbClr val="000000"/>
              </a:buClr>
              <a:buSzPts val="3200"/>
              <a:buNone/>
            </a:pPr>
            <a:r>
              <a:rPr lang="en" b="1">
                <a:solidFill>
                  <a:srgbClr val="F1C232"/>
                </a:solidFill>
                <a:latin typeface="Calibri"/>
                <a:ea typeface="Calibri"/>
                <a:cs typeface="Calibri"/>
                <a:sym typeface="Calibri"/>
              </a:rPr>
              <a:t>Challenges</a:t>
            </a:r>
            <a:endParaRPr>
              <a:solidFill>
                <a:srgbClr val="F1C232"/>
              </a:solidFill>
              <a:latin typeface="Calibri"/>
              <a:ea typeface="Calibri"/>
              <a:cs typeface="Calibri"/>
              <a:sym typeface="Calibri"/>
            </a:endParaRPr>
          </a:p>
          <a:p>
            <a:pPr marL="0" indent="0">
              <a:lnSpc>
                <a:spcPct val="100000"/>
              </a:lnSpc>
              <a:spcBef>
                <a:spcPts val="1200"/>
              </a:spcBef>
              <a:buClr>
                <a:srgbClr val="000000"/>
              </a:buClr>
              <a:buSzPts val="1600"/>
              <a:buNone/>
            </a:pPr>
            <a:endParaRPr>
              <a:solidFill>
                <a:srgbClr val="F1C232"/>
              </a:solidFill>
              <a:latin typeface="Calibri"/>
              <a:ea typeface="Calibri"/>
              <a:cs typeface="Calibri"/>
              <a:sym typeface="Calibri"/>
            </a:endParaRPr>
          </a:p>
          <a:p>
            <a:pPr marL="0" indent="-88900">
              <a:lnSpc>
                <a:spcPct val="100000"/>
              </a:lnSpc>
              <a:spcBef>
                <a:spcPts val="1200"/>
              </a:spcBef>
              <a:buClr>
                <a:srgbClr val="F1C232"/>
              </a:buClr>
              <a:buFont typeface="Calibri"/>
              <a:buChar char="•"/>
            </a:pPr>
            <a:r>
              <a:rPr lang="en">
                <a:solidFill>
                  <a:srgbClr val="F1C232"/>
                </a:solidFill>
                <a:latin typeface="Calibri"/>
                <a:ea typeface="Calibri"/>
                <a:cs typeface="Calibri"/>
                <a:sym typeface="Calibri"/>
              </a:rPr>
              <a:t>Higher vulnerability scores being referred to lower scope of services</a:t>
            </a:r>
            <a:endParaRPr>
              <a:solidFill>
                <a:srgbClr val="F1C232"/>
              </a:solidFill>
              <a:latin typeface="Calibri"/>
              <a:ea typeface="Calibri"/>
              <a:cs typeface="Calibri"/>
              <a:sym typeface="Calibri"/>
            </a:endParaRPr>
          </a:p>
          <a:p>
            <a:pPr marL="0" indent="-88900">
              <a:lnSpc>
                <a:spcPct val="100000"/>
              </a:lnSpc>
              <a:buClr>
                <a:srgbClr val="F1C232"/>
              </a:buClr>
              <a:buFont typeface="Calibri"/>
              <a:buChar char="•"/>
            </a:pPr>
            <a:r>
              <a:rPr lang="en">
                <a:solidFill>
                  <a:srgbClr val="F1C232"/>
                </a:solidFill>
                <a:latin typeface="Calibri"/>
                <a:ea typeface="Calibri"/>
                <a:cs typeface="Calibri"/>
                <a:sym typeface="Calibri"/>
              </a:rPr>
              <a:t>Limited mental/behavioral health services</a:t>
            </a:r>
            <a:endParaRPr>
              <a:solidFill>
                <a:srgbClr val="F1C232"/>
              </a:solidFill>
              <a:latin typeface="Calibri"/>
              <a:ea typeface="Calibri"/>
              <a:cs typeface="Calibri"/>
              <a:sym typeface="Calibri"/>
            </a:endParaRPr>
          </a:p>
          <a:p>
            <a:pPr marL="0" indent="-88900">
              <a:lnSpc>
                <a:spcPct val="100000"/>
              </a:lnSpc>
              <a:buClr>
                <a:srgbClr val="F1C232"/>
              </a:buClr>
              <a:buFont typeface="Calibri"/>
              <a:buChar char="•"/>
            </a:pPr>
            <a:r>
              <a:rPr lang="en">
                <a:solidFill>
                  <a:srgbClr val="F1C232"/>
                </a:solidFill>
                <a:latin typeface="Calibri"/>
                <a:ea typeface="Calibri"/>
                <a:cs typeface="Calibri"/>
                <a:sym typeface="Calibri"/>
              </a:rPr>
              <a:t>Substance Use Disorder vs. Engagement</a:t>
            </a:r>
            <a:endParaRPr>
              <a:solidFill>
                <a:srgbClr val="F1C232"/>
              </a:solidFill>
              <a:latin typeface="Calibri"/>
              <a:ea typeface="Calibri"/>
              <a:cs typeface="Calibri"/>
              <a:sym typeface="Calibri"/>
            </a:endParaRPr>
          </a:p>
          <a:p>
            <a:pPr marL="0" indent="-88900">
              <a:lnSpc>
                <a:spcPct val="100000"/>
              </a:lnSpc>
              <a:buClr>
                <a:srgbClr val="F1C232"/>
              </a:buClr>
              <a:buFont typeface="Calibri"/>
              <a:buChar char="•"/>
            </a:pPr>
            <a:r>
              <a:rPr lang="en">
                <a:solidFill>
                  <a:srgbClr val="F1C232"/>
                </a:solidFill>
                <a:latin typeface="Calibri"/>
                <a:ea typeface="Calibri"/>
                <a:cs typeface="Calibri"/>
                <a:sym typeface="Calibri"/>
              </a:rPr>
              <a:t>Fixed Incomes/Low Wages vs. Housing Market</a:t>
            </a:r>
            <a:endParaRPr>
              <a:solidFill>
                <a:srgbClr val="F1C232"/>
              </a:solidFill>
              <a:latin typeface="Calibri"/>
              <a:ea typeface="Calibri"/>
              <a:cs typeface="Calibri"/>
              <a:sym typeface="Calibri"/>
            </a:endParaRPr>
          </a:p>
          <a:p>
            <a:pPr marL="0" indent="-88900">
              <a:lnSpc>
                <a:spcPct val="100000"/>
              </a:lnSpc>
              <a:buClr>
                <a:srgbClr val="F1C232"/>
              </a:buClr>
              <a:buFont typeface="Calibri"/>
              <a:buChar char="•"/>
            </a:pPr>
            <a:r>
              <a:rPr lang="en">
                <a:solidFill>
                  <a:srgbClr val="F1C232"/>
                </a:solidFill>
                <a:latin typeface="Calibri"/>
                <a:ea typeface="Calibri"/>
                <a:cs typeface="Calibri"/>
                <a:sym typeface="Calibri"/>
              </a:rPr>
              <a:t>Difficulty finding living wage jobs</a:t>
            </a:r>
            <a:endParaRPr>
              <a:solidFill>
                <a:srgbClr val="F1C232"/>
              </a:solidFill>
              <a:latin typeface="Calibri"/>
              <a:ea typeface="Calibri"/>
              <a:cs typeface="Calibri"/>
              <a:sym typeface="Calibri"/>
            </a:endParaRPr>
          </a:p>
          <a:p>
            <a:pPr marL="0" indent="-88900">
              <a:lnSpc>
                <a:spcPct val="100000"/>
              </a:lnSpc>
              <a:buClr>
                <a:srgbClr val="F1C232"/>
              </a:buClr>
              <a:buFont typeface="Calibri"/>
              <a:buChar char="•"/>
            </a:pPr>
            <a:r>
              <a:rPr lang="en">
                <a:solidFill>
                  <a:srgbClr val="F1C232"/>
                </a:solidFill>
                <a:latin typeface="Calibri"/>
                <a:ea typeface="Calibri"/>
                <a:cs typeface="Calibri"/>
                <a:sym typeface="Calibri"/>
              </a:rPr>
              <a:t>Community need is still above resources available</a:t>
            </a:r>
            <a:endParaRPr>
              <a:solidFill>
                <a:srgbClr val="F1C232"/>
              </a:solidFill>
              <a:latin typeface="Calibri"/>
              <a:ea typeface="Calibri"/>
              <a:cs typeface="Calibri"/>
              <a:sym typeface="Calibri"/>
            </a:endParaRPr>
          </a:p>
          <a:p>
            <a:pPr marL="0" indent="-88900">
              <a:lnSpc>
                <a:spcPct val="100000"/>
              </a:lnSpc>
              <a:buClr>
                <a:srgbClr val="F1C232"/>
              </a:buClr>
              <a:buFont typeface="Calibri"/>
              <a:buChar char="•"/>
            </a:pPr>
            <a:r>
              <a:rPr lang="en">
                <a:solidFill>
                  <a:srgbClr val="F1C232"/>
                </a:solidFill>
                <a:latin typeface="Calibri"/>
                <a:ea typeface="Calibri"/>
                <a:cs typeface="Calibri"/>
                <a:sym typeface="Calibri"/>
              </a:rPr>
              <a:t>Staff turnover</a:t>
            </a:r>
            <a:endParaRPr>
              <a:solidFill>
                <a:srgbClr val="F1C232"/>
              </a:solidFill>
              <a:latin typeface="Calibri"/>
              <a:ea typeface="Calibri"/>
              <a:cs typeface="Calibri"/>
              <a:sym typeface="Calibri"/>
            </a:endParaRPr>
          </a:p>
          <a:p>
            <a:pPr marL="0" indent="0">
              <a:lnSpc>
                <a:spcPct val="100000"/>
              </a:lnSpc>
              <a:spcBef>
                <a:spcPts val="1200"/>
              </a:spcBef>
              <a:buNone/>
            </a:pPr>
            <a:endParaRPr>
              <a:solidFill>
                <a:srgbClr val="F1C232"/>
              </a:solidFill>
              <a:latin typeface="Calibri"/>
              <a:ea typeface="Calibri"/>
              <a:cs typeface="Calibri"/>
              <a:sym typeface="Calibri"/>
            </a:endParaRPr>
          </a:p>
          <a:p>
            <a:pPr indent="0">
              <a:lnSpc>
                <a:spcPct val="100000"/>
              </a:lnSpc>
              <a:spcBef>
                <a:spcPts val="1200"/>
              </a:spcBef>
              <a:spcAft>
                <a:spcPts val="1200"/>
              </a:spcAft>
              <a:buNone/>
            </a:pPr>
            <a:endParaRPr>
              <a:solidFill>
                <a:srgbClr val="F1C232"/>
              </a:solidFill>
              <a:latin typeface="Calibri"/>
              <a:ea typeface="Calibri"/>
              <a:cs typeface="Calibri"/>
              <a:sym typeface="Calibri"/>
            </a:endParaRPr>
          </a:p>
        </p:txBody>
      </p:sp>
      <p:sp>
        <p:nvSpPr>
          <p:cNvPr id="95" name="Google Shape;95;p18"/>
          <p:cNvSpPr txBox="1">
            <a:spLocks noGrp="1"/>
          </p:cNvSpPr>
          <p:nvPr>
            <p:ph type="body" idx="2"/>
          </p:nvPr>
        </p:nvSpPr>
        <p:spPr>
          <a:xfrm>
            <a:off x="160075" y="2078425"/>
            <a:ext cx="3999900" cy="3416400"/>
          </a:xfrm>
          <a:prstGeom prst="rect">
            <a:avLst/>
          </a:prstGeom>
        </p:spPr>
        <p:txBody>
          <a:bodyPr spcFirstLastPara="1" wrap="square" lIns="91425" tIns="91425" rIns="91425" bIns="91425" anchor="t" anchorCtr="0">
            <a:normAutofit/>
          </a:bodyPr>
          <a:lstStyle/>
          <a:p>
            <a:pPr marL="0" indent="0">
              <a:lnSpc>
                <a:spcPct val="100000"/>
              </a:lnSpc>
              <a:buNone/>
            </a:pPr>
            <a:r>
              <a:rPr lang="en" b="1">
                <a:solidFill>
                  <a:srgbClr val="F1C232"/>
                </a:solidFill>
                <a:latin typeface="Calibri"/>
                <a:ea typeface="Calibri"/>
                <a:cs typeface="Calibri"/>
                <a:sym typeface="Calibri"/>
              </a:rPr>
              <a:t>Successes</a:t>
            </a:r>
            <a:endParaRPr>
              <a:solidFill>
                <a:srgbClr val="F1C232"/>
              </a:solidFill>
              <a:latin typeface="Calibri"/>
              <a:ea typeface="Calibri"/>
              <a:cs typeface="Calibri"/>
              <a:sym typeface="Calibri"/>
            </a:endParaRPr>
          </a:p>
          <a:p>
            <a:pPr marL="0" indent="0">
              <a:lnSpc>
                <a:spcPct val="100000"/>
              </a:lnSpc>
              <a:spcBef>
                <a:spcPts val="1200"/>
              </a:spcBef>
              <a:buNone/>
            </a:pPr>
            <a:endParaRPr>
              <a:solidFill>
                <a:srgbClr val="F1C232"/>
              </a:solidFill>
              <a:latin typeface="Calibri"/>
              <a:ea typeface="Calibri"/>
              <a:cs typeface="Calibri"/>
              <a:sym typeface="Calibri"/>
            </a:endParaRPr>
          </a:p>
          <a:p>
            <a:pPr marL="0" indent="-88900">
              <a:lnSpc>
                <a:spcPct val="100000"/>
              </a:lnSpc>
              <a:spcBef>
                <a:spcPts val="1200"/>
              </a:spcBef>
              <a:buClr>
                <a:srgbClr val="F1C232"/>
              </a:buClr>
              <a:buFont typeface="Arial"/>
              <a:buChar char="•"/>
            </a:pPr>
            <a:r>
              <a:rPr lang="en">
                <a:solidFill>
                  <a:srgbClr val="F1C232"/>
                </a:solidFill>
                <a:latin typeface="Calibri"/>
                <a:ea typeface="Calibri"/>
                <a:cs typeface="Calibri"/>
                <a:sym typeface="Calibri"/>
              </a:rPr>
              <a:t>Obtain and Maintain Housing</a:t>
            </a:r>
            <a:endParaRPr>
              <a:solidFill>
                <a:srgbClr val="F1C232"/>
              </a:solidFill>
              <a:latin typeface="Calibri"/>
              <a:ea typeface="Calibri"/>
              <a:cs typeface="Calibri"/>
              <a:sym typeface="Calibri"/>
            </a:endParaRPr>
          </a:p>
          <a:p>
            <a:pPr marL="0" indent="-88900">
              <a:lnSpc>
                <a:spcPct val="100000"/>
              </a:lnSpc>
              <a:buClr>
                <a:srgbClr val="F1C232"/>
              </a:buClr>
              <a:buFont typeface="Arial"/>
              <a:buChar char="•"/>
            </a:pPr>
            <a:r>
              <a:rPr lang="en">
                <a:solidFill>
                  <a:srgbClr val="F1C232"/>
                </a:solidFill>
                <a:latin typeface="Calibri"/>
                <a:ea typeface="Calibri"/>
                <a:cs typeface="Calibri"/>
                <a:sym typeface="Calibri"/>
              </a:rPr>
              <a:t>Relationship/Trust Building</a:t>
            </a:r>
            <a:endParaRPr>
              <a:solidFill>
                <a:srgbClr val="F1C232"/>
              </a:solidFill>
              <a:latin typeface="Calibri"/>
              <a:ea typeface="Calibri"/>
              <a:cs typeface="Calibri"/>
              <a:sym typeface="Calibri"/>
            </a:endParaRPr>
          </a:p>
          <a:p>
            <a:pPr marL="0" indent="-88900">
              <a:lnSpc>
                <a:spcPct val="100000"/>
              </a:lnSpc>
              <a:buClr>
                <a:srgbClr val="F1C232"/>
              </a:buClr>
              <a:buFont typeface="Arial"/>
              <a:buChar char="•"/>
            </a:pPr>
            <a:r>
              <a:rPr lang="en">
                <a:solidFill>
                  <a:srgbClr val="F1C232"/>
                </a:solidFill>
                <a:latin typeface="Calibri"/>
                <a:ea typeface="Calibri"/>
                <a:cs typeface="Calibri"/>
                <a:sym typeface="Calibri"/>
              </a:rPr>
              <a:t>Improved Quality of Life</a:t>
            </a:r>
            <a:endParaRPr>
              <a:solidFill>
                <a:srgbClr val="F1C232"/>
              </a:solidFill>
              <a:latin typeface="Calibri"/>
              <a:ea typeface="Calibri"/>
              <a:cs typeface="Calibri"/>
              <a:sym typeface="Calibri"/>
            </a:endParaRPr>
          </a:p>
          <a:p>
            <a:pPr marL="0" indent="-88900">
              <a:lnSpc>
                <a:spcPct val="100000"/>
              </a:lnSpc>
              <a:buClr>
                <a:srgbClr val="F1C232"/>
              </a:buClr>
              <a:buFont typeface="Arial"/>
              <a:buChar char="•"/>
            </a:pPr>
            <a:r>
              <a:rPr lang="en">
                <a:solidFill>
                  <a:srgbClr val="F1C232"/>
                </a:solidFill>
                <a:latin typeface="Calibri"/>
                <a:ea typeface="Calibri"/>
                <a:cs typeface="Calibri"/>
                <a:sym typeface="Calibri"/>
              </a:rPr>
              <a:t>Addressing the historically marginalized and underserved populations in Clark County</a:t>
            </a:r>
            <a:endParaRPr>
              <a:solidFill>
                <a:srgbClr val="F1C232"/>
              </a:solidFill>
              <a:latin typeface="Calibri"/>
              <a:ea typeface="Calibri"/>
              <a:cs typeface="Calibri"/>
              <a:sym typeface="Calibri"/>
            </a:endParaRPr>
          </a:p>
          <a:p>
            <a:pPr marL="0" indent="-88900">
              <a:lnSpc>
                <a:spcPct val="100000"/>
              </a:lnSpc>
              <a:buClr>
                <a:srgbClr val="F1C232"/>
              </a:buClr>
              <a:buFont typeface="Arial"/>
              <a:buChar char="•"/>
            </a:pPr>
            <a:r>
              <a:rPr lang="en">
                <a:solidFill>
                  <a:srgbClr val="F1C232"/>
                </a:solidFill>
                <a:latin typeface="Calibri"/>
                <a:ea typeface="Calibri"/>
                <a:cs typeface="Calibri"/>
                <a:sym typeface="Calibri"/>
              </a:rPr>
              <a:t>Spectrum of programs meet variations of needs</a:t>
            </a:r>
            <a:endParaRPr>
              <a:solidFill>
                <a:srgbClr val="F1C232"/>
              </a:solidFill>
              <a:latin typeface="Calibri"/>
              <a:ea typeface="Calibri"/>
              <a:cs typeface="Calibri"/>
              <a:sym typeface="Calibri"/>
            </a:endParaRPr>
          </a:p>
          <a:p>
            <a:pPr marL="0" indent="-88900">
              <a:lnSpc>
                <a:spcPct val="100000"/>
              </a:lnSpc>
              <a:buClr>
                <a:srgbClr val="F1C232"/>
              </a:buClr>
              <a:buFont typeface="Arial"/>
              <a:buChar char="•"/>
            </a:pPr>
            <a:r>
              <a:rPr lang="en">
                <a:solidFill>
                  <a:srgbClr val="F1C232"/>
                </a:solidFill>
                <a:latin typeface="Calibri"/>
                <a:ea typeface="Calibri"/>
                <a:cs typeface="Calibri"/>
                <a:sym typeface="Calibri"/>
              </a:rPr>
              <a:t>Clark County Flexible Funds</a:t>
            </a:r>
            <a:endParaRPr>
              <a:solidFill>
                <a:srgbClr val="F1C232"/>
              </a:solidFill>
              <a:latin typeface="Calibri"/>
              <a:ea typeface="Calibri"/>
              <a:cs typeface="Calibri"/>
              <a:sym typeface="Calibri"/>
            </a:endParaRPr>
          </a:p>
          <a:p>
            <a:pPr marL="0" indent="0">
              <a:spcBef>
                <a:spcPts val="1200"/>
              </a:spcBef>
              <a:spcAft>
                <a:spcPts val="1200"/>
              </a:spcAft>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11700" y="1279850"/>
            <a:ext cx="8520600" cy="572700"/>
          </a:xfrm>
          <a:prstGeom prst="rect">
            <a:avLst/>
          </a:prstGeom>
        </p:spPr>
        <p:txBody>
          <a:bodyPr spcFirstLastPara="1" wrap="square" lIns="91425" tIns="91425" rIns="91425" bIns="91425" anchor="t" anchorCtr="0">
            <a:noAutofit/>
          </a:bodyPr>
          <a:lstStyle/>
          <a:p>
            <a:r>
              <a:rPr lang="en">
                <a:solidFill>
                  <a:srgbClr val="F1C232"/>
                </a:solidFill>
                <a:latin typeface="Calibri"/>
                <a:ea typeface="Calibri"/>
                <a:cs typeface="Calibri"/>
                <a:sym typeface="Calibri"/>
              </a:rPr>
              <a:t>Success Story</a:t>
            </a:r>
            <a:endParaRPr>
              <a:solidFill>
                <a:srgbClr val="F1C232"/>
              </a:solidFill>
              <a:latin typeface="Calibri"/>
              <a:ea typeface="Calibri"/>
              <a:cs typeface="Calibri"/>
              <a:sym typeface="Calibri"/>
            </a:endParaRPr>
          </a:p>
        </p:txBody>
      </p:sp>
      <p:sp>
        <p:nvSpPr>
          <p:cNvPr id="101" name="Google Shape;101;p19"/>
          <p:cNvSpPr txBox="1">
            <a:spLocks noGrp="1"/>
          </p:cNvSpPr>
          <p:nvPr>
            <p:ph type="body" idx="1"/>
          </p:nvPr>
        </p:nvSpPr>
        <p:spPr>
          <a:xfrm>
            <a:off x="311700" y="2009725"/>
            <a:ext cx="8520600" cy="3416400"/>
          </a:xfrm>
          <a:prstGeom prst="rect">
            <a:avLst/>
          </a:prstGeom>
        </p:spPr>
        <p:txBody>
          <a:bodyPr spcFirstLastPara="1" wrap="square" lIns="91425" tIns="91425" rIns="91425" bIns="91425" anchor="ctr" anchorCtr="0">
            <a:normAutofit fontScale="92500" lnSpcReduction="20000"/>
          </a:bodyPr>
          <a:lstStyle/>
          <a:p>
            <a:pPr marL="0" indent="0" algn="just">
              <a:lnSpc>
                <a:spcPct val="100000"/>
              </a:lnSpc>
              <a:buClr>
                <a:srgbClr val="000000"/>
              </a:buClr>
              <a:buSzPct val="128571"/>
              <a:buNone/>
            </a:pPr>
            <a:r>
              <a:rPr lang="en">
                <a:solidFill>
                  <a:srgbClr val="F1C232"/>
                </a:solidFill>
                <a:latin typeface="Calibri"/>
                <a:ea typeface="Calibri"/>
                <a:cs typeface="Calibri"/>
                <a:sym typeface="Calibri"/>
              </a:rPr>
              <a:t>Lucy is a single mother in her 50s with an elementary school age child. She has a history of working in home care, but was laid off by her agency when they downsized. She entered EPRAP after exhausting her savings and facing eviction due to rental arrears. She had been actively looking for work. </a:t>
            </a:r>
            <a:endParaRPr sz="1400">
              <a:solidFill>
                <a:srgbClr val="F1C232"/>
              </a:solidFill>
              <a:latin typeface="Calibri"/>
              <a:ea typeface="Calibri"/>
              <a:cs typeface="Calibri"/>
              <a:sym typeface="Calibri"/>
            </a:endParaRPr>
          </a:p>
          <a:p>
            <a:pPr marL="0" indent="0" algn="just">
              <a:lnSpc>
                <a:spcPct val="100000"/>
              </a:lnSpc>
              <a:buClr>
                <a:srgbClr val="000000"/>
              </a:buClr>
              <a:buSzPct val="100000"/>
              <a:buNone/>
            </a:pPr>
            <a:endParaRPr>
              <a:solidFill>
                <a:srgbClr val="F1C232"/>
              </a:solidFill>
              <a:latin typeface="Calibri"/>
              <a:ea typeface="Calibri"/>
              <a:cs typeface="Calibri"/>
              <a:sym typeface="Calibri"/>
            </a:endParaRPr>
          </a:p>
          <a:p>
            <a:pPr marL="0" indent="0" algn="just">
              <a:lnSpc>
                <a:spcPct val="100000"/>
              </a:lnSpc>
              <a:buClr>
                <a:srgbClr val="000000"/>
              </a:buClr>
              <a:buSzPct val="128571"/>
              <a:buNone/>
            </a:pPr>
            <a:r>
              <a:rPr lang="en">
                <a:solidFill>
                  <a:srgbClr val="F1C232"/>
                </a:solidFill>
                <a:latin typeface="Calibri"/>
                <a:ea typeface="Calibri"/>
                <a:cs typeface="Calibri"/>
                <a:sym typeface="Calibri"/>
              </a:rPr>
              <a:t>During the intake and assessment, Lucy identified a need for employment support and finding a new job. Her INW Housing Specialist referred her to WorkSource where Lucy accessed resources in revising her resume and identifying computer skills she needed to improve. She took several classes at WorkSource focusing on increasing these computer skills. </a:t>
            </a:r>
            <a:endParaRPr sz="1400">
              <a:solidFill>
                <a:srgbClr val="F1C232"/>
              </a:solidFill>
              <a:latin typeface="Calibri"/>
              <a:ea typeface="Calibri"/>
              <a:cs typeface="Calibri"/>
              <a:sym typeface="Calibri"/>
            </a:endParaRPr>
          </a:p>
          <a:p>
            <a:pPr marL="0" indent="0" algn="just">
              <a:lnSpc>
                <a:spcPct val="100000"/>
              </a:lnSpc>
              <a:buClr>
                <a:srgbClr val="000000"/>
              </a:buClr>
              <a:buSzPct val="100000"/>
              <a:buNone/>
            </a:pPr>
            <a:endParaRPr>
              <a:solidFill>
                <a:srgbClr val="F1C232"/>
              </a:solidFill>
              <a:latin typeface="Calibri"/>
              <a:ea typeface="Calibri"/>
              <a:cs typeface="Calibri"/>
              <a:sym typeface="Calibri"/>
            </a:endParaRPr>
          </a:p>
          <a:p>
            <a:pPr marL="0" indent="0" algn="just">
              <a:lnSpc>
                <a:spcPct val="100000"/>
              </a:lnSpc>
              <a:buClr>
                <a:srgbClr val="000000"/>
              </a:buClr>
              <a:buSzPct val="100000"/>
              <a:buNone/>
            </a:pPr>
            <a:r>
              <a:rPr lang="en">
                <a:solidFill>
                  <a:srgbClr val="F1C232"/>
                </a:solidFill>
                <a:latin typeface="Calibri"/>
                <a:ea typeface="Calibri"/>
                <a:cs typeface="Calibri"/>
                <a:sym typeface="Calibri"/>
              </a:rPr>
              <a:t>Lucy also identified having high levels of anxiety when interviewing for jobs. WorkSource connected her with an online AI program where she could practice her job interview skills. She stated that this has been very helpful. Just recently, Lucy was hired back in her field as an in-home care provider serving adults with developmental disabilities. Soon Lucy will be able to graduate, as her income and monthly budgeting shows progress to meet all of her needs.</a:t>
            </a:r>
            <a:endParaRPr>
              <a:solidFill>
                <a:srgbClr val="F1C232"/>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a:bodyPr>
          <a:lstStyle/>
          <a:p>
            <a:pPr>
              <a:buClr>
                <a:srgbClr val="000000"/>
              </a:buClr>
              <a:buSzPts val="4400"/>
            </a:pPr>
            <a:r>
              <a:rPr lang="en" sz="2400">
                <a:solidFill>
                  <a:srgbClr val="F1C232"/>
                </a:solidFill>
                <a:latin typeface="Calibri"/>
                <a:ea typeface="Calibri"/>
                <a:cs typeface="Calibri"/>
                <a:sym typeface="Calibri"/>
              </a:rPr>
              <a:t>Partnerships</a:t>
            </a:r>
            <a:endParaRPr sz="2400">
              <a:solidFill>
                <a:srgbClr val="F1C232"/>
              </a:solidFill>
            </a:endParaRPr>
          </a:p>
        </p:txBody>
      </p:sp>
      <p:sp>
        <p:nvSpPr>
          <p:cNvPr id="107" name="Google Shape;107;p20"/>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fontScale="85000" lnSpcReduction="20000"/>
          </a:bodyPr>
          <a:lstStyle/>
          <a:p>
            <a:pPr marL="342900" indent="-358140">
              <a:lnSpc>
                <a:spcPct val="100000"/>
              </a:lnSpc>
              <a:buClr>
                <a:srgbClr val="F1C232"/>
              </a:buClr>
              <a:buSzPct val="100000"/>
              <a:buFont typeface="Arial"/>
              <a:buChar char="•"/>
            </a:pPr>
            <a:r>
              <a:rPr lang="en" sz="2400">
                <a:solidFill>
                  <a:srgbClr val="F1C232"/>
                </a:solidFill>
                <a:latin typeface="Calibri"/>
                <a:ea typeface="Calibri"/>
                <a:cs typeface="Calibri"/>
                <a:sym typeface="Calibri"/>
              </a:rPr>
              <a:t>Council for the Homeless/Housing Solutions Center:     </a:t>
            </a:r>
            <a:r>
              <a:rPr lang="en" sz="2000">
                <a:solidFill>
                  <a:srgbClr val="F1C232"/>
                </a:solidFill>
                <a:latin typeface="Calibri"/>
                <a:ea typeface="Calibri"/>
                <a:cs typeface="Calibri"/>
                <a:sym typeface="Calibri"/>
              </a:rPr>
              <a:t>coordinated entry, referrals, warm handoffs</a:t>
            </a:r>
            <a:endParaRPr>
              <a:solidFill>
                <a:srgbClr val="F1C232"/>
              </a:solidFill>
            </a:endParaRPr>
          </a:p>
          <a:p>
            <a:pPr marL="342900" indent="-358140">
              <a:lnSpc>
                <a:spcPct val="100000"/>
              </a:lnSpc>
              <a:spcBef>
                <a:spcPts val="480"/>
              </a:spcBef>
              <a:buClr>
                <a:srgbClr val="F1C232"/>
              </a:buClr>
              <a:buSzPct val="100000"/>
              <a:buFont typeface="Arial"/>
              <a:buChar char="•"/>
            </a:pPr>
            <a:r>
              <a:rPr lang="en" sz="2400">
                <a:solidFill>
                  <a:srgbClr val="F1C232"/>
                </a:solidFill>
                <a:latin typeface="Calibri"/>
                <a:ea typeface="Calibri"/>
                <a:cs typeface="Calibri"/>
                <a:sym typeface="Calibri"/>
              </a:rPr>
              <a:t>Partners In Careers: </a:t>
            </a:r>
            <a:r>
              <a:rPr lang="en" sz="2000">
                <a:solidFill>
                  <a:srgbClr val="F1C232"/>
                </a:solidFill>
                <a:latin typeface="Calibri"/>
                <a:ea typeface="Calibri"/>
                <a:cs typeface="Calibri"/>
                <a:sym typeface="Calibri"/>
              </a:rPr>
              <a:t>shared office space, coordination of services, community resource referrals. </a:t>
            </a:r>
            <a:endParaRPr>
              <a:solidFill>
                <a:srgbClr val="F1C232"/>
              </a:solidFill>
            </a:endParaRPr>
          </a:p>
          <a:p>
            <a:pPr marL="342900" indent="-358140">
              <a:lnSpc>
                <a:spcPct val="100000"/>
              </a:lnSpc>
              <a:spcBef>
                <a:spcPts val="480"/>
              </a:spcBef>
              <a:buClr>
                <a:srgbClr val="F1C232"/>
              </a:buClr>
              <a:buSzPct val="100000"/>
              <a:buFont typeface="Arial"/>
              <a:buChar char="•"/>
            </a:pPr>
            <a:r>
              <a:rPr lang="en" sz="2400">
                <a:solidFill>
                  <a:srgbClr val="F1C232"/>
                </a:solidFill>
                <a:latin typeface="Calibri"/>
                <a:ea typeface="Calibri"/>
                <a:cs typeface="Calibri"/>
                <a:sym typeface="Calibri"/>
              </a:rPr>
              <a:t>NAMI of SW Washington: </a:t>
            </a:r>
            <a:r>
              <a:rPr lang="en" sz="2000">
                <a:solidFill>
                  <a:srgbClr val="F1C232"/>
                </a:solidFill>
                <a:latin typeface="Calibri"/>
                <a:ea typeface="Calibri"/>
                <a:cs typeface="Calibri"/>
                <a:sym typeface="Calibri"/>
              </a:rPr>
              <a:t>mental health and crisis intervention resource referrals</a:t>
            </a:r>
            <a:endParaRPr>
              <a:solidFill>
                <a:srgbClr val="F1C232"/>
              </a:solidFill>
            </a:endParaRPr>
          </a:p>
          <a:p>
            <a:pPr marL="342900" indent="-358140">
              <a:lnSpc>
                <a:spcPct val="100000"/>
              </a:lnSpc>
              <a:spcBef>
                <a:spcPts val="480"/>
              </a:spcBef>
              <a:buClr>
                <a:srgbClr val="F1C232"/>
              </a:buClr>
              <a:buSzPct val="100000"/>
              <a:buFont typeface="Arial"/>
              <a:buChar char="•"/>
            </a:pPr>
            <a:r>
              <a:rPr lang="en" sz="2400">
                <a:solidFill>
                  <a:srgbClr val="F1C232"/>
                </a:solidFill>
                <a:latin typeface="Calibri"/>
                <a:ea typeface="Calibri"/>
                <a:cs typeface="Calibri"/>
                <a:sym typeface="Calibri"/>
              </a:rPr>
              <a:t>Clark County Volunteer Lawyers: </a:t>
            </a:r>
            <a:r>
              <a:rPr lang="en" sz="2000">
                <a:solidFill>
                  <a:srgbClr val="F1C232"/>
                </a:solidFill>
                <a:latin typeface="Calibri"/>
                <a:ea typeface="Calibri"/>
                <a:cs typeface="Calibri"/>
                <a:sym typeface="Calibri"/>
              </a:rPr>
              <a:t>legal barrier removal, legal resource coordination, eviction mediation &amp; support</a:t>
            </a:r>
            <a:endParaRPr>
              <a:solidFill>
                <a:srgbClr val="F1C232"/>
              </a:solidFill>
            </a:endParaRPr>
          </a:p>
          <a:p>
            <a:pPr marL="342900" indent="-358140">
              <a:lnSpc>
                <a:spcPct val="100000"/>
              </a:lnSpc>
              <a:spcBef>
                <a:spcPts val="480"/>
              </a:spcBef>
              <a:buClr>
                <a:srgbClr val="F1C232"/>
              </a:buClr>
              <a:buSzPct val="100000"/>
              <a:buFont typeface="Arial"/>
              <a:buChar char="•"/>
            </a:pPr>
            <a:r>
              <a:rPr lang="en" sz="2400">
                <a:solidFill>
                  <a:srgbClr val="F1C232"/>
                </a:solidFill>
                <a:latin typeface="Calibri"/>
                <a:ea typeface="Calibri"/>
                <a:cs typeface="Calibri"/>
                <a:sym typeface="Calibri"/>
              </a:rPr>
              <a:t>YWCA: </a:t>
            </a:r>
            <a:r>
              <a:rPr lang="en" sz="2000">
                <a:solidFill>
                  <a:srgbClr val="F1C232"/>
                </a:solidFill>
                <a:latin typeface="Calibri"/>
                <a:ea typeface="Calibri"/>
                <a:cs typeface="Calibri"/>
                <a:sym typeface="Calibri"/>
              </a:rPr>
              <a:t>provides emergency D/V services and ongoing supports</a:t>
            </a:r>
            <a:endParaRPr>
              <a:solidFill>
                <a:srgbClr val="F1C232"/>
              </a:solidFill>
            </a:endParaRPr>
          </a:p>
          <a:p>
            <a:pPr marL="342900" indent="-358140">
              <a:lnSpc>
                <a:spcPct val="100000"/>
              </a:lnSpc>
              <a:spcBef>
                <a:spcPts val="560"/>
              </a:spcBef>
              <a:buClr>
                <a:srgbClr val="F1C232"/>
              </a:buClr>
              <a:buSzPct val="100000"/>
              <a:buFont typeface="Arial"/>
              <a:buChar char="•"/>
            </a:pPr>
            <a:r>
              <a:rPr lang="en" sz="2400">
                <a:solidFill>
                  <a:srgbClr val="F1C232"/>
                </a:solidFill>
                <a:latin typeface="Calibri"/>
                <a:ea typeface="Calibri"/>
                <a:cs typeface="Calibri"/>
                <a:sym typeface="Calibri"/>
              </a:rPr>
              <a:t>Providence &amp; Kaiser Medical</a:t>
            </a:r>
            <a:r>
              <a:rPr lang="en" sz="2800">
                <a:solidFill>
                  <a:srgbClr val="F1C232"/>
                </a:solidFill>
                <a:latin typeface="Calibri"/>
                <a:ea typeface="Calibri"/>
                <a:cs typeface="Calibri"/>
                <a:sym typeface="Calibri"/>
              </a:rPr>
              <a:t>: </a:t>
            </a:r>
            <a:r>
              <a:rPr lang="en" sz="2000">
                <a:solidFill>
                  <a:srgbClr val="F1C232"/>
                </a:solidFill>
                <a:latin typeface="Calibri"/>
                <a:ea typeface="Calibri"/>
                <a:cs typeface="Calibri"/>
                <a:sym typeface="Calibri"/>
              </a:rPr>
              <a:t>healthcare navigation, benefit registration, information/referral</a:t>
            </a:r>
            <a:endParaRPr>
              <a:solidFill>
                <a:srgbClr val="F1C232"/>
              </a:solidFill>
            </a:endParaRPr>
          </a:p>
          <a:p>
            <a:pPr marL="342900" indent="-358140">
              <a:lnSpc>
                <a:spcPct val="100000"/>
              </a:lnSpc>
              <a:spcBef>
                <a:spcPts val="480"/>
              </a:spcBef>
              <a:buClr>
                <a:srgbClr val="F1C232"/>
              </a:buClr>
              <a:buSzPct val="100000"/>
              <a:buFont typeface="Arial"/>
              <a:buChar char="•"/>
            </a:pPr>
            <a:r>
              <a:rPr lang="en" sz="2400">
                <a:solidFill>
                  <a:srgbClr val="F1C232"/>
                </a:solidFill>
                <a:latin typeface="Calibri"/>
                <a:ea typeface="Calibri"/>
                <a:cs typeface="Calibri"/>
                <a:sym typeface="Calibri"/>
              </a:rPr>
              <a:t>Private landlords and Property Managers</a:t>
            </a:r>
            <a:endParaRPr sz="2400">
              <a:solidFill>
                <a:srgbClr val="F1C232"/>
              </a:solidFill>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304800" y="1085850"/>
            <a:ext cx="8229600" cy="857400"/>
          </a:xfrm>
          <a:prstGeom prst="rect">
            <a:avLst/>
          </a:prstGeom>
          <a:noFill/>
          <a:ln>
            <a:noFill/>
          </a:ln>
        </p:spPr>
        <p:txBody>
          <a:bodyPr spcFirstLastPara="1" wrap="square" lIns="91425" tIns="45700" rIns="91425" bIns="45700" anchor="ctr" anchorCtr="0">
            <a:noAutofit/>
          </a:bodyPr>
          <a:lstStyle/>
          <a:p>
            <a:pPr>
              <a:buSzPts val="4400"/>
            </a:pPr>
            <a:r>
              <a:rPr lang="en" sz="4400">
                <a:latin typeface="Calibri"/>
                <a:ea typeface="Calibri"/>
                <a:cs typeface="Calibri"/>
                <a:sym typeface="Calibri"/>
              </a:rPr>
              <a:t>    	</a:t>
            </a:r>
            <a:endParaRPr/>
          </a:p>
        </p:txBody>
      </p:sp>
      <p:sp>
        <p:nvSpPr>
          <p:cNvPr id="113" name="Google Shape;113;p21"/>
          <p:cNvSpPr txBox="1">
            <a:spLocks noGrp="1"/>
          </p:cNvSpPr>
          <p:nvPr>
            <p:ph type="body" idx="1"/>
          </p:nvPr>
        </p:nvSpPr>
        <p:spPr>
          <a:xfrm>
            <a:off x="457200" y="1757363"/>
            <a:ext cx="8229600" cy="2545800"/>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3200"/>
              <a:buNone/>
            </a:pPr>
            <a:endParaRPr sz="3200">
              <a:solidFill>
                <a:schemeClr val="dk1"/>
              </a:solidFill>
              <a:latin typeface="Calibri"/>
              <a:ea typeface="Calibri"/>
              <a:cs typeface="Calibri"/>
              <a:sym typeface="Calibri"/>
            </a:endParaRPr>
          </a:p>
          <a:p>
            <a:pPr marL="0" indent="0">
              <a:lnSpc>
                <a:spcPct val="100000"/>
              </a:lnSpc>
              <a:spcBef>
                <a:spcPts val="640"/>
              </a:spcBef>
              <a:buSzPts val="3200"/>
              <a:buNone/>
            </a:pPr>
            <a:endParaRPr sz="3200">
              <a:solidFill>
                <a:schemeClr val="dk1"/>
              </a:solidFill>
              <a:latin typeface="Calibri"/>
              <a:ea typeface="Calibri"/>
              <a:cs typeface="Calibri"/>
              <a:sym typeface="Calibri"/>
            </a:endParaRPr>
          </a:p>
          <a:p>
            <a:pPr marL="0" indent="0" algn="ctr">
              <a:lnSpc>
                <a:spcPct val="100000"/>
              </a:lnSpc>
              <a:spcBef>
                <a:spcPts val="1760"/>
              </a:spcBef>
              <a:buSzPts val="8800"/>
              <a:buNone/>
            </a:pPr>
            <a:r>
              <a:rPr lang="en" sz="8800">
                <a:solidFill>
                  <a:srgbClr val="F1C232"/>
                </a:solidFill>
                <a:latin typeface="Calibri"/>
                <a:ea typeface="Calibri"/>
                <a:cs typeface="Calibri"/>
                <a:sym typeface="Calibri"/>
              </a:rPr>
              <a:t>Questions?</a:t>
            </a:r>
            <a:endParaRPr>
              <a:solidFill>
                <a:srgbClr val="F1C232"/>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
          <p:cNvSpPr txBox="1">
            <a:spLocks noGrp="1"/>
          </p:cNvSpPr>
          <p:nvPr>
            <p:ph type="ctrTitle"/>
          </p:nvPr>
        </p:nvSpPr>
        <p:spPr>
          <a:xfrm>
            <a:off x="3505425" y="3539363"/>
            <a:ext cx="2310975" cy="865125"/>
          </a:xfrm>
          <a:prstGeom prst="rect">
            <a:avLst/>
          </a:prstGeom>
          <a:noFill/>
          <a:ln>
            <a:noFill/>
          </a:ln>
        </p:spPr>
        <p:txBody>
          <a:bodyPr spcFirstLastPara="1" wrap="square" lIns="68569" tIns="0" rIns="68569" bIns="0" anchor="ctr" anchorCtr="0">
            <a:noAutofit/>
          </a:bodyPr>
          <a:lstStyle/>
          <a:p>
            <a:pPr algn="l"/>
            <a:r>
              <a:rPr lang="en-US" sz="4275">
                <a:solidFill>
                  <a:srgbClr val="1F2C8F"/>
                </a:solidFill>
              </a:rPr>
              <a:t>Unidos</a:t>
            </a:r>
            <a:endParaRPr sz="4800">
              <a:solidFill>
                <a:srgbClr val="1F2C8F"/>
              </a:solidFill>
            </a:endParaRPr>
          </a:p>
        </p:txBody>
      </p:sp>
      <p:pic>
        <p:nvPicPr>
          <p:cNvPr id="148" name="Google Shape;148;p1"/>
          <p:cNvPicPr preferRelativeResize="0"/>
          <p:nvPr/>
        </p:nvPicPr>
        <p:blipFill>
          <a:blip r:embed="rId3">
            <a:alphaModFix/>
          </a:blip>
          <a:stretch>
            <a:fillRect/>
          </a:stretch>
        </p:blipFill>
        <p:spPr>
          <a:xfrm>
            <a:off x="3505418" y="1050206"/>
            <a:ext cx="2133171" cy="2457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g332263c336b_0_25"/>
          <p:cNvPicPr preferRelativeResize="0">
            <a:picLocks noGrp="1"/>
          </p:cNvPicPr>
          <p:nvPr>
            <p:ph type="body" idx="3"/>
          </p:nvPr>
        </p:nvPicPr>
        <p:blipFill rotWithShape="1">
          <a:blip r:embed="rId3">
            <a:alphaModFix/>
          </a:blip>
          <a:srcRect t="8773" b="8773"/>
          <a:stretch/>
        </p:blipFill>
        <p:spPr>
          <a:xfrm>
            <a:off x="647963" y="2505150"/>
            <a:ext cx="2682900" cy="2949525"/>
          </a:xfrm>
          <a:prstGeom prst="rect">
            <a:avLst/>
          </a:prstGeom>
          <a:noFill/>
          <a:ln>
            <a:noFill/>
          </a:ln>
        </p:spPr>
      </p:pic>
      <p:sp>
        <p:nvSpPr>
          <p:cNvPr id="205" name="Google Shape;205;g332263c336b_0_25"/>
          <p:cNvSpPr txBox="1">
            <a:spLocks noGrp="1"/>
          </p:cNvSpPr>
          <p:nvPr>
            <p:ph type="title"/>
          </p:nvPr>
        </p:nvSpPr>
        <p:spPr>
          <a:xfrm>
            <a:off x="978967" y="1261427"/>
            <a:ext cx="6942600" cy="89145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6" tIns="137156" rIns="137156" bIns="137156" anchor="ctr" anchorCtr="0">
            <a:normAutofit/>
          </a:bodyPr>
          <a:lstStyle/>
          <a:p>
            <a:pPr>
              <a:buSzPts val="2800"/>
            </a:pPr>
            <a:r>
              <a:rPr lang="en-US" b="1"/>
              <a:t>COMMUNITY SUPPORTED &amp; VALUED</a:t>
            </a:r>
            <a:endParaRPr b="1" i="1"/>
          </a:p>
        </p:txBody>
      </p:sp>
      <p:sp>
        <p:nvSpPr>
          <p:cNvPr id="206" name="Google Shape;206;g332263c336b_0_25"/>
          <p:cNvSpPr txBox="1"/>
          <p:nvPr/>
        </p:nvSpPr>
        <p:spPr>
          <a:xfrm>
            <a:off x="3330868" y="2597679"/>
            <a:ext cx="5868450" cy="276969"/>
          </a:xfrm>
          <a:prstGeom prst="rect">
            <a:avLst/>
          </a:prstGeom>
          <a:noFill/>
          <a:ln>
            <a:noFill/>
          </a:ln>
        </p:spPr>
        <p:txBody>
          <a:bodyPr spcFirstLastPara="1" wrap="square" lIns="68569" tIns="34275" rIns="68569" bIns="34275" anchor="t" anchorCtr="0">
            <a:spAutoFit/>
          </a:bodyPr>
          <a:lstStyle/>
          <a:p>
            <a:pPr marL="257175" indent="-171450" defTabSz="685800">
              <a:buClr>
                <a:srgbClr val="000000"/>
              </a:buClr>
              <a:buSzPts val="1800"/>
            </a:pPr>
            <a:endParaRPr sz="1350" kern="0">
              <a:solidFill>
                <a:srgbClr val="000000"/>
              </a:solidFill>
              <a:latin typeface="Gill Sans"/>
              <a:ea typeface="Gill Sans"/>
              <a:cs typeface="Gill Sans"/>
              <a:sym typeface="Gill Sans"/>
            </a:endParaRPr>
          </a:p>
        </p:txBody>
      </p:sp>
      <p:pic>
        <p:nvPicPr>
          <p:cNvPr id="207" name="Google Shape;207;g332263c336b_0_25"/>
          <p:cNvPicPr preferRelativeResize="0"/>
          <p:nvPr/>
        </p:nvPicPr>
        <p:blipFill rotWithShape="1">
          <a:blip r:embed="rId4">
            <a:alphaModFix/>
          </a:blip>
          <a:srcRect l="11125" r="11125"/>
          <a:stretch/>
        </p:blipFill>
        <p:spPr>
          <a:xfrm>
            <a:off x="3727238" y="2505151"/>
            <a:ext cx="1719864" cy="2949527"/>
          </a:xfrm>
          <a:prstGeom prst="rect">
            <a:avLst/>
          </a:prstGeom>
          <a:noFill/>
          <a:ln>
            <a:noFill/>
          </a:ln>
        </p:spPr>
      </p:pic>
      <p:pic>
        <p:nvPicPr>
          <p:cNvPr id="208" name="Google Shape;208;g332263c336b_0_25"/>
          <p:cNvPicPr preferRelativeResize="0"/>
          <p:nvPr/>
        </p:nvPicPr>
        <p:blipFill rotWithShape="1">
          <a:blip r:embed="rId5">
            <a:alphaModFix/>
          </a:blip>
          <a:srcRect l="15475" r="15468"/>
          <a:stretch/>
        </p:blipFill>
        <p:spPr>
          <a:xfrm>
            <a:off x="5843477" y="2505148"/>
            <a:ext cx="2667794" cy="2897499"/>
          </a:xfrm>
          <a:prstGeom prst="rect">
            <a:avLst/>
          </a:prstGeom>
          <a:noFill/>
          <a:ln>
            <a:noFill/>
          </a:ln>
        </p:spPr>
      </p:pic>
      <p:sp>
        <p:nvSpPr>
          <p:cNvPr id="2" name="Date Placeholder 1">
            <a:extLst>
              <a:ext uri="{FF2B5EF4-FFF2-40B4-BE49-F238E27FC236}">
                <a16:creationId xmlns:a16="http://schemas.microsoft.com/office/drawing/2014/main" id="{A0EF8CF1-2325-DA70-386A-E0FE9954638F}"/>
              </a:ext>
            </a:extLst>
          </p:cNvPr>
          <p:cNvSpPr>
            <a:spLocks noGrp="1"/>
          </p:cNvSpPr>
          <p:nvPr>
            <p:ph type="dt" idx="10"/>
          </p:nvPr>
        </p:nvSpPr>
        <p:spPr/>
        <p:txBody>
          <a:bodyPr/>
          <a:lstStyle/>
          <a:p>
            <a:r>
              <a:rPr lang="en-US"/>
              <a:t>4/2/2025</a:t>
            </a:r>
          </a:p>
        </p:txBody>
      </p:sp>
      <p:sp>
        <p:nvSpPr>
          <p:cNvPr id="3" name="Footer Placeholder 2">
            <a:extLst>
              <a:ext uri="{FF2B5EF4-FFF2-40B4-BE49-F238E27FC236}">
                <a16:creationId xmlns:a16="http://schemas.microsoft.com/office/drawing/2014/main" id="{2E2D60AA-E4CB-AC03-B767-FDF45C42081B}"/>
              </a:ext>
            </a:extLst>
          </p:cNvPr>
          <p:cNvSpPr>
            <a:spLocks noGrp="1"/>
          </p:cNvSpPr>
          <p:nvPr>
            <p:ph type="ftr" idx="11"/>
          </p:nvPr>
        </p:nvSpPr>
        <p:spPr/>
        <p:txBody>
          <a:bodyPr/>
          <a:lstStyle/>
          <a:p>
            <a:r>
              <a:rPr lang="en-US"/>
              <a:t>Community Action Advisory Board</a:t>
            </a:r>
          </a:p>
        </p:txBody>
      </p:sp>
      <p:sp>
        <p:nvSpPr>
          <p:cNvPr id="4" name="Slide Number Placeholder 3">
            <a:extLst>
              <a:ext uri="{FF2B5EF4-FFF2-40B4-BE49-F238E27FC236}">
                <a16:creationId xmlns:a16="http://schemas.microsoft.com/office/drawing/2014/main" id="{22EF94CE-41BE-A4AF-44F9-1165A89931E8}"/>
              </a:ext>
            </a:extLst>
          </p:cNvPr>
          <p:cNvSpPr>
            <a:spLocks noGrp="1"/>
          </p:cNvSpPr>
          <p:nvPr>
            <p:ph type="sldNum" idx="12"/>
          </p:nvPr>
        </p:nvSpPr>
        <p:spPr/>
        <p:txBody>
          <a:bodyPr/>
          <a:lstStyle/>
          <a:p>
            <a:fld id="{00000000-1234-1234-1234-123412341234}" type="slidenum">
              <a:rPr lang="en-US" smtClean="0"/>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
          <p:cNvSpPr txBox="1">
            <a:spLocks noGrp="1"/>
          </p:cNvSpPr>
          <p:nvPr>
            <p:ph type="title"/>
          </p:nvPr>
        </p:nvSpPr>
        <p:spPr>
          <a:xfrm>
            <a:off x="685800" y="1374506"/>
            <a:ext cx="4937850" cy="1115775"/>
          </a:xfrm>
          <a:prstGeom prst="rect">
            <a:avLst/>
          </a:prstGeom>
          <a:noFill/>
          <a:ln>
            <a:noFill/>
          </a:ln>
        </p:spPr>
        <p:txBody>
          <a:bodyPr spcFirstLastPara="1" wrap="square" lIns="68569" tIns="0" rIns="68569" bIns="0" anchor="b" anchorCtr="0">
            <a:noAutofit/>
          </a:bodyPr>
          <a:lstStyle/>
          <a:p>
            <a:r>
              <a:rPr lang="en-US" sz="3300"/>
              <a:t>Who we serve:</a:t>
            </a:r>
            <a:endParaRPr sz="3900"/>
          </a:p>
        </p:txBody>
      </p:sp>
      <p:sp>
        <p:nvSpPr>
          <p:cNvPr id="154" name="Google Shape;154;p2"/>
          <p:cNvSpPr txBox="1">
            <a:spLocks noGrp="1"/>
          </p:cNvSpPr>
          <p:nvPr>
            <p:ph type="body" idx="1"/>
          </p:nvPr>
        </p:nvSpPr>
        <p:spPr>
          <a:xfrm>
            <a:off x="685800" y="2699606"/>
            <a:ext cx="5422500" cy="2689200"/>
          </a:xfrm>
          <a:prstGeom prst="rect">
            <a:avLst/>
          </a:prstGeom>
          <a:noFill/>
          <a:ln>
            <a:noFill/>
          </a:ln>
        </p:spPr>
        <p:txBody>
          <a:bodyPr spcFirstLastPara="1" wrap="square" lIns="68569" tIns="0" rIns="68569" bIns="0" anchor="t" anchorCtr="0">
            <a:normAutofit/>
          </a:bodyPr>
          <a:lstStyle/>
          <a:p>
            <a:pPr indent="-295275">
              <a:buSzPts val="2600"/>
              <a:buFont typeface="Arial Black"/>
              <a:buChar char="●"/>
            </a:pPr>
            <a:r>
              <a:rPr lang="en-US" sz="1950" b="1">
                <a:latin typeface="Arial Black"/>
                <a:ea typeface="Arial Black"/>
                <a:cs typeface="Arial Black"/>
                <a:sym typeface="Arial Black"/>
              </a:rPr>
              <a:t>Youth ages 18- 24</a:t>
            </a:r>
            <a:endParaRPr sz="1950" b="1">
              <a:latin typeface="Arial Black"/>
              <a:ea typeface="Arial Black"/>
              <a:cs typeface="Arial Black"/>
              <a:sym typeface="Arial Black"/>
            </a:endParaRPr>
          </a:p>
          <a:p>
            <a:pPr indent="-295275">
              <a:buSzPts val="2600"/>
              <a:buFont typeface="Arial Black"/>
              <a:buChar char="●"/>
            </a:pPr>
            <a:r>
              <a:rPr lang="en-US" sz="1950" b="1">
                <a:latin typeface="Arial Black"/>
                <a:ea typeface="Arial Black"/>
                <a:cs typeface="Arial Black"/>
                <a:sym typeface="Arial Black"/>
              </a:rPr>
              <a:t>Youth at risk of homelessness or couch surfing</a:t>
            </a:r>
            <a:endParaRPr sz="1950" b="1">
              <a:latin typeface="Arial Black"/>
              <a:ea typeface="Arial Black"/>
              <a:cs typeface="Arial Black"/>
              <a:sym typeface="Arial Black"/>
            </a:endParaRPr>
          </a:p>
          <a:p>
            <a:pPr indent="-295275">
              <a:buSzPts val="2600"/>
              <a:buFont typeface="Arial Black"/>
              <a:buChar char="●"/>
            </a:pPr>
            <a:r>
              <a:rPr lang="en-US" sz="1950" b="1">
                <a:latin typeface="Arial Black"/>
                <a:ea typeface="Arial Black"/>
                <a:cs typeface="Arial Black"/>
                <a:sym typeface="Arial Black"/>
              </a:rPr>
              <a:t>56% BIPOC Community</a:t>
            </a:r>
            <a:endParaRPr sz="1950" b="1">
              <a:latin typeface="Arial Black"/>
              <a:ea typeface="Arial Black"/>
              <a:cs typeface="Arial Black"/>
              <a:sym typeface="Arial Black"/>
            </a:endParaRPr>
          </a:p>
          <a:p>
            <a:pPr indent="-295275">
              <a:buSzPts val="2600"/>
              <a:buFont typeface="Arial Black"/>
              <a:buChar char="●"/>
            </a:pPr>
            <a:r>
              <a:rPr lang="en-US" sz="1950" b="1">
                <a:latin typeface="Arial Black"/>
                <a:ea typeface="Arial Black"/>
                <a:cs typeface="Arial Black"/>
                <a:sym typeface="Arial Black"/>
              </a:rPr>
              <a:t>Often families with children</a:t>
            </a:r>
            <a:endParaRPr sz="1950" b="1">
              <a:latin typeface="Arial Black"/>
              <a:ea typeface="Arial Black"/>
              <a:cs typeface="Arial Black"/>
              <a:sym typeface="Arial Black"/>
            </a:endParaRPr>
          </a:p>
        </p:txBody>
      </p:sp>
      <p:sp>
        <p:nvSpPr>
          <p:cNvPr id="155" name="Google Shape;155;p2"/>
          <p:cNvSpPr txBox="1">
            <a:spLocks noGrp="1"/>
          </p:cNvSpPr>
          <p:nvPr>
            <p:ph type="sldNum" idx="12"/>
          </p:nvPr>
        </p:nvSpPr>
        <p:spPr>
          <a:xfrm>
            <a:off x="7768828" y="1200149"/>
            <a:ext cx="800775" cy="353700"/>
          </a:xfrm>
          <a:prstGeom prst="rect">
            <a:avLst/>
          </a:prstGeom>
          <a:noFill/>
          <a:ln>
            <a:noFill/>
          </a:ln>
        </p:spPr>
        <p:txBody>
          <a:bodyPr spcFirstLastPara="1" wrap="square" lIns="68569" tIns="34275" rIns="0" bIns="34275" anchor="ctr" anchorCtr="0">
            <a:noAutofit/>
          </a:bodyPr>
          <a:lstStyle/>
          <a:p>
            <a:pPr defTabSz="685800">
              <a:buClr>
                <a:srgbClr val="000000"/>
              </a:buClr>
            </a:pPr>
            <a:fld id="{00000000-1234-1234-1234-123412341234}" type="slidenum">
              <a:rPr lang="en-US" kern="0">
                <a:solidFill>
                  <a:srgbClr val="1F2C8F"/>
                </a:solidFill>
              </a:rPr>
              <a:pPr defTabSz="685800">
                <a:buClr>
                  <a:srgbClr val="000000"/>
                </a:buClr>
              </a:pPr>
              <a:t>120</a:t>
            </a:fld>
            <a:endParaRPr kern="0">
              <a:solidFill>
                <a:srgbClr val="1F2C8F"/>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
          <p:cNvSpPr txBox="1">
            <a:spLocks noGrp="1"/>
          </p:cNvSpPr>
          <p:nvPr>
            <p:ph type="title"/>
          </p:nvPr>
        </p:nvSpPr>
        <p:spPr>
          <a:xfrm>
            <a:off x="4276838" y="1077450"/>
            <a:ext cx="4867200" cy="4376925"/>
          </a:xfrm>
          <a:prstGeom prst="rect">
            <a:avLst/>
          </a:prstGeom>
          <a:noFill/>
          <a:ln>
            <a:noFill/>
          </a:ln>
        </p:spPr>
        <p:txBody>
          <a:bodyPr spcFirstLastPara="1" wrap="square" lIns="68569" tIns="0" rIns="68569" bIns="0" anchor="ctr" anchorCtr="0">
            <a:noAutofit/>
          </a:bodyPr>
          <a:lstStyle/>
          <a:p>
            <a:r>
              <a:rPr lang="en-US" sz="2400" dirty="0"/>
              <a:t>Case Management</a:t>
            </a:r>
            <a:endParaRPr sz="2400" dirty="0"/>
          </a:p>
          <a:p>
            <a:endParaRPr dirty="0"/>
          </a:p>
          <a:p>
            <a:pPr marL="342900" indent="-290513">
              <a:buSzPts val="2500"/>
              <a:buChar char="●"/>
            </a:pPr>
            <a:r>
              <a:rPr lang="en-US" sz="1875" b="0" dirty="0"/>
              <a:t>Stabilize housing 	</a:t>
            </a:r>
            <a:endParaRPr sz="1875" b="0" dirty="0"/>
          </a:p>
          <a:p>
            <a:pPr marL="685800" lvl="1" indent="-290513">
              <a:buClr>
                <a:schemeClr val="accent6"/>
              </a:buClr>
              <a:buSzPts val="2500"/>
              <a:buChar char="○"/>
            </a:pPr>
            <a:r>
              <a:rPr lang="en-US" sz="1875" dirty="0">
                <a:solidFill>
                  <a:schemeClr val="accent6"/>
                </a:solidFill>
              </a:rPr>
              <a:t>Pay of past due (eviction prevention)</a:t>
            </a:r>
            <a:endParaRPr sz="1875" dirty="0">
              <a:solidFill>
                <a:schemeClr val="accent6"/>
              </a:solidFill>
            </a:endParaRPr>
          </a:p>
          <a:p>
            <a:pPr marL="685800" lvl="1" indent="-290513">
              <a:buClr>
                <a:schemeClr val="accent6"/>
              </a:buClr>
              <a:buSzPts val="2500"/>
              <a:buChar char="○"/>
            </a:pPr>
            <a:r>
              <a:rPr lang="en-US" sz="1875" dirty="0">
                <a:solidFill>
                  <a:schemeClr val="accent6"/>
                </a:solidFill>
              </a:rPr>
              <a:t>Find stable housing (couch surfing)</a:t>
            </a:r>
            <a:endParaRPr sz="1875" dirty="0">
              <a:solidFill>
                <a:schemeClr val="accent6"/>
              </a:solidFill>
            </a:endParaRPr>
          </a:p>
          <a:p>
            <a:pPr marL="685800"/>
            <a:endParaRPr sz="1875" dirty="0"/>
          </a:p>
          <a:p>
            <a:pPr marL="342900" indent="-290513">
              <a:buSzPts val="2500"/>
              <a:buChar char="●"/>
            </a:pPr>
            <a:r>
              <a:rPr lang="en-US" sz="1875" b="0" dirty="0"/>
              <a:t>Build trust</a:t>
            </a:r>
            <a:endParaRPr sz="1875" b="0" dirty="0"/>
          </a:p>
          <a:p>
            <a:pPr marL="342900"/>
            <a:endParaRPr sz="1875" b="0" dirty="0"/>
          </a:p>
          <a:p>
            <a:pPr marL="342900" indent="-290513">
              <a:buSzPts val="2500"/>
              <a:buChar char="●"/>
            </a:pPr>
            <a:r>
              <a:rPr lang="en-US" sz="1875" b="0" dirty="0"/>
              <a:t>Intensive case management</a:t>
            </a:r>
            <a:endParaRPr sz="1875" b="0" dirty="0"/>
          </a:p>
          <a:p>
            <a:pPr marL="342900"/>
            <a:endParaRPr sz="1875" b="0" dirty="0"/>
          </a:p>
          <a:p>
            <a:pPr marL="342900" indent="-290513">
              <a:buSzPts val="2500"/>
              <a:buChar char="●"/>
            </a:pPr>
            <a:r>
              <a:rPr lang="en-US" sz="1875" b="0" dirty="0"/>
              <a:t>Life skills</a:t>
            </a:r>
            <a:endParaRPr sz="1875" b="0" dirty="0"/>
          </a:p>
          <a:p>
            <a:pPr marL="342900"/>
            <a:endParaRPr sz="1875" b="0" dirty="0"/>
          </a:p>
          <a:p>
            <a:pPr marL="342900" indent="-290513">
              <a:buSzPts val="2500"/>
              <a:buChar char="●"/>
            </a:pPr>
            <a:r>
              <a:rPr lang="en-US" sz="1875" b="0" dirty="0"/>
              <a:t>Referrals to </a:t>
            </a:r>
            <a:r>
              <a:rPr lang="en-US" sz="1875" b="0"/>
              <a:t>outside agencies</a:t>
            </a:r>
            <a:endParaRPr sz="1875" b="0" dirty="0"/>
          </a:p>
          <a:p>
            <a:pPr marL="342900"/>
            <a:endParaRPr sz="1875" b="0" dirty="0"/>
          </a:p>
        </p:txBody>
      </p:sp>
      <p:pic>
        <p:nvPicPr>
          <p:cNvPr id="161" name="Google Shape;161;p3"/>
          <p:cNvPicPr preferRelativeResize="0"/>
          <p:nvPr/>
        </p:nvPicPr>
        <p:blipFill>
          <a:blip r:embed="rId3">
            <a:alphaModFix/>
          </a:blip>
          <a:stretch>
            <a:fillRect/>
          </a:stretch>
        </p:blipFill>
        <p:spPr>
          <a:xfrm>
            <a:off x="280125" y="1077450"/>
            <a:ext cx="3929588" cy="42891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331e2b7f66f_1_8"/>
          <p:cNvSpPr txBox="1">
            <a:spLocks noGrp="1"/>
          </p:cNvSpPr>
          <p:nvPr>
            <p:ph type="title"/>
          </p:nvPr>
        </p:nvSpPr>
        <p:spPr>
          <a:xfrm>
            <a:off x="685800" y="1650206"/>
            <a:ext cx="4690125" cy="927450"/>
          </a:xfrm>
          <a:prstGeom prst="rect">
            <a:avLst/>
          </a:prstGeom>
        </p:spPr>
        <p:txBody>
          <a:bodyPr spcFirstLastPara="1" wrap="square" lIns="68569" tIns="0" rIns="68569" bIns="0" anchor="b" anchorCtr="0">
            <a:noAutofit/>
          </a:bodyPr>
          <a:lstStyle/>
          <a:p>
            <a:r>
              <a:rPr lang="en-US" sz="3000"/>
              <a:t>Best Practice Models</a:t>
            </a:r>
            <a:endParaRPr sz="3000"/>
          </a:p>
        </p:txBody>
      </p:sp>
      <p:sp>
        <p:nvSpPr>
          <p:cNvPr id="167" name="Google Shape;167;g331e2b7f66f_1_8"/>
          <p:cNvSpPr>
            <a:spLocks noGrp="1"/>
          </p:cNvSpPr>
          <p:nvPr>
            <p:ph type="pic" idx="2"/>
          </p:nvPr>
        </p:nvSpPr>
        <p:spPr>
          <a:xfrm>
            <a:off x="5560646" y="1165335"/>
            <a:ext cx="3258450" cy="4835475"/>
          </a:xfrm>
          <a:prstGeom prst="rect">
            <a:avLst/>
          </a:prstGeom>
        </p:spPr>
        <p:txBody>
          <a:bodyPr/>
          <a:lstStyle/>
          <a:p>
            <a:endParaRPr lang="en-US"/>
          </a:p>
        </p:txBody>
      </p:sp>
      <p:sp>
        <p:nvSpPr>
          <p:cNvPr id="168" name="Google Shape;168;g331e2b7f66f_1_8"/>
          <p:cNvSpPr txBox="1">
            <a:spLocks noGrp="1"/>
          </p:cNvSpPr>
          <p:nvPr>
            <p:ph type="body" idx="1"/>
          </p:nvPr>
        </p:nvSpPr>
        <p:spPr>
          <a:xfrm>
            <a:off x="685800" y="2786794"/>
            <a:ext cx="4286250" cy="2601900"/>
          </a:xfrm>
          <a:prstGeom prst="rect">
            <a:avLst/>
          </a:prstGeom>
        </p:spPr>
        <p:txBody>
          <a:bodyPr spcFirstLastPara="1" wrap="square" lIns="68569" tIns="0" rIns="68569" bIns="0" anchor="t" anchorCtr="0">
            <a:normAutofit/>
          </a:bodyPr>
          <a:lstStyle/>
          <a:p>
            <a:pPr indent="-290513">
              <a:buSzPts val="2500"/>
              <a:buFont typeface="Arial Black"/>
              <a:buChar char="●"/>
            </a:pPr>
            <a:r>
              <a:rPr lang="en-US" sz="1875">
                <a:latin typeface="Arial Black"/>
                <a:ea typeface="Arial Black"/>
                <a:cs typeface="Arial Black"/>
                <a:sym typeface="Arial Black"/>
              </a:rPr>
              <a:t>Positive Youth Development</a:t>
            </a:r>
            <a:endParaRPr sz="1875">
              <a:latin typeface="Arial Black"/>
              <a:ea typeface="Arial Black"/>
              <a:cs typeface="Arial Black"/>
              <a:sym typeface="Arial Black"/>
            </a:endParaRPr>
          </a:p>
          <a:p>
            <a:pPr indent="-290513">
              <a:buSzPts val="2500"/>
              <a:buFont typeface="Arial Black"/>
              <a:buChar char="●"/>
            </a:pPr>
            <a:r>
              <a:rPr lang="en-US" sz="1875">
                <a:latin typeface="Arial Black"/>
                <a:ea typeface="Arial Black"/>
                <a:cs typeface="Arial Black"/>
                <a:sym typeface="Arial Black"/>
              </a:rPr>
              <a:t>Self Governing Model</a:t>
            </a:r>
            <a:endParaRPr sz="1875">
              <a:latin typeface="Arial Black"/>
              <a:ea typeface="Arial Black"/>
              <a:cs typeface="Arial Black"/>
              <a:sym typeface="Arial Black"/>
            </a:endParaRPr>
          </a:p>
          <a:p>
            <a:pPr indent="-290513">
              <a:buSzPts val="2500"/>
              <a:buFont typeface="Arial Black"/>
              <a:buChar char="●"/>
            </a:pPr>
            <a:r>
              <a:rPr lang="en-US" sz="1875">
                <a:latin typeface="Arial Black"/>
                <a:ea typeface="Arial Black"/>
                <a:cs typeface="Arial Black"/>
                <a:sym typeface="Arial Black"/>
              </a:rPr>
              <a:t>Progressive Engagement</a:t>
            </a:r>
            <a:endParaRPr sz="1875">
              <a:latin typeface="Arial Black"/>
              <a:ea typeface="Arial Black"/>
              <a:cs typeface="Arial Black"/>
              <a:sym typeface="Arial Black"/>
            </a:endParaRPr>
          </a:p>
          <a:p>
            <a:pPr indent="-290513">
              <a:buSzPts val="2500"/>
              <a:buFont typeface="Arial Black"/>
              <a:buChar char="●"/>
            </a:pPr>
            <a:r>
              <a:rPr lang="en-US" sz="1875">
                <a:latin typeface="Arial Black"/>
                <a:ea typeface="Arial Black"/>
                <a:cs typeface="Arial Black"/>
                <a:sym typeface="Arial Black"/>
              </a:rPr>
              <a:t>Trauma informed Care</a:t>
            </a:r>
            <a:endParaRPr sz="1875">
              <a:latin typeface="Arial Black"/>
              <a:ea typeface="Arial Black"/>
              <a:cs typeface="Arial Black"/>
              <a:sym typeface="Arial Black"/>
            </a:endParaRPr>
          </a:p>
          <a:p>
            <a:pPr indent="-290513">
              <a:buSzPts val="2500"/>
              <a:buFont typeface="Arial Black"/>
              <a:buChar char="●"/>
            </a:pPr>
            <a:r>
              <a:rPr lang="en-US" sz="1875">
                <a:latin typeface="Arial Black"/>
                <a:ea typeface="Arial Black"/>
                <a:cs typeface="Arial Black"/>
                <a:sym typeface="Arial Black"/>
              </a:rPr>
              <a:t>Housing First</a:t>
            </a:r>
            <a:endParaRPr sz="1875">
              <a:latin typeface="Arial Black"/>
              <a:ea typeface="Arial Black"/>
              <a:cs typeface="Arial Black"/>
              <a:sym typeface="Arial Black"/>
            </a:endParaRPr>
          </a:p>
          <a:p>
            <a:pPr indent="-290513">
              <a:buSzPts val="2500"/>
              <a:buFont typeface="Arial Black"/>
              <a:buChar char="●"/>
            </a:pPr>
            <a:r>
              <a:rPr lang="en-US" sz="1875">
                <a:latin typeface="Arial Black"/>
                <a:ea typeface="Arial Black"/>
                <a:cs typeface="Arial Black"/>
                <a:sym typeface="Arial Black"/>
              </a:rPr>
              <a:t>Harm Reduction</a:t>
            </a:r>
            <a:endParaRPr sz="1875">
              <a:latin typeface="Arial Black"/>
              <a:ea typeface="Arial Black"/>
              <a:cs typeface="Arial Black"/>
              <a:sym typeface="Arial Black"/>
            </a:endParaRPr>
          </a:p>
          <a:p>
            <a:pPr indent="-290513">
              <a:buSzPts val="2500"/>
              <a:buFont typeface="Arial Black"/>
              <a:buChar char="●"/>
            </a:pPr>
            <a:r>
              <a:rPr lang="en-US" sz="1875">
                <a:latin typeface="Arial Black"/>
                <a:ea typeface="Arial Black"/>
                <a:cs typeface="Arial Black"/>
                <a:sym typeface="Arial Black"/>
              </a:rPr>
              <a:t>Motivational Interviewing</a:t>
            </a:r>
            <a:endParaRPr sz="1875">
              <a:latin typeface="Arial Black"/>
              <a:ea typeface="Arial Black"/>
              <a:cs typeface="Arial Black"/>
              <a:sym typeface="Arial Black"/>
            </a:endParaRPr>
          </a:p>
          <a:p>
            <a:pPr indent="-290513">
              <a:buSzPts val="2500"/>
              <a:buFont typeface="Arial Black"/>
              <a:buChar char="●"/>
            </a:pPr>
            <a:r>
              <a:rPr lang="en-US" sz="1875">
                <a:latin typeface="Arial Black"/>
                <a:ea typeface="Arial Black"/>
                <a:cs typeface="Arial Black"/>
                <a:sym typeface="Arial Black"/>
              </a:rPr>
              <a:t>DEI</a:t>
            </a:r>
            <a:endParaRPr sz="1875">
              <a:latin typeface="Arial Black"/>
              <a:ea typeface="Arial Black"/>
              <a:cs typeface="Arial Black"/>
              <a:sym typeface="Arial Black"/>
            </a:endParaRPr>
          </a:p>
          <a:p>
            <a:pPr indent="-290513">
              <a:buSzPts val="2500"/>
              <a:buFont typeface="Arial Black"/>
              <a:buChar char="●"/>
            </a:pPr>
            <a:r>
              <a:rPr lang="en-US" sz="1875">
                <a:latin typeface="Arial Black"/>
                <a:ea typeface="Arial Black"/>
                <a:cs typeface="Arial Black"/>
                <a:sym typeface="Arial Black"/>
              </a:rPr>
              <a:t>Service Integration</a:t>
            </a:r>
            <a:endParaRPr sz="1875">
              <a:latin typeface="Arial Black"/>
              <a:ea typeface="Arial Black"/>
              <a:cs typeface="Arial Black"/>
              <a:sym typeface="Arial Black"/>
            </a:endParaRPr>
          </a:p>
          <a:p>
            <a:pPr marL="0" indent="0"/>
            <a:endParaRPr sz="1875">
              <a:latin typeface="Arial Black"/>
              <a:ea typeface="Arial Black"/>
              <a:cs typeface="Arial Black"/>
              <a:sym typeface="Arial Black"/>
            </a:endParaRPr>
          </a:p>
        </p:txBody>
      </p:sp>
      <p:pic>
        <p:nvPicPr>
          <p:cNvPr id="169" name="Google Shape;169;g331e2b7f66f_1_8"/>
          <p:cNvPicPr preferRelativeResize="0"/>
          <p:nvPr/>
        </p:nvPicPr>
        <p:blipFill>
          <a:blip r:embed="rId3">
            <a:alphaModFix/>
          </a:blip>
          <a:stretch>
            <a:fillRect/>
          </a:stretch>
        </p:blipFill>
        <p:spPr>
          <a:xfrm>
            <a:off x="5229225" y="2926763"/>
            <a:ext cx="4286250" cy="28575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4"/>
          <p:cNvSpPr txBox="1">
            <a:spLocks noGrp="1"/>
          </p:cNvSpPr>
          <p:nvPr>
            <p:ph type="title"/>
          </p:nvPr>
        </p:nvSpPr>
        <p:spPr>
          <a:xfrm>
            <a:off x="685800" y="1235025"/>
            <a:ext cx="3944700" cy="1359900"/>
          </a:xfrm>
          <a:prstGeom prst="rect">
            <a:avLst/>
          </a:prstGeom>
          <a:noFill/>
          <a:ln>
            <a:noFill/>
          </a:ln>
        </p:spPr>
        <p:txBody>
          <a:bodyPr spcFirstLastPara="1" wrap="square" lIns="68569" tIns="0" rIns="68569" bIns="0" anchor="b" anchorCtr="0">
            <a:noAutofit/>
          </a:bodyPr>
          <a:lstStyle/>
          <a:p>
            <a:pPr algn="ctr"/>
            <a:r>
              <a:rPr lang="en-US"/>
              <a:t>Outcomes </a:t>
            </a:r>
            <a:endParaRPr/>
          </a:p>
          <a:p>
            <a:pPr algn="ctr"/>
            <a:r>
              <a:rPr lang="en-US"/>
              <a:t>&amp;</a:t>
            </a:r>
            <a:endParaRPr/>
          </a:p>
          <a:p>
            <a:pPr algn="ctr"/>
            <a:r>
              <a:rPr lang="en-US"/>
              <a:t>Success Rates</a:t>
            </a:r>
            <a:endParaRPr/>
          </a:p>
        </p:txBody>
      </p:sp>
      <p:sp>
        <p:nvSpPr>
          <p:cNvPr id="175" name="Google Shape;175;p4"/>
          <p:cNvSpPr txBox="1">
            <a:spLocks noGrp="1"/>
          </p:cNvSpPr>
          <p:nvPr>
            <p:ph type="body" idx="1"/>
          </p:nvPr>
        </p:nvSpPr>
        <p:spPr>
          <a:xfrm>
            <a:off x="546319" y="2746519"/>
            <a:ext cx="4899375" cy="2882700"/>
          </a:xfrm>
          <a:prstGeom prst="rect">
            <a:avLst/>
          </a:prstGeom>
          <a:noFill/>
          <a:ln>
            <a:noFill/>
          </a:ln>
        </p:spPr>
        <p:txBody>
          <a:bodyPr spcFirstLastPara="1" wrap="square" lIns="68569" tIns="0" rIns="68569" bIns="0" anchor="t" anchorCtr="0">
            <a:normAutofit/>
          </a:bodyPr>
          <a:lstStyle/>
          <a:p>
            <a:pPr indent="-285750">
              <a:buFont typeface="Arial Black"/>
              <a:buChar char="●"/>
            </a:pPr>
            <a:r>
              <a:rPr lang="en-US" dirty="0">
                <a:latin typeface="Arial Black"/>
                <a:ea typeface="Arial Black"/>
                <a:cs typeface="Arial Black"/>
                <a:sym typeface="Arial Black"/>
              </a:rPr>
              <a:t>Success defined as:</a:t>
            </a:r>
            <a:endParaRPr dirty="0">
              <a:latin typeface="Arial Black"/>
              <a:ea typeface="Arial Black"/>
              <a:cs typeface="Arial Black"/>
              <a:sym typeface="Arial Black"/>
            </a:endParaRPr>
          </a:p>
          <a:p>
            <a:pPr lvl="1" indent="-290513">
              <a:buSzPts val="2500"/>
              <a:buFont typeface="Arial Black"/>
              <a:buChar char="○"/>
            </a:pPr>
            <a:r>
              <a:rPr lang="en-US" sz="1875" dirty="0">
                <a:latin typeface="Arial Black"/>
                <a:ea typeface="Arial Black"/>
                <a:cs typeface="Arial Black"/>
                <a:sym typeface="Arial Black"/>
              </a:rPr>
              <a:t>Youth being self-sufficient </a:t>
            </a:r>
            <a:endParaRPr sz="1875" dirty="0">
              <a:latin typeface="Arial Black"/>
              <a:ea typeface="Arial Black"/>
              <a:cs typeface="Arial Black"/>
              <a:sym typeface="Arial Black"/>
            </a:endParaRPr>
          </a:p>
          <a:p>
            <a:pPr lvl="1" indent="-290513">
              <a:buSzPts val="2500"/>
              <a:buFont typeface="Arial Black"/>
              <a:buChar char="○"/>
            </a:pPr>
            <a:r>
              <a:rPr lang="en-US" sz="1875" dirty="0">
                <a:latin typeface="Arial Black"/>
                <a:ea typeface="Arial Black"/>
                <a:cs typeface="Arial Black"/>
                <a:sym typeface="Arial Black"/>
              </a:rPr>
              <a:t>Maintaining housing</a:t>
            </a:r>
            <a:endParaRPr sz="1875" dirty="0">
              <a:latin typeface="Arial Black"/>
              <a:ea typeface="Arial Black"/>
              <a:cs typeface="Arial Black"/>
              <a:sym typeface="Arial Black"/>
            </a:endParaRPr>
          </a:p>
          <a:p>
            <a:pPr marL="685800" indent="0"/>
            <a:endParaRPr sz="1875" dirty="0">
              <a:latin typeface="Arial Black"/>
              <a:ea typeface="Arial Black"/>
              <a:cs typeface="Arial Black"/>
              <a:sym typeface="Arial Black"/>
            </a:endParaRPr>
          </a:p>
          <a:p>
            <a:pPr marL="0" indent="0"/>
            <a:r>
              <a:rPr lang="en-US" dirty="0">
                <a:latin typeface="Arial Black"/>
                <a:ea typeface="Arial Black"/>
                <a:cs typeface="Arial Black"/>
                <a:sym typeface="Arial Black"/>
              </a:rPr>
              <a:t>This year:</a:t>
            </a:r>
            <a:endParaRPr dirty="0">
              <a:latin typeface="Arial Black"/>
              <a:ea typeface="Arial Black"/>
              <a:cs typeface="Arial Black"/>
              <a:sym typeface="Arial Black"/>
            </a:endParaRPr>
          </a:p>
          <a:p>
            <a:pPr indent="-285750">
              <a:buFont typeface="Arial Black"/>
              <a:buChar char="●"/>
            </a:pPr>
            <a:r>
              <a:rPr lang="en-US" dirty="0">
                <a:latin typeface="Arial Black"/>
                <a:ea typeface="Arial Black"/>
                <a:cs typeface="Arial Black"/>
                <a:sym typeface="Arial Black"/>
              </a:rPr>
              <a:t>Spent $380K </a:t>
            </a:r>
            <a:endParaRPr dirty="0">
              <a:latin typeface="Arial Black"/>
              <a:ea typeface="Arial Black"/>
              <a:cs typeface="Arial Black"/>
              <a:sym typeface="Arial Black"/>
            </a:endParaRPr>
          </a:p>
          <a:p>
            <a:pPr indent="-285750">
              <a:buFont typeface="Arial Black"/>
              <a:buChar char="●"/>
            </a:pPr>
            <a:r>
              <a:rPr lang="en-US" dirty="0">
                <a:latin typeface="Arial Black"/>
                <a:ea typeface="Arial Black"/>
                <a:cs typeface="Arial Black"/>
                <a:sym typeface="Arial Black"/>
              </a:rPr>
              <a:t>Assisted 60 individuals </a:t>
            </a:r>
            <a:endParaRPr dirty="0">
              <a:latin typeface="Arial Black"/>
              <a:ea typeface="Arial Black"/>
              <a:cs typeface="Arial Black"/>
              <a:sym typeface="Arial Black"/>
            </a:endParaRPr>
          </a:p>
          <a:p>
            <a:pPr lvl="1">
              <a:buFont typeface="Arial Black"/>
              <a:buChar char="○"/>
            </a:pPr>
            <a:r>
              <a:rPr lang="en-US" dirty="0">
                <a:latin typeface="Arial Black"/>
                <a:ea typeface="Arial Black"/>
                <a:cs typeface="Arial Black"/>
                <a:sym typeface="Arial Black"/>
              </a:rPr>
              <a:t>Low because of staffing issues</a:t>
            </a:r>
            <a:endParaRPr dirty="0">
              <a:latin typeface="Arial Black"/>
              <a:ea typeface="Arial Black"/>
              <a:cs typeface="Arial Black"/>
              <a:sym typeface="Arial Black"/>
            </a:endParaRPr>
          </a:p>
          <a:p>
            <a:pPr marL="685800" indent="0"/>
            <a:endParaRPr dirty="0">
              <a:latin typeface="Arial Black"/>
              <a:ea typeface="Arial Black"/>
              <a:cs typeface="Arial Black"/>
              <a:sym typeface="Arial Black"/>
            </a:endParaRPr>
          </a:p>
          <a:p>
            <a:pPr indent="-285750">
              <a:buFont typeface="Arial Black"/>
              <a:buChar char="●"/>
            </a:pPr>
            <a:r>
              <a:rPr lang="en-US" dirty="0">
                <a:latin typeface="Arial Black"/>
                <a:ea typeface="Arial Black"/>
                <a:cs typeface="Arial Black"/>
                <a:sym typeface="Arial Black"/>
              </a:rPr>
              <a:t>Success rate: 100%</a:t>
            </a:r>
            <a:endParaRPr dirty="0">
              <a:latin typeface="Arial Black"/>
              <a:ea typeface="Arial Black"/>
              <a:cs typeface="Arial Black"/>
              <a:sym typeface="Arial Black"/>
            </a:endParaRPr>
          </a:p>
          <a:p>
            <a:pPr marL="0" indent="0"/>
            <a:endParaRPr sz="1425" dirty="0">
              <a:latin typeface="Arial Black"/>
              <a:ea typeface="Arial Black"/>
              <a:cs typeface="Arial Black"/>
              <a:sym typeface="Arial Black"/>
            </a:endParaRPr>
          </a:p>
        </p:txBody>
      </p:sp>
      <p:pic>
        <p:nvPicPr>
          <p:cNvPr id="176" name="Google Shape;176;p4"/>
          <p:cNvPicPr preferRelativeResize="0"/>
          <p:nvPr/>
        </p:nvPicPr>
        <p:blipFill>
          <a:blip r:embed="rId3">
            <a:alphaModFix/>
          </a:blip>
          <a:stretch>
            <a:fillRect/>
          </a:stretch>
        </p:blipFill>
        <p:spPr>
          <a:xfrm>
            <a:off x="5229225" y="2107922"/>
            <a:ext cx="3469726" cy="2642164"/>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5"/>
          <p:cNvSpPr txBox="1">
            <a:spLocks noGrp="1"/>
          </p:cNvSpPr>
          <p:nvPr>
            <p:ph type="title"/>
          </p:nvPr>
        </p:nvSpPr>
        <p:spPr>
          <a:xfrm>
            <a:off x="2670938" y="1650206"/>
            <a:ext cx="5974200" cy="770400"/>
          </a:xfrm>
          <a:prstGeom prst="rect">
            <a:avLst/>
          </a:prstGeom>
          <a:noFill/>
          <a:ln>
            <a:noFill/>
          </a:ln>
        </p:spPr>
        <p:txBody>
          <a:bodyPr spcFirstLastPara="1" wrap="square" lIns="68569" tIns="0" rIns="68569" bIns="0" anchor="b" anchorCtr="0">
            <a:noAutofit/>
          </a:bodyPr>
          <a:lstStyle/>
          <a:p>
            <a:r>
              <a:rPr lang="en-US" sz="3000"/>
              <a:t>Return on Investment</a:t>
            </a:r>
            <a:endParaRPr sz="3000"/>
          </a:p>
        </p:txBody>
      </p:sp>
      <p:sp>
        <p:nvSpPr>
          <p:cNvPr id="182" name="Google Shape;182;p5"/>
          <p:cNvSpPr txBox="1">
            <a:spLocks noGrp="1"/>
          </p:cNvSpPr>
          <p:nvPr>
            <p:ph type="body" idx="1"/>
          </p:nvPr>
        </p:nvSpPr>
        <p:spPr>
          <a:xfrm>
            <a:off x="2670938" y="2664731"/>
            <a:ext cx="5974200" cy="2841975"/>
          </a:xfrm>
          <a:prstGeom prst="rect">
            <a:avLst/>
          </a:prstGeom>
          <a:noFill/>
          <a:ln>
            <a:noFill/>
          </a:ln>
        </p:spPr>
        <p:txBody>
          <a:bodyPr spcFirstLastPara="1" wrap="square" lIns="68569" tIns="0" rIns="68569" bIns="0" anchor="t" anchorCtr="0">
            <a:normAutofit lnSpcReduction="10000"/>
          </a:bodyPr>
          <a:lstStyle/>
          <a:p>
            <a:pPr marL="0" indent="0">
              <a:buNone/>
            </a:pPr>
            <a:r>
              <a:rPr lang="en-US" sz="1800" dirty="0">
                <a:latin typeface="Arial Black"/>
                <a:ea typeface="Arial Black"/>
                <a:cs typeface="Arial Black"/>
                <a:sym typeface="Arial Black"/>
              </a:rPr>
              <a:t>The goal of </a:t>
            </a:r>
            <a:r>
              <a:rPr lang="en-US" sz="1800" dirty="0" err="1">
                <a:latin typeface="Arial Black"/>
                <a:ea typeface="Arial Black"/>
                <a:cs typeface="Arial Black"/>
                <a:sym typeface="Arial Black"/>
              </a:rPr>
              <a:t>Unidos</a:t>
            </a:r>
            <a:r>
              <a:rPr lang="en-US" sz="1800" dirty="0">
                <a:latin typeface="Arial Black"/>
                <a:ea typeface="Arial Black"/>
                <a:cs typeface="Arial Black"/>
                <a:sym typeface="Arial Black"/>
              </a:rPr>
              <a:t> is to be the last service youth will ever need for housing.  </a:t>
            </a:r>
            <a:endParaRPr sz="1800" dirty="0">
              <a:latin typeface="Arial Black"/>
              <a:ea typeface="Arial Black"/>
              <a:cs typeface="Arial Black"/>
              <a:sym typeface="Arial Black"/>
            </a:endParaRPr>
          </a:p>
          <a:p>
            <a:pPr marL="0" indent="0">
              <a:buNone/>
            </a:pPr>
            <a:endParaRPr sz="1800" dirty="0">
              <a:latin typeface="Arial Black"/>
              <a:ea typeface="Arial Black"/>
              <a:cs typeface="Arial Black"/>
              <a:sym typeface="Arial Black"/>
            </a:endParaRPr>
          </a:p>
          <a:p>
            <a:pPr marL="0" indent="0">
              <a:buNone/>
            </a:pPr>
            <a:r>
              <a:rPr lang="en-US" sz="1800" dirty="0" err="1">
                <a:latin typeface="Arial Black"/>
                <a:ea typeface="Arial Black"/>
                <a:cs typeface="Arial Black"/>
                <a:sym typeface="Arial Black"/>
              </a:rPr>
              <a:t>Unidos</a:t>
            </a:r>
            <a:r>
              <a:rPr lang="en-US" sz="1800" dirty="0">
                <a:latin typeface="Arial Black"/>
                <a:ea typeface="Arial Black"/>
                <a:cs typeface="Arial Black"/>
                <a:sym typeface="Arial Black"/>
              </a:rPr>
              <a:t> average cost per household: $6,500</a:t>
            </a:r>
            <a:endParaRPr sz="1800" dirty="0">
              <a:latin typeface="Arial Black"/>
              <a:ea typeface="Arial Black"/>
              <a:cs typeface="Arial Black"/>
              <a:sym typeface="Arial Black"/>
            </a:endParaRPr>
          </a:p>
          <a:p>
            <a:pPr marL="0" indent="0">
              <a:buNone/>
            </a:pPr>
            <a:endParaRPr sz="1800" dirty="0">
              <a:latin typeface="Arial Black"/>
              <a:ea typeface="Arial Black"/>
              <a:cs typeface="Arial Black"/>
              <a:sym typeface="Arial Black"/>
            </a:endParaRPr>
          </a:p>
          <a:p>
            <a:pPr marL="0" indent="0">
              <a:buNone/>
            </a:pPr>
            <a:r>
              <a:rPr lang="en-US" sz="1800" u="sng" dirty="0">
                <a:latin typeface="Arial Black"/>
                <a:ea typeface="Arial Black"/>
                <a:cs typeface="Arial Black"/>
                <a:sym typeface="Arial Black"/>
              </a:rPr>
              <a:t>Savings to community estimated to be:</a:t>
            </a:r>
            <a:endParaRPr sz="1800" u="sng" dirty="0">
              <a:latin typeface="Arial Black"/>
              <a:ea typeface="Arial Black"/>
              <a:cs typeface="Arial Black"/>
              <a:sym typeface="Arial Black"/>
            </a:endParaRPr>
          </a:p>
          <a:p>
            <a:pPr marL="0" indent="0">
              <a:buNone/>
            </a:pPr>
            <a:r>
              <a:rPr lang="en-US" sz="1800" dirty="0">
                <a:latin typeface="Arial Black"/>
                <a:ea typeface="Arial Black"/>
                <a:cs typeface="Arial Black"/>
                <a:sym typeface="Arial Black"/>
              </a:rPr>
              <a:t>Male: $1,000,000</a:t>
            </a:r>
            <a:endParaRPr sz="1800" dirty="0">
              <a:latin typeface="Arial Black"/>
              <a:ea typeface="Arial Black"/>
              <a:cs typeface="Arial Black"/>
              <a:sym typeface="Arial Black"/>
            </a:endParaRPr>
          </a:p>
          <a:p>
            <a:pPr marL="0" indent="0">
              <a:buNone/>
            </a:pPr>
            <a:r>
              <a:rPr lang="en-US" sz="1800" dirty="0">
                <a:latin typeface="Arial Black"/>
                <a:ea typeface="Arial Black"/>
                <a:cs typeface="Arial Black"/>
                <a:sym typeface="Arial Black"/>
              </a:rPr>
              <a:t>Female: $2,000,000</a:t>
            </a:r>
            <a:endParaRPr sz="1800" dirty="0">
              <a:latin typeface="Arial Black"/>
              <a:ea typeface="Arial Black"/>
              <a:cs typeface="Arial Black"/>
              <a:sym typeface="Arial Black"/>
            </a:endParaRPr>
          </a:p>
        </p:txBody>
      </p:sp>
      <p:sp>
        <p:nvSpPr>
          <p:cNvPr id="183" name="Google Shape;183;p5"/>
          <p:cNvSpPr txBox="1">
            <a:spLocks noGrp="1"/>
          </p:cNvSpPr>
          <p:nvPr>
            <p:ph type="sldNum" idx="12"/>
          </p:nvPr>
        </p:nvSpPr>
        <p:spPr>
          <a:xfrm>
            <a:off x="7768828" y="1200150"/>
            <a:ext cx="800692" cy="353617"/>
          </a:xfrm>
          <a:prstGeom prst="rect">
            <a:avLst/>
          </a:prstGeom>
          <a:noFill/>
          <a:ln>
            <a:noFill/>
          </a:ln>
        </p:spPr>
        <p:txBody>
          <a:bodyPr spcFirstLastPara="1" wrap="square" lIns="68569" tIns="34275" rIns="0" bIns="34275" anchor="ctr" anchorCtr="0">
            <a:noAutofit/>
          </a:bodyPr>
          <a:lstStyle/>
          <a:p>
            <a:pPr defTabSz="685800">
              <a:buClr>
                <a:srgbClr val="000000"/>
              </a:buClr>
            </a:pPr>
            <a:fld id="{00000000-1234-1234-1234-123412341234}" type="slidenum">
              <a:rPr lang="en-US" kern="0">
                <a:solidFill>
                  <a:srgbClr val="1F2C8F"/>
                </a:solidFill>
              </a:rPr>
              <a:pPr defTabSz="685800">
                <a:buClr>
                  <a:srgbClr val="000000"/>
                </a:buClr>
              </a:pPr>
              <a:t>124</a:t>
            </a:fld>
            <a:endParaRPr kern="0">
              <a:solidFill>
                <a:srgbClr val="1F2C8F"/>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6"/>
          <p:cNvSpPr txBox="1">
            <a:spLocks noGrp="1"/>
          </p:cNvSpPr>
          <p:nvPr>
            <p:ph type="title"/>
          </p:nvPr>
        </p:nvSpPr>
        <p:spPr>
          <a:xfrm>
            <a:off x="4352400" y="2026894"/>
            <a:ext cx="3661425" cy="690300"/>
          </a:xfrm>
          <a:prstGeom prst="rect">
            <a:avLst/>
          </a:prstGeom>
          <a:noFill/>
          <a:ln>
            <a:noFill/>
          </a:ln>
        </p:spPr>
        <p:txBody>
          <a:bodyPr spcFirstLastPara="1" wrap="square" lIns="68569" tIns="0" rIns="68569" bIns="0" anchor="b" anchorCtr="0">
            <a:noAutofit/>
          </a:bodyPr>
          <a:lstStyle/>
          <a:p>
            <a:r>
              <a:rPr lang="en-US" sz="3450"/>
              <a:t>Success Story</a:t>
            </a:r>
            <a:endParaRPr sz="3150"/>
          </a:p>
        </p:txBody>
      </p:sp>
      <p:sp>
        <p:nvSpPr>
          <p:cNvPr id="189" name="Google Shape;189;p6"/>
          <p:cNvSpPr txBox="1">
            <a:spLocks noGrp="1"/>
          </p:cNvSpPr>
          <p:nvPr>
            <p:ph type="sldNum" idx="12"/>
          </p:nvPr>
        </p:nvSpPr>
        <p:spPr>
          <a:xfrm>
            <a:off x="7828856" y="1200150"/>
            <a:ext cx="740664" cy="353617"/>
          </a:xfrm>
          <a:prstGeom prst="rect">
            <a:avLst/>
          </a:prstGeom>
          <a:noFill/>
          <a:ln>
            <a:noFill/>
          </a:ln>
        </p:spPr>
        <p:txBody>
          <a:bodyPr spcFirstLastPara="1" wrap="square" lIns="68569" tIns="34275" rIns="0" bIns="34275" anchor="ctr" anchorCtr="0">
            <a:noAutofit/>
          </a:bodyPr>
          <a:lstStyle/>
          <a:p>
            <a:pPr defTabSz="685800">
              <a:buClr>
                <a:srgbClr val="000000"/>
              </a:buClr>
            </a:pPr>
            <a:fld id="{00000000-1234-1234-1234-123412341234}" type="slidenum">
              <a:rPr lang="en-US" kern="0">
                <a:solidFill>
                  <a:srgbClr val="1F2C8F"/>
                </a:solidFill>
              </a:rPr>
              <a:pPr defTabSz="685800">
                <a:buClr>
                  <a:srgbClr val="000000"/>
                </a:buClr>
              </a:pPr>
              <a:t>125</a:t>
            </a:fld>
            <a:endParaRPr kern="0">
              <a:solidFill>
                <a:srgbClr val="1F2C8F"/>
              </a:solidFill>
            </a:endParaRPr>
          </a:p>
        </p:txBody>
      </p:sp>
      <p:sp>
        <p:nvSpPr>
          <p:cNvPr id="190" name="Google Shape;190;p6"/>
          <p:cNvSpPr txBox="1">
            <a:spLocks noGrp="1"/>
          </p:cNvSpPr>
          <p:nvPr>
            <p:ph type="body" idx="1"/>
          </p:nvPr>
        </p:nvSpPr>
        <p:spPr>
          <a:xfrm>
            <a:off x="4094213" y="3190313"/>
            <a:ext cx="4177800" cy="1677600"/>
          </a:xfrm>
          <a:prstGeom prst="rect">
            <a:avLst/>
          </a:prstGeom>
          <a:noFill/>
          <a:ln>
            <a:noFill/>
          </a:ln>
        </p:spPr>
        <p:txBody>
          <a:bodyPr spcFirstLastPara="1" wrap="square" lIns="68569" tIns="0" rIns="68569" bIns="0" anchor="t" anchorCtr="0">
            <a:normAutofit/>
          </a:bodyPr>
          <a:lstStyle/>
          <a:p>
            <a:pPr marL="260604" indent="-289179">
              <a:spcBef>
                <a:spcPts val="750"/>
              </a:spcBef>
              <a:buFont typeface="Arial Black"/>
              <a:buChar char="•"/>
            </a:pPr>
            <a:r>
              <a:rPr lang="en-US">
                <a:latin typeface="Arial Black"/>
                <a:ea typeface="Arial Black"/>
                <a:cs typeface="Arial Black"/>
                <a:sym typeface="Arial Black"/>
              </a:rPr>
              <a:t>Unidos has helped to create many success stories, here is one. </a:t>
            </a:r>
            <a:endParaRPr>
              <a:latin typeface="Arial Black"/>
              <a:ea typeface="Arial Black"/>
              <a:cs typeface="Arial Black"/>
              <a:sym typeface="Arial Black"/>
            </a:endParaRPr>
          </a:p>
        </p:txBody>
      </p:sp>
      <p:pic>
        <p:nvPicPr>
          <p:cNvPr id="191" name="Google Shape;191;p6"/>
          <p:cNvPicPr preferRelativeResize="0"/>
          <p:nvPr/>
        </p:nvPicPr>
        <p:blipFill rotWithShape="1">
          <a:blip r:embed="rId3">
            <a:alphaModFix/>
          </a:blip>
          <a:srcRect l="16980" t="1357" r="21673" b="12716"/>
          <a:stretch/>
        </p:blipFill>
        <p:spPr>
          <a:xfrm>
            <a:off x="730519" y="1586288"/>
            <a:ext cx="3184257" cy="3344851"/>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7"/>
          <p:cNvSpPr txBox="1">
            <a:spLocks noGrp="1"/>
          </p:cNvSpPr>
          <p:nvPr>
            <p:ph type="title"/>
          </p:nvPr>
        </p:nvSpPr>
        <p:spPr>
          <a:xfrm>
            <a:off x="685800" y="3536513"/>
            <a:ext cx="6224400" cy="575325"/>
          </a:xfrm>
          <a:prstGeom prst="rect">
            <a:avLst/>
          </a:prstGeom>
          <a:noFill/>
          <a:ln>
            <a:noFill/>
          </a:ln>
        </p:spPr>
        <p:txBody>
          <a:bodyPr spcFirstLastPara="1" wrap="square" lIns="68569" tIns="0" rIns="68569" bIns="0" anchor="b" anchorCtr="0">
            <a:noAutofit/>
          </a:bodyPr>
          <a:lstStyle/>
          <a:p>
            <a:r>
              <a:rPr lang="en-US" sz="3450"/>
              <a:t>Questions about Unidos?</a:t>
            </a:r>
            <a:endParaRPr sz="3450"/>
          </a:p>
          <a:p>
            <a:endParaRPr sz="3000"/>
          </a:p>
        </p:txBody>
      </p:sp>
      <p:sp>
        <p:nvSpPr>
          <p:cNvPr id="197" name="Google Shape;197;p7"/>
          <p:cNvSpPr txBox="1">
            <a:spLocks noGrp="1"/>
          </p:cNvSpPr>
          <p:nvPr>
            <p:ph type="sldNum" idx="12"/>
          </p:nvPr>
        </p:nvSpPr>
        <p:spPr>
          <a:xfrm>
            <a:off x="7828856" y="1200150"/>
            <a:ext cx="740664" cy="353617"/>
          </a:xfrm>
          <a:prstGeom prst="rect">
            <a:avLst/>
          </a:prstGeom>
          <a:noFill/>
          <a:ln>
            <a:noFill/>
          </a:ln>
        </p:spPr>
        <p:txBody>
          <a:bodyPr spcFirstLastPara="1" wrap="square" lIns="68569" tIns="34275" rIns="0" bIns="34275" anchor="ctr" anchorCtr="0">
            <a:noAutofit/>
          </a:bodyPr>
          <a:lstStyle/>
          <a:p>
            <a:pPr defTabSz="685800">
              <a:buClr>
                <a:srgbClr val="000000"/>
              </a:buClr>
            </a:pPr>
            <a:fld id="{00000000-1234-1234-1234-123412341234}" type="slidenum">
              <a:rPr lang="en-US" kern="0">
                <a:solidFill>
                  <a:srgbClr val="1F2C8F"/>
                </a:solidFill>
              </a:rPr>
              <a:pPr defTabSz="685800">
                <a:buClr>
                  <a:srgbClr val="000000"/>
                </a:buClr>
              </a:pPr>
              <a:t>126</a:t>
            </a:fld>
            <a:endParaRPr kern="0">
              <a:solidFill>
                <a:srgbClr val="1F2C8F"/>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850498-7D13-2239-2B81-D957E34AC198}"/>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7E40BA17-225C-700E-5CC4-3EDE9A3FE83C}"/>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0AD29141-92BB-F701-C709-5801E1514B42}"/>
              </a:ext>
            </a:extLst>
          </p:cNvPr>
          <p:cNvSpPr>
            <a:spLocks noGrp="1"/>
          </p:cNvSpPr>
          <p:nvPr>
            <p:ph type="sldNum" sz="quarter" idx="12"/>
          </p:nvPr>
        </p:nvSpPr>
        <p:spPr/>
        <p:txBody>
          <a:bodyPr/>
          <a:lstStyle/>
          <a:p>
            <a:fld id="{BD3A08C5-CC68-3947-88A8-A9E34C1A68A7}" type="slidenum">
              <a:rPr lang="en-US" smtClean="0"/>
              <a:pPr/>
              <a:t>127</a:t>
            </a:fld>
            <a:endParaRPr lang="en-US" dirty="0"/>
          </a:p>
        </p:txBody>
      </p:sp>
      <p:pic>
        <p:nvPicPr>
          <p:cNvPr id="5" name="Picture 4">
            <a:extLst>
              <a:ext uri="{FF2B5EF4-FFF2-40B4-BE49-F238E27FC236}">
                <a16:creationId xmlns:a16="http://schemas.microsoft.com/office/drawing/2014/main" id="{47C0747A-50F2-E615-3198-23CDEA7965A9}"/>
              </a:ext>
            </a:extLst>
          </p:cNvPr>
          <p:cNvPicPr>
            <a:picLocks noChangeAspect="1"/>
          </p:cNvPicPr>
          <p:nvPr/>
        </p:nvPicPr>
        <p:blipFill>
          <a:blip r:embed="rId2"/>
          <a:stretch>
            <a:fillRect/>
          </a:stretch>
        </p:blipFill>
        <p:spPr>
          <a:xfrm>
            <a:off x="0" y="857249"/>
            <a:ext cx="9166712" cy="5156276"/>
          </a:xfrm>
          <a:prstGeom prst="rect">
            <a:avLst/>
          </a:prstGeom>
        </p:spPr>
      </p:pic>
    </p:spTree>
    <p:extLst>
      <p:ext uri="{BB962C8B-B14F-4D97-AF65-F5344CB8AC3E}">
        <p14:creationId xmlns:p14="http://schemas.microsoft.com/office/powerpoint/2010/main" val="15477527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C3A64D-A4A8-622A-C466-238181F6830B}"/>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8B5D2FA8-E78D-990E-547B-09D8B9C37079}"/>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FB30859E-8DAE-5C32-B1B8-0B57CECD69A4}"/>
              </a:ext>
            </a:extLst>
          </p:cNvPr>
          <p:cNvSpPr>
            <a:spLocks noGrp="1"/>
          </p:cNvSpPr>
          <p:nvPr>
            <p:ph type="sldNum" sz="quarter" idx="12"/>
          </p:nvPr>
        </p:nvSpPr>
        <p:spPr/>
        <p:txBody>
          <a:bodyPr/>
          <a:lstStyle/>
          <a:p>
            <a:fld id="{BD3A08C5-CC68-3947-88A8-A9E34C1A68A7}" type="slidenum">
              <a:rPr lang="en-US" smtClean="0"/>
              <a:pPr/>
              <a:t>128</a:t>
            </a:fld>
            <a:endParaRPr lang="en-US" dirty="0"/>
          </a:p>
        </p:txBody>
      </p:sp>
      <p:pic>
        <p:nvPicPr>
          <p:cNvPr id="5" name="Picture 4">
            <a:extLst>
              <a:ext uri="{FF2B5EF4-FFF2-40B4-BE49-F238E27FC236}">
                <a16:creationId xmlns:a16="http://schemas.microsoft.com/office/drawing/2014/main" id="{DEE8E95A-E837-FA69-0E0C-C668C093B6B3}"/>
              </a:ext>
            </a:extLst>
          </p:cNvPr>
          <p:cNvPicPr>
            <a:picLocks noChangeAspect="1"/>
          </p:cNvPicPr>
          <p:nvPr/>
        </p:nvPicPr>
        <p:blipFill>
          <a:blip r:embed="rId2"/>
          <a:stretch>
            <a:fillRect/>
          </a:stretch>
        </p:blipFill>
        <p:spPr>
          <a:xfrm>
            <a:off x="-32273" y="839097"/>
            <a:ext cx="9179858" cy="5163670"/>
          </a:xfrm>
          <a:prstGeom prst="rect">
            <a:avLst/>
          </a:prstGeom>
        </p:spPr>
      </p:pic>
    </p:spTree>
    <p:extLst>
      <p:ext uri="{BB962C8B-B14F-4D97-AF65-F5344CB8AC3E}">
        <p14:creationId xmlns:p14="http://schemas.microsoft.com/office/powerpoint/2010/main" val="36930040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360669-837C-A9FA-B929-F5B7575A89B8}"/>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D9D9B318-451A-4F3C-B859-EF22252CA5CD}"/>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6291632B-C6B0-D027-8F88-E538734DFD6F}"/>
              </a:ext>
            </a:extLst>
          </p:cNvPr>
          <p:cNvSpPr>
            <a:spLocks noGrp="1"/>
          </p:cNvSpPr>
          <p:nvPr>
            <p:ph type="sldNum" sz="quarter" idx="12"/>
          </p:nvPr>
        </p:nvSpPr>
        <p:spPr/>
        <p:txBody>
          <a:bodyPr/>
          <a:lstStyle/>
          <a:p>
            <a:fld id="{BD3A08C5-CC68-3947-88A8-A9E34C1A68A7}" type="slidenum">
              <a:rPr lang="en-US" smtClean="0"/>
              <a:pPr/>
              <a:t>129</a:t>
            </a:fld>
            <a:endParaRPr lang="en-US" dirty="0"/>
          </a:p>
        </p:txBody>
      </p:sp>
      <p:pic>
        <p:nvPicPr>
          <p:cNvPr id="5" name="Picture 4">
            <a:extLst>
              <a:ext uri="{FF2B5EF4-FFF2-40B4-BE49-F238E27FC236}">
                <a16:creationId xmlns:a16="http://schemas.microsoft.com/office/drawing/2014/main" id="{9AE0C06D-0DEE-74A2-C8D3-82F2AF232349}"/>
              </a:ext>
            </a:extLst>
          </p:cNvPr>
          <p:cNvPicPr>
            <a:picLocks noChangeAspect="1"/>
          </p:cNvPicPr>
          <p:nvPr/>
        </p:nvPicPr>
        <p:blipFill>
          <a:blip r:embed="rId2"/>
          <a:stretch>
            <a:fillRect/>
          </a:stretch>
        </p:blipFill>
        <p:spPr>
          <a:xfrm>
            <a:off x="5978" y="860612"/>
            <a:ext cx="9179856" cy="5163669"/>
          </a:xfrm>
          <a:prstGeom prst="rect">
            <a:avLst/>
          </a:prstGeom>
        </p:spPr>
      </p:pic>
    </p:spTree>
    <p:extLst>
      <p:ext uri="{BB962C8B-B14F-4D97-AF65-F5344CB8AC3E}">
        <p14:creationId xmlns:p14="http://schemas.microsoft.com/office/powerpoint/2010/main" val="1161715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g332263c336b_0_13"/>
          <p:cNvPicPr preferRelativeResize="0">
            <a:picLocks noGrp="1"/>
          </p:cNvPicPr>
          <p:nvPr>
            <p:ph type="body" idx="3"/>
          </p:nvPr>
        </p:nvPicPr>
        <p:blipFill rotWithShape="1">
          <a:blip r:embed="rId3">
            <a:alphaModFix/>
          </a:blip>
          <a:srcRect t="10210" b="10210"/>
          <a:stretch/>
        </p:blipFill>
        <p:spPr>
          <a:xfrm>
            <a:off x="647963" y="2505150"/>
            <a:ext cx="2682900" cy="2949525"/>
          </a:xfrm>
          <a:prstGeom prst="rect">
            <a:avLst/>
          </a:prstGeom>
          <a:noFill/>
          <a:ln>
            <a:noFill/>
          </a:ln>
        </p:spPr>
      </p:pic>
      <p:sp>
        <p:nvSpPr>
          <p:cNvPr id="217" name="Google Shape;217;g332263c336b_0_13"/>
          <p:cNvSpPr txBox="1">
            <a:spLocks noGrp="1"/>
          </p:cNvSpPr>
          <p:nvPr>
            <p:ph type="title"/>
          </p:nvPr>
        </p:nvSpPr>
        <p:spPr>
          <a:xfrm>
            <a:off x="978967" y="1261427"/>
            <a:ext cx="6942600" cy="89145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6" tIns="137156" rIns="137156" bIns="137156" anchor="ctr" anchorCtr="0">
            <a:normAutofit/>
          </a:bodyPr>
          <a:lstStyle/>
          <a:p>
            <a:pPr>
              <a:buSzPts val="2800"/>
            </a:pPr>
            <a:r>
              <a:rPr lang="en-US" b="1"/>
              <a:t>HOUSING POSITIVE SUCCESSES </a:t>
            </a:r>
            <a:endParaRPr b="1" i="1"/>
          </a:p>
        </p:txBody>
      </p:sp>
      <p:sp>
        <p:nvSpPr>
          <p:cNvPr id="218" name="Google Shape;218;g332263c336b_0_13"/>
          <p:cNvSpPr txBox="1"/>
          <p:nvPr/>
        </p:nvSpPr>
        <p:spPr>
          <a:xfrm>
            <a:off x="3330868" y="2597679"/>
            <a:ext cx="5868450" cy="276969"/>
          </a:xfrm>
          <a:prstGeom prst="rect">
            <a:avLst/>
          </a:prstGeom>
          <a:noFill/>
          <a:ln>
            <a:noFill/>
          </a:ln>
        </p:spPr>
        <p:txBody>
          <a:bodyPr spcFirstLastPara="1" wrap="square" lIns="68569" tIns="34275" rIns="68569" bIns="34275" anchor="t" anchorCtr="0">
            <a:spAutoFit/>
          </a:bodyPr>
          <a:lstStyle/>
          <a:p>
            <a:pPr marL="257175" indent="-171450" defTabSz="685800">
              <a:buClr>
                <a:srgbClr val="000000"/>
              </a:buClr>
              <a:buSzPts val="1800"/>
            </a:pPr>
            <a:endParaRPr sz="1350" kern="0">
              <a:solidFill>
                <a:srgbClr val="000000"/>
              </a:solidFill>
              <a:latin typeface="Gill Sans"/>
              <a:ea typeface="Gill Sans"/>
              <a:cs typeface="Gill Sans"/>
              <a:sym typeface="Gill Sans"/>
            </a:endParaRPr>
          </a:p>
        </p:txBody>
      </p:sp>
      <p:pic>
        <p:nvPicPr>
          <p:cNvPr id="219" name="Google Shape;219;g332263c336b_0_13"/>
          <p:cNvPicPr preferRelativeResize="0"/>
          <p:nvPr/>
        </p:nvPicPr>
        <p:blipFill>
          <a:blip r:embed="rId4">
            <a:alphaModFix/>
          </a:blip>
          <a:stretch>
            <a:fillRect/>
          </a:stretch>
        </p:blipFill>
        <p:spPr>
          <a:xfrm>
            <a:off x="3727238" y="2505150"/>
            <a:ext cx="1719864" cy="2949526"/>
          </a:xfrm>
          <a:prstGeom prst="rect">
            <a:avLst/>
          </a:prstGeom>
          <a:noFill/>
          <a:ln>
            <a:noFill/>
          </a:ln>
        </p:spPr>
      </p:pic>
      <p:pic>
        <p:nvPicPr>
          <p:cNvPr id="220" name="Google Shape;220;g332263c336b_0_13"/>
          <p:cNvPicPr preferRelativeResize="0"/>
          <p:nvPr/>
        </p:nvPicPr>
        <p:blipFill>
          <a:blip r:embed="rId5">
            <a:alphaModFix/>
          </a:blip>
          <a:stretch>
            <a:fillRect/>
          </a:stretch>
        </p:blipFill>
        <p:spPr>
          <a:xfrm>
            <a:off x="5843477" y="2505147"/>
            <a:ext cx="2667793" cy="2897497"/>
          </a:xfrm>
          <a:prstGeom prst="rect">
            <a:avLst/>
          </a:prstGeom>
          <a:noFill/>
          <a:ln>
            <a:noFill/>
          </a:ln>
        </p:spPr>
      </p:pic>
      <p:sp>
        <p:nvSpPr>
          <p:cNvPr id="2" name="Date Placeholder 1">
            <a:extLst>
              <a:ext uri="{FF2B5EF4-FFF2-40B4-BE49-F238E27FC236}">
                <a16:creationId xmlns:a16="http://schemas.microsoft.com/office/drawing/2014/main" id="{6AE3BE6B-D5AD-D278-B918-7FDAC0BA0739}"/>
              </a:ext>
            </a:extLst>
          </p:cNvPr>
          <p:cNvSpPr>
            <a:spLocks noGrp="1"/>
          </p:cNvSpPr>
          <p:nvPr>
            <p:ph type="dt" idx="10"/>
          </p:nvPr>
        </p:nvSpPr>
        <p:spPr/>
        <p:txBody>
          <a:bodyPr/>
          <a:lstStyle/>
          <a:p>
            <a:r>
              <a:rPr lang="en-US"/>
              <a:t>4/2/2025</a:t>
            </a:r>
          </a:p>
        </p:txBody>
      </p:sp>
      <p:sp>
        <p:nvSpPr>
          <p:cNvPr id="3" name="Footer Placeholder 2">
            <a:extLst>
              <a:ext uri="{FF2B5EF4-FFF2-40B4-BE49-F238E27FC236}">
                <a16:creationId xmlns:a16="http://schemas.microsoft.com/office/drawing/2014/main" id="{DAA074BD-FB38-7C2F-3341-351841B7E7AB}"/>
              </a:ext>
            </a:extLst>
          </p:cNvPr>
          <p:cNvSpPr>
            <a:spLocks noGrp="1"/>
          </p:cNvSpPr>
          <p:nvPr>
            <p:ph type="ftr" idx="11"/>
          </p:nvPr>
        </p:nvSpPr>
        <p:spPr/>
        <p:txBody>
          <a:bodyPr/>
          <a:lstStyle/>
          <a:p>
            <a:r>
              <a:rPr lang="en-US"/>
              <a:t>Community Action Advisory Board</a:t>
            </a:r>
          </a:p>
        </p:txBody>
      </p:sp>
      <p:sp>
        <p:nvSpPr>
          <p:cNvPr id="4" name="Slide Number Placeholder 3">
            <a:extLst>
              <a:ext uri="{FF2B5EF4-FFF2-40B4-BE49-F238E27FC236}">
                <a16:creationId xmlns:a16="http://schemas.microsoft.com/office/drawing/2014/main" id="{E63C1B84-D6F0-6E83-ADB5-111772EDA44C}"/>
              </a:ext>
            </a:extLst>
          </p:cNvPr>
          <p:cNvSpPr>
            <a:spLocks noGrp="1"/>
          </p:cNvSpPr>
          <p:nvPr>
            <p:ph type="sldNum" idx="12"/>
          </p:nvPr>
        </p:nvSpPr>
        <p:spPr/>
        <p:txBody>
          <a:bodyPr/>
          <a:lstStyle/>
          <a:p>
            <a:fld id="{00000000-1234-1234-1234-123412341234}" type="slidenum">
              <a:rPr lang="en-US" smtClean="0"/>
              <a:pPr/>
              <a:t>13</a:t>
            </a:fld>
            <a:endParaRPr 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3B0E7D-A567-93B7-75DC-B8858DC2EB5B}"/>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9EBE72D9-64FB-FCFA-D534-CE669657F40D}"/>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240157FF-9FB8-2648-ED72-E70ABDAE56A2}"/>
              </a:ext>
            </a:extLst>
          </p:cNvPr>
          <p:cNvSpPr>
            <a:spLocks noGrp="1"/>
          </p:cNvSpPr>
          <p:nvPr>
            <p:ph type="sldNum" sz="quarter" idx="12"/>
          </p:nvPr>
        </p:nvSpPr>
        <p:spPr/>
        <p:txBody>
          <a:bodyPr/>
          <a:lstStyle/>
          <a:p>
            <a:fld id="{BD3A08C5-CC68-3947-88A8-A9E34C1A68A7}" type="slidenum">
              <a:rPr lang="en-US" smtClean="0"/>
              <a:pPr/>
              <a:t>130</a:t>
            </a:fld>
            <a:endParaRPr lang="en-US" dirty="0"/>
          </a:p>
        </p:txBody>
      </p:sp>
      <p:pic>
        <p:nvPicPr>
          <p:cNvPr id="5" name="Picture 4">
            <a:extLst>
              <a:ext uri="{FF2B5EF4-FFF2-40B4-BE49-F238E27FC236}">
                <a16:creationId xmlns:a16="http://schemas.microsoft.com/office/drawing/2014/main" id="{841AEAE4-2D76-1025-063E-D62573581726}"/>
              </a:ext>
            </a:extLst>
          </p:cNvPr>
          <p:cNvPicPr>
            <a:picLocks noChangeAspect="1"/>
          </p:cNvPicPr>
          <p:nvPr/>
        </p:nvPicPr>
        <p:blipFill>
          <a:blip r:embed="rId2"/>
          <a:stretch>
            <a:fillRect/>
          </a:stretch>
        </p:blipFill>
        <p:spPr>
          <a:xfrm>
            <a:off x="-13148" y="849854"/>
            <a:ext cx="9198982" cy="5174427"/>
          </a:xfrm>
          <a:prstGeom prst="rect">
            <a:avLst/>
          </a:prstGeom>
        </p:spPr>
      </p:pic>
    </p:spTree>
    <p:extLst>
      <p:ext uri="{BB962C8B-B14F-4D97-AF65-F5344CB8AC3E}">
        <p14:creationId xmlns:p14="http://schemas.microsoft.com/office/powerpoint/2010/main" val="112819137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48ECA-3084-3A00-1663-6AC38FBD8526}"/>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6DBEF529-6595-E575-3B5F-A50CBCC5004B}"/>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A5813D93-7C10-681C-E168-D543573406CE}"/>
              </a:ext>
            </a:extLst>
          </p:cNvPr>
          <p:cNvSpPr>
            <a:spLocks noGrp="1"/>
          </p:cNvSpPr>
          <p:nvPr>
            <p:ph type="sldNum" sz="quarter" idx="12"/>
          </p:nvPr>
        </p:nvSpPr>
        <p:spPr/>
        <p:txBody>
          <a:bodyPr/>
          <a:lstStyle/>
          <a:p>
            <a:fld id="{BD3A08C5-CC68-3947-88A8-A9E34C1A68A7}" type="slidenum">
              <a:rPr lang="en-US" smtClean="0"/>
              <a:pPr/>
              <a:t>131</a:t>
            </a:fld>
            <a:endParaRPr lang="en-US" dirty="0"/>
          </a:p>
        </p:txBody>
      </p:sp>
      <p:pic>
        <p:nvPicPr>
          <p:cNvPr id="5" name="Picture 4">
            <a:extLst>
              <a:ext uri="{FF2B5EF4-FFF2-40B4-BE49-F238E27FC236}">
                <a16:creationId xmlns:a16="http://schemas.microsoft.com/office/drawing/2014/main" id="{F0B2E9F6-F037-C1BB-3F9E-54CB7A576BDD}"/>
              </a:ext>
            </a:extLst>
          </p:cNvPr>
          <p:cNvPicPr>
            <a:picLocks noChangeAspect="1"/>
          </p:cNvPicPr>
          <p:nvPr/>
        </p:nvPicPr>
        <p:blipFill>
          <a:blip r:embed="rId2"/>
          <a:stretch>
            <a:fillRect/>
          </a:stretch>
        </p:blipFill>
        <p:spPr>
          <a:xfrm>
            <a:off x="0" y="857249"/>
            <a:ext cx="9147586" cy="5145518"/>
          </a:xfrm>
          <a:prstGeom prst="rect">
            <a:avLst/>
          </a:prstGeom>
        </p:spPr>
      </p:pic>
    </p:spTree>
    <p:extLst>
      <p:ext uri="{BB962C8B-B14F-4D97-AF65-F5344CB8AC3E}">
        <p14:creationId xmlns:p14="http://schemas.microsoft.com/office/powerpoint/2010/main" val="3425420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E26F60-E970-29AB-E10C-9C9A020985E8}"/>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08C0355F-8B36-132B-F158-2D45E5D06F8F}"/>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56C36574-1815-EF06-EDD4-6EFF2E1F76D6}"/>
              </a:ext>
            </a:extLst>
          </p:cNvPr>
          <p:cNvSpPr>
            <a:spLocks noGrp="1"/>
          </p:cNvSpPr>
          <p:nvPr>
            <p:ph type="sldNum" sz="quarter" idx="12"/>
          </p:nvPr>
        </p:nvSpPr>
        <p:spPr/>
        <p:txBody>
          <a:bodyPr/>
          <a:lstStyle/>
          <a:p>
            <a:fld id="{BD3A08C5-CC68-3947-88A8-A9E34C1A68A7}" type="slidenum">
              <a:rPr lang="en-US" smtClean="0"/>
              <a:pPr/>
              <a:t>132</a:t>
            </a:fld>
            <a:endParaRPr lang="en-US" dirty="0"/>
          </a:p>
        </p:txBody>
      </p:sp>
      <p:pic>
        <p:nvPicPr>
          <p:cNvPr id="5" name="Picture 4">
            <a:extLst>
              <a:ext uri="{FF2B5EF4-FFF2-40B4-BE49-F238E27FC236}">
                <a16:creationId xmlns:a16="http://schemas.microsoft.com/office/drawing/2014/main" id="{E15141D3-FEB5-992D-829D-3958EF7BA112}"/>
              </a:ext>
            </a:extLst>
          </p:cNvPr>
          <p:cNvPicPr>
            <a:picLocks noChangeAspect="1"/>
          </p:cNvPicPr>
          <p:nvPr/>
        </p:nvPicPr>
        <p:blipFill>
          <a:blip r:embed="rId2"/>
          <a:stretch>
            <a:fillRect/>
          </a:stretch>
        </p:blipFill>
        <p:spPr>
          <a:xfrm>
            <a:off x="0" y="857249"/>
            <a:ext cx="9147586" cy="5145518"/>
          </a:xfrm>
          <a:prstGeom prst="rect">
            <a:avLst/>
          </a:prstGeom>
        </p:spPr>
      </p:pic>
    </p:spTree>
    <p:extLst>
      <p:ext uri="{BB962C8B-B14F-4D97-AF65-F5344CB8AC3E}">
        <p14:creationId xmlns:p14="http://schemas.microsoft.com/office/powerpoint/2010/main" val="28529371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031525-C49A-208F-23F0-FFC6C860634D}"/>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B1AE7278-BBBB-0CA1-50BC-9A044335B423}"/>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E9C6F0CE-DF51-4684-5783-BC8B1463FB74}"/>
              </a:ext>
            </a:extLst>
          </p:cNvPr>
          <p:cNvSpPr>
            <a:spLocks noGrp="1"/>
          </p:cNvSpPr>
          <p:nvPr>
            <p:ph type="sldNum" sz="quarter" idx="12"/>
          </p:nvPr>
        </p:nvSpPr>
        <p:spPr/>
        <p:txBody>
          <a:bodyPr/>
          <a:lstStyle/>
          <a:p>
            <a:fld id="{BD3A08C5-CC68-3947-88A8-A9E34C1A68A7}" type="slidenum">
              <a:rPr lang="en-US" smtClean="0"/>
              <a:pPr/>
              <a:t>133</a:t>
            </a:fld>
            <a:endParaRPr lang="en-US" dirty="0"/>
          </a:p>
        </p:txBody>
      </p:sp>
      <p:pic>
        <p:nvPicPr>
          <p:cNvPr id="5" name="Picture 4">
            <a:extLst>
              <a:ext uri="{FF2B5EF4-FFF2-40B4-BE49-F238E27FC236}">
                <a16:creationId xmlns:a16="http://schemas.microsoft.com/office/drawing/2014/main" id="{E39AAF8C-31B2-8553-BB14-7F65AD860D06}"/>
              </a:ext>
            </a:extLst>
          </p:cNvPr>
          <p:cNvPicPr>
            <a:picLocks noChangeAspect="1"/>
          </p:cNvPicPr>
          <p:nvPr/>
        </p:nvPicPr>
        <p:blipFill>
          <a:blip r:embed="rId2"/>
          <a:stretch>
            <a:fillRect/>
          </a:stretch>
        </p:blipFill>
        <p:spPr>
          <a:xfrm>
            <a:off x="0" y="857249"/>
            <a:ext cx="9166712" cy="5156276"/>
          </a:xfrm>
          <a:prstGeom prst="rect">
            <a:avLst/>
          </a:prstGeom>
        </p:spPr>
      </p:pic>
    </p:spTree>
    <p:extLst>
      <p:ext uri="{BB962C8B-B14F-4D97-AF65-F5344CB8AC3E}">
        <p14:creationId xmlns:p14="http://schemas.microsoft.com/office/powerpoint/2010/main" val="33707227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4AAB3B-C875-48B7-41E1-68C10337A181}"/>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DD1D6227-FDB8-49A9-297C-C9829ED556AC}"/>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21653638-3DA0-E91B-E8D9-27267028E102}"/>
              </a:ext>
            </a:extLst>
          </p:cNvPr>
          <p:cNvSpPr>
            <a:spLocks noGrp="1"/>
          </p:cNvSpPr>
          <p:nvPr>
            <p:ph type="sldNum" sz="quarter" idx="12"/>
          </p:nvPr>
        </p:nvSpPr>
        <p:spPr/>
        <p:txBody>
          <a:bodyPr/>
          <a:lstStyle/>
          <a:p>
            <a:fld id="{BD3A08C5-CC68-3947-88A8-A9E34C1A68A7}" type="slidenum">
              <a:rPr lang="en-US" smtClean="0"/>
              <a:pPr/>
              <a:t>134</a:t>
            </a:fld>
            <a:endParaRPr lang="en-US" dirty="0"/>
          </a:p>
        </p:txBody>
      </p:sp>
      <p:pic>
        <p:nvPicPr>
          <p:cNvPr id="5" name="Picture 4">
            <a:extLst>
              <a:ext uri="{FF2B5EF4-FFF2-40B4-BE49-F238E27FC236}">
                <a16:creationId xmlns:a16="http://schemas.microsoft.com/office/drawing/2014/main" id="{EF8586D1-901B-01F7-66A3-3D57399ABDBE}"/>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8253599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6E8DAF-C3D3-6282-E37C-F5D2DDCB7950}"/>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99E95D47-0D17-7476-3D9D-4AFE40A6932B}"/>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6617D007-0694-0005-8B01-759EB95D36E7}"/>
              </a:ext>
            </a:extLst>
          </p:cNvPr>
          <p:cNvSpPr>
            <a:spLocks noGrp="1"/>
          </p:cNvSpPr>
          <p:nvPr>
            <p:ph type="sldNum" sz="quarter" idx="12"/>
          </p:nvPr>
        </p:nvSpPr>
        <p:spPr/>
        <p:txBody>
          <a:bodyPr/>
          <a:lstStyle/>
          <a:p>
            <a:fld id="{BD3A08C5-CC68-3947-88A8-A9E34C1A68A7}" type="slidenum">
              <a:rPr lang="en-US" smtClean="0"/>
              <a:pPr/>
              <a:t>135</a:t>
            </a:fld>
            <a:endParaRPr lang="en-US" dirty="0"/>
          </a:p>
        </p:txBody>
      </p:sp>
      <p:pic>
        <p:nvPicPr>
          <p:cNvPr id="5" name="Picture 4">
            <a:extLst>
              <a:ext uri="{FF2B5EF4-FFF2-40B4-BE49-F238E27FC236}">
                <a16:creationId xmlns:a16="http://schemas.microsoft.com/office/drawing/2014/main" id="{902DAC8C-0203-99C3-76E5-79D437B6FCEB}"/>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8936047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F3405A-8440-95D9-5C0B-B476D8560A32}"/>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2D66D8EB-0461-34E9-7259-E15F4AE951AC}"/>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0BF4E49B-FDC8-7C89-5709-17BDDCA89DE4}"/>
              </a:ext>
            </a:extLst>
          </p:cNvPr>
          <p:cNvSpPr>
            <a:spLocks noGrp="1"/>
          </p:cNvSpPr>
          <p:nvPr>
            <p:ph type="sldNum" sz="quarter" idx="12"/>
          </p:nvPr>
        </p:nvSpPr>
        <p:spPr/>
        <p:txBody>
          <a:bodyPr/>
          <a:lstStyle/>
          <a:p>
            <a:fld id="{BD3A08C5-CC68-3947-88A8-A9E34C1A68A7}" type="slidenum">
              <a:rPr lang="en-US" smtClean="0"/>
              <a:pPr/>
              <a:t>136</a:t>
            </a:fld>
            <a:endParaRPr lang="en-US" dirty="0"/>
          </a:p>
        </p:txBody>
      </p:sp>
      <p:pic>
        <p:nvPicPr>
          <p:cNvPr id="6" name="Picture 5">
            <a:extLst>
              <a:ext uri="{FF2B5EF4-FFF2-40B4-BE49-F238E27FC236}">
                <a16:creationId xmlns:a16="http://schemas.microsoft.com/office/drawing/2014/main" id="{443FC337-408D-D242-0036-8BFC577EB70C}"/>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7208741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7442E1-CA47-0E7C-532C-E8E9E886E50C}"/>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F260D610-0359-9952-0EB8-1244488474C9}"/>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4B99E32A-43CF-0FFE-77EC-CE106CD4BD9C}"/>
              </a:ext>
            </a:extLst>
          </p:cNvPr>
          <p:cNvSpPr>
            <a:spLocks noGrp="1"/>
          </p:cNvSpPr>
          <p:nvPr>
            <p:ph type="sldNum" sz="quarter" idx="12"/>
          </p:nvPr>
        </p:nvSpPr>
        <p:spPr/>
        <p:txBody>
          <a:bodyPr/>
          <a:lstStyle/>
          <a:p>
            <a:fld id="{BD3A08C5-CC68-3947-88A8-A9E34C1A68A7}" type="slidenum">
              <a:rPr lang="en-US" smtClean="0"/>
              <a:pPr/>
              <a:t>137</a:t>
            </a:fld>
            <a:endParaRPr lang="en-US" dirty="0"/>
          </a:p>
        </p:txBody>
      </p:sp>
      <p:pic>
        <p:nvPicPr>
          <p:cNvPr id="5" name="Picture 4">
            <a:extLst>
              <a:ext uri="{FF2B5EF4-FFF2-40B4-BE49-F238E27FC236}">
                <a16:creationId xmlns:a16="http://schemas.microsoft.com/office/drawing/2014/main" id="{8BA3DE3A-F506-6AEB-D80F-3CAD43B33179}"/>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1066998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D2DB031-9003-4F74-A88F-FE2A2ABABC72}"/>
              </a:ext>
            </a:extLst>
          </p:cNvPr>
          <p:cNvSpPr>
            <a:spLocks noGrp="1" noChangeArrowheads="1"/>
          </p:cNvSpPr>
          <p:nvPr>
            <p:ph type="title"/>
          </p:nvPr>
        </p:nvSpPr>
        <p:spPr>
          <a:xfrm>
            <a:off x="3717759" y="3189861"/>
            <a:ext cx="5205096" cy="1373756"/>
          </a:xfrm>
        </p:spPr>
        <p:txBody>
          <a:bodyPr lIns="68580" tIns="34290" rIns="68580" bIns="34290" anchor="ctr">
            <a:noAutofit/>
          </a:bodyPr>
          <a:lstStyle/>
          <a:p>
            <a:pPr algn="ctr"/>
            <a:r>
              <a:rPr lang="en-US" sz="2700" dirty="0">
                <a:solidFill>
                  <a:srgbClr val="002060"/>
                </a:solidFill>
                <a:latin typeface="Tw Cen MT"/>
              </a:rPr>
              <a:t>Eviction Prevention Rental Assistance Program (EPRAP)</a:t>
            </a:r>
            <a:br>
              <a:rPr lang="en-US" sz="2700" dirty="0">
                <a:solidFill>
                  <a:srgbClr val="002060"/>
                </a:solidFill>
                <a:latin typeface="Tw Cen MT"/>
              </a:rPr>
            </a:br>
            <a:br>
              <a:rPr lang="en-US" sz="2700" dirty="0">
                <a:solidFill>
                  <a:srgbClr val="002060"/>
                </a:solidFill>
                <a:latin typeface="Tw Cen MT"/>
              </a:rPr>
            </a:br>
            <a:r>
              <a:rPr lang="en-US" sz="2100" dirty="0">
                <a:solidFill>
                  <a:srgbClr val="002060"/>
                </a:solidFill>
                <a:latin typeface="Tw Cen MT"/>
              </a:rPr>
              <a:t>Application Presentation</a:t>
            </a:r>
            <a:br>
              <a:rPr lang="en-US" sz="2700" dirty="0">
                <a:solidFill>
                  <a:srgbClr val="002060"/>
                </a:solidFill>
                <a:latin typeface="Tw Cen MT"/>
              </a:rPr>
            </a:br>
            <a:endParaRPr lang="en-US" altLang="en-US" sz="2400" dirty="0">
              <a:solidFill>
                <a:srgbClr val="002060"/>
              </a:solidFill>
              <a:latin typeface="Tw Cen MT"/>
              <a:cs typeface="Segoe UI"/>
            </a:endParaRPr>
          </a:p>
        </p:txBody>
      </p:sp>
      <p:sp>
        <p:nvSpPr>
          <p:cNvPr id="2" name="TextBox 1">
            <a:extLst>
              <a:ext uri="{FF2B5EF4-FFF2-40B4-BE49-F238E27FC236}">
                <a16:creationId xmlns:a16="http://schemas.microsoft.com/office/drawing/2014/main" id="{FC951FD1-61BF-E799-C778-C272508DD663}"/>
              </a:ext>
            </a:extLst>
          </p:cNvPr>
          <p:cNvSpPr txBox="1"/>
          <p:nvPr/>
        </p:nvSpPr>
        <p:spPr>
          <a:xfrm>
            <a:off x="8191072" y="5665555"/>
            <a:ext cx="731783" cy="207749"/>
          </a:xfrm>
          <a:prstGeom prst="rect">
            <a:avLst/>
          </a:prstGeom>
          <a:noFill/>
        </p:spPr>
        <p:txBody>
          <a:bodyPr wrap="square" lIns="68580" tIns="34290" rIns="68580" bIns="34290" rtlCol="0" anchor="t">
            <a:spAutoFit/>
          </a:bodyPr>
          <a:lstStyle/>
          <a:p>
            <a:pPr defTabSz="685800" fontAlgn="base">
              <a:spcBef>
                <a:spcPct val="0"/>
              </a:spcBef>
              <a:spcAft>
                <a:spcPct val="0"/>
              </a:spcAft>
            </a:pPr>
            <a:r>
              <a:rPr lang="en-US" sz="900" dirty="0">
                <a:solidFill>
                  <a:prstClr val="black"/>
                </a:solidFill>
                <a:latin typeface="Arial"/>
                <a:cs typeface="Arial"/>
              </a:rPr>
              <a:t>Feb. 2025</a:t>
            </a:r>
          </a:p>
        </p:txBody>
      </p:sp>
      <p:sp>
        <p:nvSpPr>
          <p:cNvPr id="4" name="Rectangle 2">
            <a:extLst>
              <a:ext uri="{FF2B5EF4-FFF2-40B4-BE49-F238E27FC236}">
                <a16:creationId xmlns:a16="http://schemas.microsoft.com/office/drawing/2014/main" id="{8C639102-8386-08B3-6FEA-E54E8893AA92}"/>
              </a:ext>
            </a:extLst>
          </p:cNvPr>
          <p:cNvSpPr txBox="1">
            <a:spLocks noChangeArrowheads="1"/>
          </p:cNvSpPr>
          <p:nvPr/>
        </p:nvSpPr>
        <p:spPr>
          <a:xfrm>
            <a:off x="4081510" y="4563617"/>
            <a:ext cx="4841345" cy="988336"/>
          </a:xfrm>
          <a:prstGeom prst="rect">
            <a:avLst/>
          </a:prstGeom>
        </p:spPr>
        <p:txBody>
          <a:bodyPr lIns="68580" tIns="34290" rIns="68580" bIns="3429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defTabSz="685800" fontAlgn="base"/>
            <a:r>
              <a:rPr lang="en-US" altLang="en-US" sz="1350" dirty="0">
                <a:solidFill>
                  <a:srgbClr val="002D72"/>
                </a:solidFill>
                <a:latin typeface="Segoe UI"/>
                <a:cs typeface="Segoe UI"/>
              </a:rPr>
              <a:t>Thalia McDaid-O'Neill</a:t>
            </a:r>
          </a:p>
          <a:p>
            <a:pPr defTabSz="685800" fontAlgn="base"/>
            <a:r>
              <a:rPr lang="en-US" altLang="en-US" sz="1350" dirty="0">
                <a:solidFill>
                  <a:srgbClr val="002D72"/>
                </a:solidFill>
                <a:latin typeface="Segoe UI"/>
                <a:cs typeface="Segoe UI"/>
              </a:rPr>
              <a:t>Affordable Housing and Stability Program Director</a:t>
            </a:r>
          </a:p>
        </p:txBody>
      </p:sp>
      <p:pic>
        <p:nvPicPr>
          <p:cNvPr id="3" name="Picture 2" descr="A blue and white logo with houses&#10;&#10;AI-generated content may be incorrect.">
            <a:extLst>
              <a:ext uri="{FF2B5EF4-FFF2-40B4-BE49-F238E27FC236}">
                <a16:creationId xmlns:a16="http://schemas.microsoft.com/office/drawing/2014/main" id="{AB3DA980-8E23-D1C9-B82F-B4CD04AE9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565" y="1737599"/>
            <a:ext cx="2027485" cy="1060135"/>
          </a:xfrm>
          <a:prstGeom prst="rect">
            <a:avLst/>
          </a:prstGeom>
        </p:spPr>
      </p:pic>
    </p:spTree>
    <p:extLst>
      <p:ext uri="{BB962C8B-B14F-4D97-AF65-F5344CB8AC3E}">
        <p14:creationId xmlns:p14="http://schemas.microsoft.com/office/powerpoint/2010/main" val="154326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BA0B6F-5258-479C-87B7-C806E6757035}"/>
              </a:ext>
            </a:extLst>
          </p:cNvPr>
          <p:cNvSpPr>
            <a:spLocks noGrp="1"/>
          </p:cNvSpPr>
          <p:nvPr>
            <p:ph type="title"/>
          </p:nvPr>
        </p:nvSpPr>
        <p:spPr>
          <a:xfrm>
            <a:off x="571500" y="1394221"/>
            <a:ext cx="4857750" cy="557227"/>
          </a:xfrm>
        </p:spPr>
        <p:txBody>
          <a:bodyPr lIns="68580" tIns="34290" rIns="68580" bIns="34290" anchor="t">
            <a:noAutofit/>
          </a:bodyPr>
          <a:lstStyle/>
          <a:p>
            <a:pPr algn="ctr"/>
            <a:r>
              <a:rPr lang="en-US" sz="2100" dirty="0"/>
              <a:t>Program Impact &amp; Specifications</a:t>
            </a:r>
            <a:endParaRPr lang="en-US" sz="2100" dirty="0">
              <a:cs typeface="Segoe UI"/>
            </a:endParaRPr>
          </a:p>
        </p:txBody>
      </p:sp>
      <p:sp>
        <p:nvSpPr>
          <p:cNvPr id="2" name="Text Placeholder 1">
            <a:extLst>
              <a:ext uri="{FF2B5EF4-FFF2-40B4-BE49-F238E27FC236}">
                <a16:creationId xmlns:a16="http://schemas.microsoft.com/office/drawing/2014/main" id="{3F36812B-2065-4A2B-B59B-8957022687BC}"/>
              </a:ext>
            </a:extLst>
          </p:cNvPr>
          <p:cNvSpPr>
            <a:spLocks noGrp="1"/>
          </p:cNvSpPr>
          <p:nvPr>
            <p:ph type="body" sz="quarter" idx="11"/>
          </p:nvPr>
        </p:nvSpPr>
        <p:spPr>
          <a:xfrm>
            <a:off x="571500" y="1951448"/>
            <a:ext cx="4857750" cy="3657077"/>
          </a:xfrm>
        </p:spPr>
        <p:txBody>
          <a:bodyPr lIns="68580" tIns="34290" rIns="68580" bIns="34290" anchor="t"/>
          <a:lstStyle/>
          <a:p>
            <a:r>
              <a:rPr lang="en-US" b="0" dirty="0">
                <a:solidFill>
                  <a:srgbClr val="6B2929"/>
                </a:solidFill>
              </a:rPr>
              <a:t>Share’s Eviction Prevention Rental Assistance Program is designed to prevent homelessness and housing instability by providing targeted rental assistance, case management, and supportive services.</a:t>
            </a:r>
            <a:endParaRPr lang="en-US" dirty="0">
              <a:solidFill>
                <a:srgbClr val="6B2929"/>
              </a:solidFill>
            </a:endParaRPr>
          </a:p>
          <a:p>
            <a:endParaRPr lang="en-US" b="0" dirty="0">
              <a:solidFill>
                <a:srgbClr val="6B2929"/>
              </a:solidFill>
              <a:cs typeface="Segoe UI"/>
            </a:endParaRPr>
          </a:p>
          <a:p>
            <a:r>
              <a:rPr lang="en-US" dirty="0">
                <a:solidFill>
                  <a:srgbClr val="6B2929"/>
                </a:solidFill>
                <a:cs typeface="Segoe UI"/>
              </a:rPr>
              <a:t>How’re we aiming to address homelessness with this program? </a:t>
            </a:r>
            <a:endParaRPr lang="en-US" b="0" dirty="0">
              <a:solidFill>
                <a:srgbClr val="6B2929"/>
              </a:solidFill>
              <a:cs typeface="Segoe UI"/>
            </a:endParaRPr>
          </a:p>
          <a:p>
            <a:pPr marL="214313" indent="-214313">
              <a:buFont typeface="Arial" panose="020B0604020202020204" pitchFamily="34" charset="0"/>
              <a:buChar char="•"/>
            </a:pPr>
            <a:r>
              <a:rPr lang="en-US" b="0" dirty="0">
                <a:solidFill>
                  <a:srgbClr val="6B2929"/>
                </a:solidFill>
                <a:cs typeface="Segoe UI"/>
              </a:rPr>
              <a:t>Preventing households from falling into homelessness</a:t>
            </a:r>
          </a:p>
          <a:p>
            <a:pPr marL="385763" lvl="1" indent="-214313"/>
            <a:r>
              <a:rPr lang="en-US" sz="1200" dirty="0">
                <a:solidFill>
                  <a:srgbClr val="6B2929"/>
                </a:solidFill>
                <a:cs typeface="Segoe UI"/>
              </a:rPr>
              <a:t>Targeted Prevention Screening Tool</a:t>
            </a:r>
          </a:p>
          <a:p>
            <a:pPr marL="214313" indent="-214313">
              <a:buFont typeface="Arial" panose="020B0604020202020204" pitchFamily="34" charset="0"/>
              <a:buChar char="•"/>
            </a:pPr>
            <a:r>
              <a:rPr lang="en-US" b="0" dirty="0">
                <a:solidFill>
                  <a:srgbClr val="6B2929"/>
                </a:solidFill>
                <a:cs typeface="Segoe UI"/>
              </a:rPr>
              <a:t>Providing resources and referrals</a:t>
            </a:r>
          </a:p>
          <a:p>
            <a:pPr marL="214313" indent="-214313">
              <a:buFont typeface="Arial" panose="020B0604020202020204" pitchFamily="34" charset="0"/>
              <a:buChar char="•"/>
            </a:pPr>
            <a:r>
              <a:rPr lang="en-US" b="0" dirty="0">
                <a:solidFill>
                  <a:srgbClr val="6B2929"/>
                </a:solidFill>
                <a:cs typeface="Segoe UI"/>
              </a:rPr>
              <a:t>Landlord/Tenant mediation</a:t>
            </a:r>
          </a:p>
          <a:p>
            <a:pPr marL="385763" lvl="1" indent="-214313"/>
            <a:r>
              <a:rPr lang="en-US" sz="1200" dirty="0">
                <a:solidFill>
                  <a:srgbClr val="6B2929"/>
                </a:solidFill>
                <a:cs typeface="Segoe UI"/>
              </a:rPr>
              <a:t>Clark County Volunteer Lawyers Program</a:t>
            </a:r>
          </a:p>
          <a:p>
            <a:pPr marL="385763" lvl="1" indent="-214313"/>
            <a:r>
              <a:rPr lang="en-US" sz="1200" dirty="0">
                <a:solidFill>
                  <a:srgbClr val="6B2929"/>
                </a:solidFill>
                <a:cs typeface="Segoe UI"/>
              </a:rPr>
              <a:t>Northwest Justice Project</a:t>
            </a:r>
          </a:p>
          <a:p>
            <a:pPr marL="214313" indent="-214313">
              <a:buFont typeface="Calibri" panose="020B0604020202020204" pitchFamily="34" charset="0"/>
              <a:buChar char="-"/>
            </a:pPr>
            <a:endParaRPr lang="en-US" b="0" dirty="0">
              <a:cs typeface="Segoe UI"/>
            </a:endParaRPr>
          </a:p>
          <a:p>
            <a:pPr marL="214313" indent="-214313">
              <a:buFont typeface="Calibri"/>
              <a:buChar char="-"/>
            </a:pPr>
            <a:endParaRPr lang="en-US" dirty="0">
              <a:cs typeface="Segoe UI"/>
            </a:endParaRPr>
          </a:p>
        </p:txBody>
      </p:sp>
    </p:spTree>
    <p:extLst>
      <p:ext uri="{BB962C8B-B14F-4D97-AF65-F5344CB8AC3E}">
        <p14:creationId xmlns:p14="http://schemas.microsoft.com/office/powerpoint/2010/main" val="274850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5"/>
          <p:cNvSpPr txBox="1">
            <a:spLocks noGrp="1"/>
          </p:cNvSpPr>
          <p:nvPr>
            <p:ph type="body" idx="1"/>
          </p:nvPr>
        </p:nvSpPr>
        <p:spPr>
          <a:xfrm>
            <a:off x="3491445" y="2713727"/>
            <a:ext cx="5219775" cy="2116125"/>
          </a:xfrm>
          <a:prstGeom prst="rect">
            <a:avLst/>
          </a:prstGeom>
          <a:noFill/>
          <a:ln>
            <a:noFill/>
          </a:ln>
        </p:spPr>
        <p:txBody>
          <a:bodyPr spcFirstLastPara="1" wrap="square" lIns="68569" tIns="34275" rIns="68569" bIns="34275" anchor="b" anchorCtr="1">
            <a:normAutofit fontScale="85000" lnSpcReduction="10000"/>
          </a:bodyPr>
          <a:lstStyle/>
          <a:p>
            <a:pPr marL="257175" indent="-248603" algn="l">
              <a:spcBef>
                <a:spcPts val="0"/>
              </a:spcBef>
              <a:buSzPct val="100000"/>
              <a:buFont typeface="Arial"/>
              <a:buChar char="•"/>
            </a:pPr>
            <a:r>
              <a:rPr lang="en-US" sz="1800">
                <a:solidFill>
                  <a:schemeClr val="dk1"/>
                </a:solidFill>
              </a:rPr>
              <a:t>MAINTAIN &amp; SUPPORT 25+ BED SPOTS FOR MEN DOWNTOWN IN A SPACE THAT HAS BEEN MAINTAINED AND HAS RECENTLY RENOVATED</a:t>
            </a:r>
            <a:endParaRPr sz="1800">
              <a:solidFill>
                <a:schemeClr val="dk1"/>
              </a:solidFill>
            </a:endParaRPr>
          </a:p>
          <a:p>
            <a:pPr marL="257175" indent="-248603" algn="l">
              <a:spcBef>
                <a:spcPts val="0"/>
              </a:spcBef>
              <a:buSzPct val="100000"/>
              <a:buFont typeface="Arial"/>
              <a:buChar char="•"/>
            </a:pPr>
            <a:r>
              <a:rPr lang="en-US" sz="1800">
                <a:solidFill>
                  <a:schemeClr val="dk1"/>
                </a:solidFill>
              </a:rPr>
              <a:t>BATHROOMS AND SHOWERS</a:t>
            </a:r>
            <a:br>
              <a:rPr lang="en-US" sz="1800">
                <a:solidFill>
                  <a:schemeClr val="dk1"/>
                </a:solidFill>
              </a:rPr>
            </a:br>
            <a:endParaRPr sz="1800">
              <a:solidFill>
                <a:schemeClr val="dk1"/>
              </a:solidFill>
            </a:endParaRPr>
          </a:p>
          <a:p>
            <a:pPr marL="257175" indent="-248603" algn="l">
              <a:buSzPct val="100000"/>
              <a:buFont typeface="Arial"/>
              <a:buChar char="•"/>
            </a:pPr>
            <a:r>
              <a:rPr lang="en-US" sz="1800">
                <a:solidFill>
                  <a:schemeClr val="dk1"/>
                </a:solidFill>
              </a:rPr>
              <a:t>STAFFED BY A WORKFORCE OF  </a:t>
            </a:r>
            <a:br>
              <a:rPr lang="en-US" sz="1800">
                <a:solidFill>
                  <a:schemeClr val="dk1"/>
                </a:solidFill>
              </a:rPr>
            </a:br>
            <a:r>
              <a:rPr lang="en-US" sz="1800">
                <a:solidFill>
                  <a:schemeClr val="dk1"/>
                </a:solidFill>
              </a:rPr>
              <a:t>PEOPLE WHO HAVE RECOVERED FROM</a:t>
            </a:r>
            <a:br>
              <a:rPr lang="en-US" sz="1800">
                <a:solidFill>
                  <a:schemeClr val="dk1"/>
                </a:solidFill>
              </a:rPr>
            </a:br>
            <a:r>
              <a:rPr lang="en-US" sz="1800">
                <a:solidFill>
                  <a:schemeClr val="dk1"/>
                </a:solidFill>
              </a:rPr>
              <a:t>LIVED-EXPERIENCES OF HOMELESSNESS, MENTAL HEALTH AND ADDICTION.</a:t>
            </a:r>
            <a:endParaRPr/>
          </a:p>
        </p:txBody>
      </p:sp>
      <p:sp>
        <p:nvSpPr>
          <p:cNvPr id="229" name="Google Shape;229;p15"/>
          <p:cNvSpPr txBox="1">
            <a:spLocks noGrp="1"/>
          </p:cNvSpPr>
          <p:nvPr>
            <p:ph type="title"/>
          </p:nvPr>
        </p:nvSpPr>
        <p:spPr>
          <a:xfrm>
            <a:off x="3675300" y="1460363"/>
            <a:ext cx="4342725" cy="89145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6" tIns="137156" rIns="137156" bIns="137156" anchor="ctr" anchorCtr="0">
            <a:normAutofit fontScale="90000"/>
          </a:bodyPr>
          <a:lstStyle/>
          <a:p>
            <a:pPr>
              <a:buSzPts val="2800"/>
            </a:pPr>
            <a:r>
              <a:rPr lang="en-US" b="1"/>
              <a:t>WITH THIS FUNDING </a:t>
            </a:r>
            <a:br>
              <a:rPr lang="en-US" b="1"/>
            </a:br>
            <a:r>
              <a:rPr lang="en-US"/>
              <a:t>WE CAN CONTINUE</a:t>
            </a:r>
            <a:endParaRPr/>
          </a:p>
        </p:txBody>
      </p:sp>
      <p:pic>
        <p:nvPicPr>
          <p:cNvPr id="230" name="Google Shape;230;p15"/>
          <p:cNvPicPr preferRelativeResize="0"/>
          <p:nvPr/>
        </p:nvPicPr>
        <p:blipFill rotWithShape="1">
          <a:blip r:embed="rId3">
            <a:alphaModFix/>
          </a:blip>
          <a:srcRect/>
          <a:stretch/>
        </p:blipFill>
        <p:spPr>
          <a:xfrm>
            <a:off x="447919" y="1168744"/>
            <a:ext cx="2821517" cy="2025710"/>
          </a:xfrm>
          <a:prstGeom prst="rect">
            <a:avLst/>
          </a:prstGeom>
          <a:noFill/>
          <a:ln>
            <a:noFill/>
          </a:ln>
        </p:spPr>
      </p:pic>
      <p:pic>
        <p:nvPicPr>
          <p:cNvPr id="231" name="Google Shape;231;p15"/>
          <p:cNvPicPr preferRelativeResize="0"/>
          <p:nvPr/>
        </p:nvPicPr>
        <p:blipFill>
          <a:blip r:embed="rId4">
            <a:alphaModFix/>
          </a:blip>
          <a:stretch>
            <a:fillRect/>
          </a:stretch>
        </p:blipFill>
        <p:spPr>
          <a:xfrm>
            <a:off x="447913" y="3462375"/>
            <a:ext cx="2821525" cy="2116143"/>
          </a:xfrm>
          <a:prstGeom prst="rect">
            <a:avLst/>
          </a:prstGeom>
          <a:noFill/>
          <a:ln>
            <a:noFill/>
          </a:ln>
        </p:spPr>
      </p:pic>
      <p:sp>
        <p:nvSpPr>
          <p:cNvPr id="2" name="Date Placeholder 1">
            <a:extLst>
              <a:ext uri="{FF2B5EF4-FFF2-40B4-BE49-F238E27FC236}">
                <a16:creationId xmlns:a16="http://schemas.microsoft.com/office/drawing/2014/main" id="{DDEB0B2A-D5A9-BB13-85D8-3318F1153709}"/>
              </a:ext>
            </a:extLst>
          </p:cNvPr>
          <p:cNvSpPr>
            <a:spLocks noGrp="1"/>
          </p:cNvSpPr>
          <p:nvPr>
            <p:ph type="dt" idx="10"/>
          </p:nvPr>
        </p:nvSpPr>
        <p:spPr/>
        <p:txBody>
          <a:bodyPr/>
          <a:lstStyle/>
          <a:p>
            <a:r>
              <a:rPr lang="en-US"/>
              <a:t>4/2/2025</a:t>
            </a:r>
          </a:p>
        </p:txBody>
      </p:sp>
      <p:sp>
        <p:nvSpPr>
          <p:cNvPr id="3" name="Footer Placeholder 2">
            <a:extLst>
              <a:ext uri="{FF2B5EF4-FFF2-40B4-BE49-F238E27FC236}">
                <a16:creationId xmlns:a16="http://schemas.microsoft.com/office/drawing/2014/main" id="{F540EE59-9A2F-C0D6-E1AC-9AFA81ABE80A}"/>
              </a:ext>
            </a:extLst>
          </p:cNvPr>
          <p:cNvSpPr>
            <a:spLocks noGrp="1"/>
          </p:cNvSpPr>
          <p:nvPr>
            <p:ph type="ftr" idx="11"/>
          </p:nvPr>
        </p:nvSpPr>
        <p:spPr/>
        <p:txBody>
          <a:bodyPr/>
          <a:lstStyle/>
          <a:p>
            <a:r>
              <a:rPr lang="en-US"/>
              <a:t>Community Action Advisory Board</a:t>
            </a:r>
          </a:p>
        </p:txBody>
      </p:sp>
      <p:sp>
        <p:nvSpPr>
          <p:cNvPr id="4" name="Slide Number Placeholder 3">
            <a:extLst>
              <a:ext uri="{FF2B5EF4-FFF2-40B4-BE49-F238E27FC236}">
                <a16:creationId xmlns:a16="http://schemas.microsoft.com/office/drawing/2014/main" id="{D95E56CC-3838-8295-7E14-08C9EEEA4CE7}"/>
              </a:ext>
            </a:extLst>
          </p:cNvPr>
          <p:cNvSpPr>
            <a:spLocks noGrp="1"/>
          </p:cNvSpPr>
          <p:nvPr>
            <p:ph type="sldNum" idx="12"/>
          </p:nvPr>
        </p:nvSpPr>
        <p:spPr/>
        <p:txBody>
          <a:bodyPr/>
          <a:lstStyle/>
          <a:p>
            <a:fld id="{00000000-1234-1234-1234-123412341234}" type="slidenum">
              <a:rPr lang="en-US" smtClean="0"/>
              <a:pPr/>
              <a:t>14</a:t>
            </a:fld>
            <a:endParaRPr lang="en-US"/>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39006-7230-2A29-7F7E-8FFA370020B1}"/>
              </a:ext>
            </a:extLst>
          </p:cNvPr>
          <p:cNvSpPr>
            <a:spLocks noGrp="1"/>
          </p:cNvSpPr>
          <p:nvPr>
            <p:ph type="title"/>
          </p:nvPr>
        </p:nvSpPr>
        <p:spPr>
          <a:xfrm>
            <a:off x="381001" y="1401547"/>
            <a:ext cx="4806461" cy="891779"/>
          </a:xfrm>
        </p:spPr>
        <p:txBody>
          <a:bodyPr lIns="68580" tIns="34290" rIns="68580" bIns="34290" anchor="t">
            <a:noAutofit/>
          </a:bodyPr>
          <a:lstStyle/>
          <a:p>
            <a:pPr algn="ctr"/>
            <a:r>
              <a:rPr lang="en-US" sz="2100" dirty="0">
                <a:cs typeface="Segoe UI"/>
              </a:rPr>
              <a:t>What does EPRAP and </a:t>
            </a:r>
            <a:br>
              <a:rPr lang="en-US" sz="2100" dirty="0">
                <a:cs typeface="Segoe UI"/>
              </a:rPr>
            </a:br>
            <a:r>
              <a:rPr lang="en-US" sz="2100" dirty="0">
                <a:cs typeface="Segoe UI"/>
              </a:rPr>
              <a:t>Case Management look like?</a:t>
            </a:r>
            <a:endParaRPr lang="en-US" sz="2100" dirty="0"/>
          </a:p>
        </p:txBody>
      </p:sp>
      <p:sp>
        <p:nvSpPr>
          <p:cNvPr id="3" name="Text Placeholder 2">
            <a:extLst>
              <a:ext uri="{FF2B5EF4-FFF2-40B4-BE49-F238E27FC236}">
                <a16:creationId xmlns:a16="http://schemas.microsoft.com/office/drawing/2014/main" id="{F7A32ECF-9D2F-0B17-390E-C9F04B3B1724}"/>
              </a:ext>
            </a:extLst>
          </p:cNvPr>
          <p:cNvSpPr>
            <a:spLocks noGrp="1"/>
          </p:cNvSpPr>
          <p:nvPr>
            <p:ph type="body" sz="quarter" idx="11"/>
          </p:nvPr>
        </p:nvSpPr>
        <p:spPr>
          <a:xfrm>
            <a:off x="381000" y="3139681"/>
            <a:ext cx="4806461" cy="2060970"/>
          </a:xfrm>
        </p:spPr>
        <p:txBody>
          <a:bodyPr lIns="68580" tIns="34290" rIns="68580" bIns="34290" anchor="t"/>
          <a:lstStyle/>
          <a:p>
            <a:pPr marL="214313" indent="-214313">
              <a:buChar char="•"/>
            </a:pPr>
            <a:r>
              <a:rPr lang="en-US" b="0" dirty="0">
                <a:solidFill>
                  <a:schemeClr val="accent5">
                    <a:lumMod val="50000"/>
                  </a:schemeClr>
                </a:solidFill>
                <a:cs typeface="Segoe UI"/>
              </a:rPr>
              <a:t>Landlord negotiation and conflict resolution</a:t>
            </a:r>
          </a:p>
          <a:p>
            <a:pPr marL="385763" lvl="1" indent="-214313"/>
            <a:r>
              <a:rPr lang="en-US" b="0" dirty="0">
                <a:solidFill>
                  <a:schemeClr val="accent5"/>
                </a:solidFill>
                <a:cs typeface="Segoe UI"/>
              </a:rPr>
              <a:t>Behin</a:t>
            </a:r>
            <a:r>
              <a:rPr lang="en-US" dirty="0">
                <a:solidFill>
                  <a:schemeClr val="accent5"/>
                </a:solidFill>
                <a:cs typeface="Segoe UI"/>
              </a:rPr>
              <a:t>d in rent, mediation to avoid notices</a:t>
            </a:r>
            <a:endParaRPr lang="en-US" b="0" dirty="0">
              <a:solidFill>
                <a:schemeClr val="accent5"/>
              </a:solidFill>
              <a:cs typeface="Segoe UI"/>
            </a:endParaRPr>
          </a:p>
          <a:p>
            <a:pPr marL="214313" indent="-214313">
              <a:buChar char="•"/>
            </a:pPr>
            <a:r>
              <a:rPr lang="en-US" b="0" dirty="0">
                <a:solidFill>
                  <a:schemeClr val="accent5">
                    <a:lumMod val="50000"/>
                  </a:schemeClr>
                </a:solidFill>
                <a:cs typeface="Segoe UI"/>
              </a:rPr>
              <a:t>Strengths-based &amp; Client-centered</a:t>
            </a:r>
          </a:p>
          <a:p>
            <a:pPr marL="385763" lvl="1" indent="-214313"/>
            <a:r>
              <a:rPr lang="en-US" dirty="0">
                <a:solidFill>
                  <a:schemeClr val="accent5"/>
                </a:solidFill>
                <a:cs typeface="Segoe UI"/>
              </a:rPr>
              <a:t>Determined and resourceful</a:t>
            </a:r>
            <a:endParaRPr lang="en-US" b="0" dirty="0">
              <a:solidFill>
                <a:schemeClr val="accent5"/>
              </a:solidFill>
              <a:cs typeface="Segoe UI"/>
            </a:endParaRPr>
          </a:p>
          <a:p>
            <a:pPr marL="214313" indent="-214313">
              <a:buChar char="•"/>
            </a:pPr>
            <a:r>
              <a:rPr lang="en-US" b="0" dirty="0">
                <a:solidFill>
                  <a:schemeClr val="accent5">
                    <a:lumMod val="50000"/>
                  </a:schemeClr>
                </a:solidFill>
                <a:cs typeface="Segoe UI"/>
              </a:rPr>
              <a:t>Resource and referral connections</a:t>
            </a:r>
          </a:p>
          <a:p>
            <a:pPr marL="385763" lvl="1" indent="-214313"/>
            <a:r>
              <a:rPr lang="en-US" dirty="0">
                <a:solidFill>
                  <a:schemeClr val="accent5"/>
                </a:solidFill>
                <a:cs typeface="Segoe UI"/>
              </a:rPr>
              <a:t>Employment services, budgeting, finances/saving account, mental health services</a:t>
            </a:r>
          </a:p>
        </p:txBody>
      </p:sp>
      <p:sp>
        <p:nvSpPr>
          <p:cNvPr id="4" name="Text Placeholder 2">
            <a:extLst>
              <a:ext uri="{FF2B5EF4-FFF2-40B4-BE49-F238E27FC236}">
                <a16:creationId xmlns:a16="http://schemas.microsoft.com/office/drawing/2014/main" id="{98701E3B-A2AA-AFB0-ADF0-F3F021CFD011}"/>
              </a:ext>
            </a:extLst>
          </p:cNvPr>
          <p:cNvSpPr txBox="1">
            <a:spLocks/>
          </p:cNvSpPr>
          <p:nvPr/>
        </p:nvSpPr>
        <p:spPr>
          <a:xfrm>
            <a:off x="381000" y="2247902"/>
            <a:ext cx="4984750" cy="755648"/>
          </a:xfrm>
          <a:prstGeom prst="rect">
            <a:avLst/>
          </a:prstGeom>
        </p:spPr>
        <p:txBody>
          <a:bodyPr lIns="68580" tIns="34290" rIns="68580" bIns="34290" anchor="t"/>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bg1"/>
                </a:solidFill>
                <a:latin typeface="+mn-lt"/>
                <a:ea typeface="+mn-ea"/>
                <a:cs typeface="+mn-cs"/>
              </a:defRPr>
            </a:lvl1pPr>
            <a:lvl2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pPr>
            <a:r>
              <a:rPr lang="en-US" sz="1500" b="0" i="1" dirty="0">
                <a:solidFill>
                  <a:srgbClr val="067CA2">
                    <a:lumMod val="50000"/>
                  </a:srgbClr>
                </a:solidFill>
                <a:latin typeface="Segoe UI"/>
                <a:cs typeface="Segoe UI"/>
              </a:rPr>
              <a:t>Two Adult Household – </a:t>
            </a:r>
            <a:r>
              <a:rPr lang="en-US" sz="1350" b="0" dirty="0">
                <a:solidFill>
                  <a:srgbClr val="067CA2">
                    <a:lumMod val="50000"/>
                  </a:srgbClr>
                </a:solidFill>
                <a:latin typeface="Segoe UI"/>
                <a:cs typeface="Segoe UI"/>
              </a:rPr>
              <a:t>Newly housed, one adult lost employment within a month, left to maintain on part-time job from other adult. Received 6 months of rental assistance.</a:t>
            </a:r>
          </a:p>
          <a:p>
            <a:pPr defTabSz="685800">
              <a:spcBef>
                <a:spcPts val="750"/>
              </a:spcBef>
            </a:pPr>
            <a:r>
              <a:rPr lang="en-US" sz="1350" b="0" i="1" dirty="0">
                <a:solidFill>
                  <a:srgbClr val="067CA2">
                    <a:lumMod val="50000"/>
                  </a:srgbClr>
                </a:solidFill>
                <a:latin typeface="Segoe UI"/>
                <a:cs typeface="Segoe UI"/>
              </a:rPr>
              <a:t> </a:t>
            </a:r>
            <a:endParaRPr lang="en-US" sz="1500" b="0" i="1" dirty="0">
              <a:solidFill>
                <a:srgbClr val="067CA2">
                  <a:lumMod val="50000"/>
                </a:srgbClr>
              </a:solidFill>
              <a:latin typeface="Segoe UI"/>
              <a:cs typeface="Segoe UI"/>
            </a:endParaRPr>
          </a:p>
        </p:txBody>
      </p:sp>
      <p:sp>
        <p:nvSpPr>
          <p:cNvPr id="5" name="Text Placeholder 2">
            <a:extLst>
              <a:ext uri="{FF2B5EF4-FFF2-40B4-BE49-F238E27FC236}">
                <a16:creationId xmlns:a16="http://schemas.microsoft.com/office/drawing/2014/main" id="{193610C9-D4F7-824C-C365-E3045B1B3442}"/>
              </a:ext>
            </a:extLst>
          </p:cNvPr>
          <p:cNvSpPr txBox="1">
            <a:spLocks/>
          </p:cNvSpPr>
          <p:nvPr/>
        </p:nvSpPr>
        <p:spPr>
          <a:xfrm>
            <a:off x="291855" y="5200651"/>
            <a:ext cx="4984750" cy="633626"/>
          </a:xfrm>
          <a:prstGeom prst="rect">
            <a:avLst/>
          </a:prstGeom>
        </p:spPr>
        <p:txBody>
          <a:bodyPr lIns="68580" tIns="34290" rIns="68580" bIns="34290" anchor="t"/>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bg1"/>
                </a:solidFill>
                <a:latin typeface="+mn-lt"/>
                <a:ea typeface="+mn-ea"/>
                <a:cs typeface="+mn-cs"/>
              </a:defRPr>
            </a:lvl1pPr>
            <a:lvl2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pPr>
            <a:r>
              <a:rPr lang="en-US" sz="1350" b="0" i="1" dirty="0">
                <a:solidFill>
                  <a:srgbClr val="067CA2">
                    <a:lumMod val="50000"/>
                  </a:srgbClr>
                </a:solidFill>
                <a:latin typeface="Segoe UI"/>
                <a:cs typeface="Segoe UI"/>
              </a:rPr>
              <a:t>Outcome: gained full-time employment, able to pay rent on their own, accessed 3 additional months of assistance and graduated!</a:t>
            </a:r>
            <a:endParaRPr lang="en-US" sz="1350" b="0" dirty="0">
              <a:solidFill>
                <a:srgbClr val="067CA2">
                  <a:lumMod val="50000"/>
                </a:srgbClr>
              </a:solidFill>
              <a:latin typeface="Segoe UI"/>
              <a:cs typeface="Segoe UI"/>
            </a:endParaRPr>
          </a:p>
          <a:p>
            <a:pPr defTabSz="685800">
              <a:spcBef>
                <a:spcPts val="750"/>
              </a:spcBef>
            </a:pPr>
            <a:r>
              <a:rPr lang="en-US" sz="1350" b="0" i="1" dirty="0">
                <a:solidFill>
                  <a:srgbClr val="067CA2">
                    <a:lumMod val="50000"/>
                  </a:srgbClr>
                </a:solidFill>
                <a:latin typeface="Segoe UI"/>
                <a:cs typeface="Segoe UI"/>
              </a:rPr>
              <a:t> </a:t>
            </a:r>
            <a:endParaRPr lang="en-US" sz="1500" b="0" i="1" dirty="0">
              <a:solidFill>
                <a:srgbClr val="067CA2">
                  <a:lumMod val="50000"/>
                </a:srgbClr>
              </a:solidFill>
              <a:latin typeface="Segoe UI"/>
              <a:cs typeface="Segoe UI"/>
            </a:endParaRPr>
          </a:p>
        </p:txBody>
      </p:sp>
      <p:pic>
        <p:nvPicPr>
          <p:cNvPr id="8" name="Picture 7" descr="Filling out forms on a table">
            <a:extLst>
              <a:ext uri="{FF2B5EF4-FFF2-40B4-BE49-F238E27FC236}">
                <a16:creationId xmlns:a16="http://schemas.microsoft.com/office/drawing/2014/main" id="{65E0CC46-AE3F-832C-1D63-F0B1E33C5231}"/>
              </a:ext>
            </a:extLst>
          </p:cNvPr>
          <p:cNvPicPr>
            <a:picLocks noChangeAspect="1"/>
          </p:cNvPicPr>
          <p:nvPr/>
        </p:nvPicPr>
        <p:blipFill>
          <a:blip r:embed="rId2"/>
          <a:stretch>
            <a:fillRect/>
          </a:stretch>
        </p:blipFill>
        <p:spPr>
          <a:xfrm>
            <a:off x="3981571" y="3737961"/>
            <a:ext cx="1295033" cy="864409"/>
          </a:xfrm>
          <a:prstGeom prst="rect">
            <a:avLst/>
          </a:prstGeom>
        </p:spPr>
      </p:pic>
    </p:spTree>
    <p:extLst>
      <p:ext uri="{BB962C8B-B14F-4D97-AF65-F5344CB8AC3E}">
        <p14:creationId xmlns:p14="http://schemas.microsoft.com/office/powerpoint/2010/main" val="96533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A61B-CABA-C40B-28B6-D4835B6728EA}"/>
              </a:ext>
            </a:extLst>
          </p:cNvPr>
          <p:cNvSpPr>
            <a:spLocks noGrp="1"/>
          </p:cNvSpPr>
          <p:nvPr>
            <p:ph type="title"/>
          </p:nvPr>
        </p:nvSpPr>
        <p:spPr>
          <a:xfrm>
            <a:off x="3899807" y="1394222"/>
            <a:ext cx="4857750" cy="618452"/>
          </a:xfrm>
        </p:spPr>
        <p:txBody>
          <a:bodyPr lIns="68580" tIns="34290" rIns="68580" bIns="34290" anchor="t">
            <a:normAutofit/>
          </a:bodyPr>
          <a:lstStyle/>
          <a:p>
            <a:r>
              <a:rPr lang="en-US" sz="2100" dirty="0">
                <a:cs typeface="Segoe UI"/>
              </a:rPr>
              <a:t>Previous One-Year Outcomes</a:t>
            </a:r>
            <a:br>
              <a:rPr lang="en-US" sz="2100" dirty="0">
                <a:cs typeface="Segoe UI"/>
              </a:rPr>
            </a:br>
            <a:r>
              <a:rPr lang="en-US" sz="1500" dirty="0">
                <a:cs typeface="Segoe UI"/>
              </a:rPr>
              <a:t>07.01.23 – 06.30.24</a:t>
            </a:r>
            <a:endParaRPr lang="en-US" sz="2100" dirty="0">
              <a:cs typeface="Segoe UI"/>
            </a:endParaRPr>
          </a:p>
        </p:txBody>
      </p:sp>
      <p:sp>
        <p:nvSpPr>
          <p:cNvPr id="3" name="Text Placeholder 2">
            <a:extLst>
              <a:ext uri="{FF2B5EF4-FFF2-40B4-BE49-F238E27FC236}">
                <a16:creationId xmlns:a16="http://schemas.microsoft.com/office/drawing/2014/main" id="{89B14370-C6B5-1870-A741-B8BED8DDBA13}"/>
              </a:ext>
            </a:extLst>
          </p:cNvPr>
          <p:cNvSpPr>
            <a:spLocks noGrp="1"/>
          </p:cNvSpPr>
          <p:nvPr>
            <p:ph type="body" sz="quarter" idx="11"/>
          </p:nvPr>
        </p:nvSpPr>
        <p:spPr>
          <a:xfrm>
            <a:off x="3899807" y="2198371"/>
            <a:ext cx="4857750" cy="3458895"/>
          </a:xfrm>
        </p:spPr>
        <p:txBody>
          <a:bodyPr lIns="68580" tIns="34290" rIns="68580" bIns="34290" anchor="t"/>
          <a:lstStyle/>
          <a:p>
            <a:pPr>
              <a:spcAft>
                <a:spcPts val="600"/>
              </a:spcAft>
            </a:pPr>
            <a:r>
              <a:rPr lang="en-US" b="0" dirty="0">
                <a:latin typeface="Aptos" panose="020B0004020202020204" pitchFamily="34" charset="0"/>
                <a:ea typeface="Aptos" panose="020B0004020202020204" pitchFamily="34" charset="0"/>
                <a:cs typeface="Aptos" panose="020B0004020202020204" pitchFamily="34" charset="0"/>
              </a:rPr>
              <a:t>Number of individuals served: 71</a:t>
            </a:r>
          </a:p>
          <a:p>
            <a:pPr>
              <a:spcAft>
                <a:spcPts val="600"/>
              </a:spcAft>
            </a:pPr>
            <a:r>
              <a:rPr lang="en-US" b="0" dirty="0">
                <a:latin typeface="Aptos" panose="020B0004020202020204" pitchFamily="34" charset="0"/>
                <a:ea typeface="Aptos" panose="020B0004020202020204" pitchFamily="34" charset="0"/>
                <a:cs typeface="Aptos" panose="020B0004020202020204" pitchFamily="34" charset="0"/>
              </a:rPr>
              <a:t>100% of client exited to permanent housing, 0% exited to homelessness, and the average length of stay was 116 days. </a:t>
            </a:r>
            <a:r>
              <a:rPr lang="en-US" b="0" dirty="0">
                <a:latin typeface="Aptos" panose="020B0004020202020204" pitchFamily="34" charset="0"/>
                <a:ea typeface="Times New Roman" panose="02020603050405020304" pitchFamily="18" charset="0"/>
                <a:cs typeface="Times New Roman" panose="02020603050405020304" pitchFamily="18" charset="0"/>
              </a:rPr>
              <a:t>16 unemployed adults obtained employment. 31individuals received budgeting assistance.</a:t>
            </a:r>
          </a:p>
          <a:p>
            <a:endParaRPr lang="en-US" sz="900" dirty="0">
              <a:cs typeface="Segoe UI"/>
            </a:endParaRPr>
          </a:p>
          <a:p>
            <a:r>
              <a:rPr lang="en-US" dirty="0">
                <a:cs typeface="Segoe UI"/>
              </a:rPr>
              <a:t>Client Satisfaction Survey Responses:</a:t>
            </a:r>
          </a:p>
          <a:p>
            <a:r>
              <a:rPr lang="en-US" b="0" dirty="0">
                <a:cs typeface="Segoe UI"/>
              </a:rPr>
              <a:t>“A shine of hope”</a:t>
            </a:r>
          </a:p>
          <a:p>
            <a:r>
              <a:rPr lang="en-US" b="0" dirty="0">
                <a:cs typeface="Segoe UI"/>
              </a:rPr>
              <a:t>“How helpful and knowledgeable staff was. Also a speedy process, felt very comfortable”</a:t>
            </a:r>
          </a:p>
          <a:p>
            <a:r>
              <a:rPr lang="en-US" b="0" dirty="0">
                <a:cs typeface="Segoe UI"/>
              </a:rPr>
              <a:t>“Staff made me feel very comfortable, their energy amazing and very reassuring”</a:t>
            </a:r>
          </a:p>
        </p:txBody>
      </p:sp>
      <p:pic>
        <p:nvPicPr>
          <p:cNvPr id="9" name="Picture 8" descr="Close up of a toy house with a green roof">
            <a:extLst>
              <a:ext uri="{FF2B5EF4-FFF2-40B4-BE49-F238E27FC236}">
                <a16:creationId xmlns:a16="http://schemas.microsoft.com/office/drawing/2014/main" id="{A4D02380-EB71-FB62-8AF8-A58F16EE3725}"/>
              </a:ext>
            </a:extLst>
          </p:cNvPr>
          <p:cNvPicPr>
            <a:picLocks noChangeAspect="1"/>
          </p:cNvPicPr>
          <p:nvPr/>
        </p:nvPicPr>
        <p:blipFill>
          <a:blip r:embed="rId3"/>
          <a:stretch>
            <a:fillRect/>
          </a:stretch>
        </p:blipFill>
        <p:spPr>
          <a:xfrm>
            <a:off x="7466092" y="3366349"/>
            <a:ext cx="1323974" cy="882650"/>
          </a:xfrm>
          <a:prstGeom prst="rect">
            <a:avLst/>
          </a:prstGeom>
        </p:spPr>
      </p:pic>
    </p:spTree>
    <p:extLst>
      <p:ext uri="{BB962C8B-B14F-4D97-AF65-F5344CB8AC3E}">
        <p14:creationId xmlns:p14="http://schemas.microsoft.com/office/powerpoint/2010/main" val="94081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1143974" y="1424956"/>
            <a:ext cx="6856048" cy="923330"/>
          </a:xfrm>
        </p:spPr>
        <p:txBody>
          <a:bodyPr/>
          <a:lstStyle/>
          <a:p>
            <a:r>
              <a:rPr lang="en-US"/>
              <a:t>Thank you!</a:t>
            </a:r>
            <a:br>
              <a:rPr lang="en-US"/>
            </a:br>
            <a:r>
              <a:rPr lang="en-US"/>
              <a:t>Q </a:t>
            </a:r>
            <a:r>
              <a:rPr lang="en-US">
                <a:solidFill>
                  <a:schemeClr val="accent6">
                    <a:lumMod val="60000"/>
                    <a:lumOff val="40000"/>
                  </a:schemeClr>
                </a:solidFill>
              </a:rPr>
              <a:t>&amp;</a:t>
            </a:r>
            <a:r>
              <a:rPr lang="en-US"/>
              <a:t> A</a:t>
            </a: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a:xfrm>
            <a:off x="1647229" y="4509713"/>
            <a:ext cx="5849540" cy="716624"/>
          </a:xfrm>
        </p:spPr>
        <p:txBody>
          <a:bodyPr/>
          <a:lstStyle/>
          <a:p>
            <a:r>
              <a:rPr lang="en-US"/>
              <a:t>Thalia McDaid-O’Neill</a:t>
            </a:r>
          </a:p>
          <a:p>
            <a:r>
              <a:rPr lang="en-US">
                <a:hlinkClick r:id="rId3"/>
              </a:rPr>
              <a:t>Tmcdaid-oneill@sharevancouver.org</a:t>
            </a:r>
            <a:endParaRPr lang="en-US"/>
          </a:p>
          <a:p>
            <a:r>
              <a:rPr lang="en-US"/>
              <a:t>360-952-8205</a:t>
            </a:r>
          </a:p>
        </p:txBody>
      </p:sp>
      <p:pic>
        <p:nvPicPr>
          <p:cNvPr id="3" name="Picture 2" descr="A lighthouse hit by the turbulent ocean">
            <a:extLst>
              <a:ext uri="{FF2B5EF4-FFF2-40B4-BE49-F238E27FC236}">
                <a16:creationId xmlns:a16="http://schemas.microsoft.com/office/drawing/2014/main" id="{2B49A2A3-002B-D703-9265-0E0022C5DF77}"/>
              </a:ext>
            </a:extLst>
          </p:cNvPr>
          <p:cNvPicPr>
            <a:picLocks noChangeAspect="1"/>
          </p:cNvPicPr>
          <p:nvPr/>
        </p:nvPicPr>
        <p:blipFill>
          <a:blip r:embed="rId4"/>
          <a:stretch>
            <a:fillRect/>
          </a:stretch>
        </p:blipFill>
        <p:spPr>
          <a:xfrm>
            <a:off x="3100349" y="2447266"/>
            <a:ext cx="2943299" cy="1963469"/>
          </a:xfrm>
          <a:prstGeom prst="rect">
            <a:avLst/>
          </a:prstGeom>
        </p:spPr>
      </p:pic>
    </p:spTree>
    <p:extLst>
      <p:ext uri="{BB962C8B-B14F-4D97-AF65-F5344CB8AC3E}">
        <p14:creationId xmlns:p14="http://schemas.microsoft.com/office/powerpoint/2010/main" val="57671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B24FE4-06B6-AA29-A4EB-5CC6179F8CFA}"/>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DB9223BF-3A88-F347-765A-53AD2F54BB33}"/>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9B6116C6-2FDD-C57B-BDC5-803840A817F8}"/>
              </a:ext>
            </a:extLst>
          </p:cNvPr>
          <p:cNvSpPr>
            <a:spLocks noGrp="1"/>
          </p:cNvSpPr>
          <p:nvPr>
            <p:ph type="sldNum" sz="quarter" idx="12"/>
          </p:nvPr>
        </p:nvSpPr>
        <p:spPr/>
        <p:txBody>
          <a:bodyPr/>
          <a:lstStyle/>
          <a:p>
            <a:fld id="{BD3A08C5-CC68-3947-88A8-A9E34C1A68A7}" type="slidenum">
              <a:rPr lang="en-US" smtClean="0"/>
              <a:pPr/>
              <a:t>143</a:t>
            </a:fld>
            <a:endParaRPr lang="en-US" dirty="0"/>
          </a:p>
        </p:txBody>
      </p:sp>
      <p:pic>
        <p:nvPicPr>
          <p:cNvPr id="6" name="Picture 5">
            <a:extLst>
              <a:ext uri="{FF2B5EF4-FFF2-40B4-BE49-F238E27FC236}">
                <a16:creationId xmlns:a16="http://schemas.microsoft.com/office/drawing/2014/main" id="{B28E4392-6F09-9A6D-61AC-49F76B6C9297}"/>
              </a:ext>
            </a:extLst>
          </p:cNvPr>
          <p:cNvPicPr>
            <a:picLocks noChangeAspect="1"/>
          </p:cNvPicPr>
          <p:nvPr/>
        </p:nvPicPr>
        <p:blipFill>
          <a:blip r:embed="rId2"/>
          <a:stretch>
            <a:fillRect/>
          </a:stretch>
        </p:blipFill>
        <p:spPr>
          <a:xfrm>
            <a:off x="-13149" y="849855"/>
            <a:ext cx="9160733" cy="5152912"/>
          </a:xfrm>
          <a:prstGeom prst="rect">
            <a:avLst/>
          </a:prstGeom>
        </p:spPr>
      </p:pic>
    </p:spTree>
    <p:extLst>
      <p:ext uri="{BB962C8B-B14F-4D97-AF65-F5344CB8AC3E}">
        <p14:creationId xmlns:p14="http://schemas.microsoft.com/office/powerpoint/2010/main" val="18840396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45A477-A7F4-2562-5A83-9AF5D5468FBC}"/>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BD97FF40-4F05-D4D8-EB64-F0F4F4FE6CAE}"/>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3070B957-DBBC-16FC-B7CF-6B4141FB187C}"/>
              </a:ext>
            </a:extLst>
          </p:cNvPr>
          <p:cNvSpPr>
            <a:spLocks noGrp="1"/>
          </p:cNvSpPr>
          <p:nvPr>
            <p:ph type="sldNum" sz="quarter" idx="12"/>
          </p:nvPr>
        </p:nvSpPr>
        <p:spPr/>
        <p:txBody>
          <a:bodyPr/>
          <a:lstStyle/>
          <a:p>
            <a:fld id="{BD3A08C5-CC68-3947-88A8-A9E34C1A68A7}" type="slidenum">
              <a:rPr lang="en-US" smtClean="0"/>
              <a:pPr/>
              <a:t>144</a:t>
            </a:fld>
            <a:endParaRPr lang="en-US" dirty="0"/>
          </a:p>
        </p:txBody>
      </p:sp>
      <p:pic>
        <p:nvPicPr>
          <p:cNvPr id="5" name="Picture 4">
            <a:extLst>
              <a:ext uri="{FF2B5EF4-FFF2-40B4-BE49-F238E27FC236}">
                <a16:creationId xmlns:a16="http://schemas.microsoft.com/office/drawing/2014/main" id="{0FF1088B-86BA-5786-68AD-DE15238710B5}"/>
              </a:ext>
            </a:extLst>
          </p:cNvPr>
          <p:cNvPicPr>
            <a:picLocks noChangeAspect="1"/>
          </p:cNvPicPr>
          <p:nvPr/>
        </p:nvPicPr>
        <p:blipFill>
          <a:blip r:embed="rId2"/>
          <a:stretch>
            <a:fillRect/>
          </a:stretch>
        </p:blipFill>
        <p:spPr>
          <a:xfrm>
            <a:off x="-13148" y="849855"/>
            <a:ext cx="9179858" cy="5163670"/>
          </a:xfrm>
          <a:prstGeom prst="rect">
            <a:avLst/>
          </a:prstGeom>
        </p:spPr>
      </p:pic>
    </p:spTree>
    <p:extLst>
      <p:ext uri="{BB962C8B-B14F-4D97-AF65-F5344CB8AC3E}">
        <p14:creationId xmlns:p14="http://schemas.microsoft.com/office/powerpoint/2010/main" val="6926371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9C0248-07BF-042C-FC5B-392FF620087C}"/>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BFB926BB-25DE-E193-96D7-F0306B0E4D9A}"/>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62972D06-63F2-4747-B261-1DE54F9D70A9}"/>
              </a:ext>
            </a:extLst>
          </p:cNvPr>
          <p:cNvSpPr>
            <a:spLocks noGrp="1"/>
          </p:cNvSpPr>
          <p:nvPr>
            <p:ph type="sldNum" sz="quarter" idx="12"/>
          </p:nvPr>
        </p:nvSpPr>
        <p:spPr/>
        <p:txBody>
          <a:bodyPr/>
          <a:lstStyle/>
          <a:p>
            <a:fld id="{BD3A08C5-CC68-3947-88A8-A9E34C1A68A7}" type="slidenum">
              <a:rPr lang="en-US" smtClean="0"/>
              <a:pPr/>
              <a:t>145</a:t>
            </a:fld>
            <a:endParaRPr lang="en-US" dirty="0"/>
          </a:p>
        </p:txBody>
      </p:sp>
      <p:pic>
        <p:nvPicPr>
          <p:cNvPr id="5" name="Picture 4">
            <a:extLst>
              <a:ext uri="{FF2B5EF4-FFF2-40B4-BE49-F238E27FC236}">
                <a16:creationId xmlns:a16="http://schemas.microsoft.com/office/drawing/2014/main" id="{59849F20-2359-D662-3294-4507682961B2}"/>
              </a:ext>
            </a:extLst>
          </p:cNvPr>
          <p:cNvPicPr>
            <a:picLocks noChangeAspect="1"/>
          </p:cNvPicPr>
          <p:nvPr/>
        </p:nvPicPr>
        <p:blipFill>
          <a:blip r:embed="rId2"/>
          <a:stretch>
            <a:fillRect/>
          </a:stretch>
        </p:blipFill>
        <p:spPr>
          <a:xfrm>
            <a:off x="5978" y="860613"/>
            <a:ext cx="9122482" cy="5131396"/>
          </a:xfrm>
          <a:prstGeom prst="rect">
            <a:avLst/>
          </a:prstGeom>
        </p:spPr>
      </p:pic>
    </p:spTree>
    <p:extLst>
      <p:ext uri="{BB962C8B-B14F-4D97-AF65-F5344CB8AC3E}">
        <p14:creationId xmlns:p14="http://schemas.microsoft.com/office/powerpoint/2010/main" val="19840779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54E62A-37FD-AC73-59D9-42938453A72E}"/>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F9270E36-AB86-5738-6FCA-ABB1B1A0C0E5}"/>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0F2BA8D3-3A2B-B964-BCF8-83AD51AD94D5}"/>
              </a:ext>
            </a:extLst>
          </p:cNvPr>
          <p:cNvSpPr>
            <a:spLocks noGrp="1"/>
          </p:cNvSpPr>
          <p:nvPr>
            <p:ph type="sldNum" sz="quarter" idx="12"/>
          </p:nvPr>
        </p:nvSpPr>
        <p:spPr/>
        <p:txBody>
          <a:bodyPr/>
          <a:lstStyle/>
          <a:p>
            <a:fld id="{BD3A08C5-CC68-3947-88A8-A9E34C1A68A7}" type="slidenum">
              <a:rPr lang="en-US" smtClean="0"/>
              <a:pPr/>
              <a:t>146</a:t>
            </a:fld>
            <a:endParaRPr lang="en-US" dirty="0"/>
          </a:p>
        </p:txBody>
      </p:sp>
      <p:pic>
        <p:nvPicPr>
          <p:cNvPr id="5" name="Picture 4">
            <a:extLst>
              <a:ext uri="{FF2B5EF4-FFF2-40B4-BE49-F238E27FC236}">
                <a16:creationId xmlns:a16="http://schemas.microsoft.com/office/drawing/2014/main" id="{9581BE42-20EB-C4C8-4DE7-52804EA2F772}"/>
              </a:ext>
            </a:extLst>
          </p:cNvPr>
          <p:cNvPicPr>
            <a:picLocks noChangeAspect="1"/>
          </p:cNvPicPr>
          <p:nvPr/>
        </p:nvPicPr>
        <p:blipFill>
          <a:blip r:embed="rId2"/>
          <a:stretch>
            <a:fillRect/>
          </a:stretch>
        </p:blipFill>
        <p:spPr>
          <a:xfrm>
            <a:off x="0" y="857249"/>
            <a:ext cx="9128461" cy="5134760"/>
          </a:xfrm>
          <a:prstGeom prst="rect">
            <a:avLst/>
          </a:prstGeom>
        </p:spPr>
      </p:pic>
    </p:spTree>
    <p:extLst>
      <p:ext uri="{BB962C8B-B14F-4D97-AF65-F5344CB8AC3E}">
        <p14:creationId xmlns:p14="http://schemas.microsoft.com/office/powerpoint/2010/main" val="6524805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B81B18-1CA5-2854-0829-0E51011DB9F0}"/>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13D18A26-EEFF-5CD3-AFF2-FAF0D143A62A}"/>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A80E6CB3-B1DB-53ED-A2A9-8E6F90D0DE17}"/>
              </a:ext>
            </a:extLst>
          </p:cNvPr>
          <p:cNvSpPr>
            <a:spLocks noGrp="1"/>
          </p:cNvSpPr>
          <p:nvPr>
            <p:ph type="sldNum" sz="quarter" idx="12"/>
          </p:nvPr>
        </p:nvSpPr>
        <p:spPr/>
        <p:txBody>
          <a:bodyPr/>
          <a:lstStyle/>
          <a:p>
            <a:fld id="{BD3A08C5-CC68-3947-88A8-A9E34C1A68A7}" type="slidenum">
              <a:rPr lang="en-US" smtClean="0"/>
              <a:pPr/>
              <a:t>147</a:t>
            </a:fld>
            <a:endParaRPr lang="en-US" dirty="0"/>
          </a:p>
        </p:txBody>
      </p:sp>
      <p:pic>
        <p:nvPicPr>
          <p:cNvPr id="5" name="Picture 4">
            <a:extLst>
              <a:ext uri="{FF2B5EF4-FFF2-40B4-BE49-F238E27FC236}">
                <a16:creationId xmlns:a16="http://schemas.microsoft.com/office/drawing/2014/main" id="{5DDB51B8-E490-168A-E581-0A2BA9346BE4}"/>
              </a:ext>
            </a:extLst>
          </p:cNvPr>
          <p:cNvPicPr>
            <a:picLocks noChangeAspect="1"/>
          </p:cNvPicPr>
          <p:nvPr/>
        </p:nvPicPr>
        <p:blipFill>
          <a:blip r:embed="rId2"/>
          <a:stretch>
            <a:fillRect/>
          </a:stretch>
        </p:blipFill>
        <p:spPr>
          <a:xfrm>
            <a:off x="5978" y="860613"/>
            <a:ext cx="9122482" cy="5131396"/>
          </a:xfrm>
          <a:prstGeom prst="rect">
            <a:avLst/>
          </a:prstGeom>
        </p:spPr>
      </p:pic>
    </p:spTree>
    <p:extLst>
      <p:ext uri="{BB962C8B-B14F-4D97-AF65-F5344CB8AC3E}">
        <p14:creationId xmlns:p14="http://schemas.microsoft.com/office/powerpoint/2010/main" val="21780751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8963A7-247E-0190-0274-DECA06D15177}"/>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0C3F2183-B5DF-35DD-28C7-84029957DA83}"/>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B6DCD2CB-B9CC-A5C2-C33B-E0749A00DD08}"/>
              </a:ext>
            </a:extLst>
          </p:cNvPr>
          <p:cNvSpPr>
            <a:spLocks noGrp="1"/>
          </p:cNvSpPr>
          <p:nvPr>
            <p:ph type="sldNum" sz="quarter" idx="12"/>
          </p:nvPr>
        </p:nvSpPr>
        <p:spPr/>
        <p:txBody>
          <a:bodyPr/>
          <a:lstStyle/>
          <a:p>
            <a:fld id="{BD3A08C5-CC68-3947-88A8-A9E34C1A68A7}" type="slidenum">
              <a:rPr lang="en-US" smtClean="0"/>
              <a:pPr/>
              <a:t>148</a:t>
            </a:fld>
            <a:endParaRPr lang="en-US" dirty="0"/>
          </a:p>
        </p:txBody>
      </p:sp>
      <p:pic>
        <p:nvPicPr>
          <p:cNvPr id="5" name="Picture 4">
            <a:extLst>
              <a:ext uri="{FF2B5EF4-FFF2-40B4-BE49-F238E27FC236}">
                <a16:creationId xmlns:a16="http://schemas.microsoft.com/office/drawing/2014/main" id="{4117A632-A213-1343-A64F-53594A3A1999}"/>
              </a:ext>
            </a:extLst>
          </p:cNvPr>
          <p:cNvPicPr>
            <a:picLocks noChangeAspect="1"/>
          </p:cNvPicPr>
          <p:nvPr/>
        </p:nvPicPr>
        <p:blipFill>
          <a:blip r:embed="rId2"/>
          <a:stretch>
            <a:fillRect/>
          </a:stretch>
        </p:blipFill>
        <p:spPr>
          <a:xfrm>
            <a:off x="25101" y="871369"/>
            <a:ext cx="9103360" cy="5120640"/>
          </a:xfrm>
          <a:prstGeom prst="rect">
            <a:avLst/>
          </a:prstGeom>
        </p:spPr>
      </p:pic>
    </p:spTree>
    <p:extLst>
      <p:ext uri="{BB962C8B-B14F-4D97-AF65-F5344CB8AC3E}">
        <p14:creationId xmlns:p14="http://schemas.microsoft.com/office/powerpoint/2010/main" val="15038563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975DBF-8AF0-4A05-8330-4CED0526EA6A}"/>
              </a:ext>
            </a:extLst>
          </p:cNvPr>
          <p:cNvSpPr>
            <a:spLocks noGrp="1"/>
          </p:cNvSpPr>
          <p:nvPr>
            <p:ph sz="quarter" idx="13"/>
          </p:nvPr>
        </p:nvSpPr>
        <p:spPr>
          <a:xfrm>
            <a:off x="721896" y="1120846"/>
            <a:ext cx="7700210" cy="5188514"/>
          </a:xfrm>
        </p:spPr>
        <p:txBody>
          <a:bodyPr>
            <a:normAutofit/>
          </a:bodyPr>
          <a:lstStyle/>
          <a:p>
            <a:r>
              <a:rPr lang="en-US" b="0" dirty="0"/>
              <a:t>Open Public Forum (up to 3 minutes)</a:t>
            </a:r>
          </a:p>
          <a:p>
            <a:r>
              <a:rPr lang="en-US" dirty="0"/>
              <a:t>Adjourn</a:t>
            </a:r>
            <a:endParaRPr lang="en-US" b="1" i="1" dirty="0"/>
          </a:p>
          <a:p>
            <a:pPr marL="342900" lvl="1" indent="0" algn="ctr">
              <a:buNone/>
            </a:pPr>
            <a:endParaRPr lang="en-US" sz="1800" b="1" i="1" dirty="0"/>
          </a:p>
          <a:p>
            <a:pPr marL="342900" lvl="1" indent="0" algn="ctr">
              <a:buNone/>
            </a:pPr>
            <a:endParaRPr lang="en-US" b="1" i="1" dirty="0"/>
          </a:p>
          <a:p>
            <a:pPr marL="342900" lvl="1" indent="0" algn="ctr">
              <a:buNone/>
            </a:pPr>
            <a:r>
              <a:rPr lang="en-US" sz="1800" b="1" i="1" dirty="0"/>
              <a:t>Save the date: Next CAAB Meeting</a:t>
            </a:r>
          </a:p>
          <a:p>
            <a:pPr marL="342900" lvl="1" indent="0" algn="ctr">
              <a:buNone/>
            </a:pPr>
            <a:r>
              <a:rPr lang="en-US" b="1" i="1" dirty="0"/>
              <a:t>May</a:t>
            </a:r>
            <a:r>
              <a:rPr lang="en-US" sz="1800" b="1" i="1" dirty="0"/>
              <a:t> 7, 2025 starting at 9am</a:t>
            </a:r>
          </a:p>
          <a:p>
            <a:pPr lvl="1"/>
            <a:endParaRPr lang="en-US" dirty="0"/>
          </a:p>
        </p:txBody>
      </p:sp>
      <p:sp>
        <p:nvSpPr>
          <p:cNvPr id="3" name="Title 2">
            <a:extLst>
              <a:ext uri="{FF2B5EF4-FFF2-40B4-BE49-F238E27FC236}">
                <a16:creationId xmlns:a16="http://schemas.microsoft.com/office/drawing/2014/main" id="{6941597F-988D-4C8E-AF99-87C8B0E605D8}"/>
              </a:ext>
            </a:extLst>
          </p:cNvPr>
          <p:cNvSpPr>
            <a:spLocks noGrp="1"/>
          </p:cNvSpPr>
          <p:nvPr>
            <p:ph type="title"/>
          </p:nvPr>
        </p:nvSpPr>
        <p:spPr/>
        <p:txBody>
          <a:bodyPr/>
          <a:lstStyle/>
          <a:p>
            <a:r>
              <a:rPr lang="en-US" dirty="0"/>
              <a:t>Open Public Forum and Other Business</a:t>
            </a:r>
          </a:p>
        </p:txBody>
      </p:sp>
      <p:sp>
        <p:nvSpPr>
          <p:cNvPr id="4" name="Date Placeholder 3">
            <a:extLst>
              <a:ext uri="{FF2B5EF4-FFF2-40B4-BE49-F238E27FC236}">
                <a16:creationId xmlns:a16="http://schemas.microsoft.com/office/drawing/2014/main" id="{F24967A9-A4BE-46DE-8A6C-0DC40F19F908}"/>
              </a:ext>
            </a:extLst>
          </p:cNvPr>
          <p:cNvSpPr>
            <a:spLocks noGrp="1"/>
          </p:cNvSpPr>
          <p:nvPr>
            <p:ph type="dt" sz="half" idx="14"/>
          </p:nvPr>
        </p:nvSpPr>
        <p:spPr/>
        <p:txBody>
          <a:bodyPr/>
          <a:lstStyle/>
          <a:p>
            <a:r>
              <a:rPr lang="en-US"/>
              <a:t>4/2/2025</a:t>
            </a:r>
            <a:endParaRPr lang="en-US" dirty="0"/>
          </a:p>
        </p:txBody>
      </p:sp>
      <p:sp>
        <p:nvSpPr>
          <p:cNvPr id="5" name="Footer Placeholder 4">
            <a:extLst>
              <a:ext uri="{FF2B5EF4-FFF2-40B4-BE49-F238E27FC236}">
                <a16:creationId xmlns:a16="http://schemas.microsoft.com/office/drawing/2014/main" id="{9545605A-8064-4A90-8AFB-5736CEE4215D}"/>
              </a:ext>
            </a:extLst>
          </p:cNvPr>
          <p:cNvSpPr>
            <a:spLocks noGrp="1"/>
          </p:cNvSpPr>
          <p:nvPr>
            <p:ph type="ftr" sz="quarter" idx="15"/>
          </p:nvPr>
        </p:nvSpPr>
        <p:spPr/>
        <p:txBody>
          <a:bodyPr/>
          <a:lstStyle/>
          <a:p>
            <a:r>
              <a:rPr lang="en-US"/>
              <a:t>Community Action Advisory Board</a:t>
            </a:r>
            <a:endParaRPr lang="en-US" dirty="0"/>
          </a:p>
        </p:txBody>
      </p:sp>
      <p:sp>
        <p:nvSpPr>
          <p:cNvPr id="6" name="Slide Number Placeholder 5">
            <a:extLst>
              <a:ext uri="{FF2B5EF4-FFF2-40B4-BE49-F238E27FC236}">
                <a16:creationId xmlns:a16="http://schemas.microsoft.com/office/drawing/2014/main" id="{0438BDB6-4917-443A-892D-4D5E82AA8964}"/>
              </a:ext>
            </a:extLst>
          </p:cNvPr>
          <p:cNvSpPr>
            <a:spLocks noGrp="1"/>
          </p:cNvSpPr>
          <p:nvPr>
            <p:ph type="sldNum" sz="quarter" idx="16"/>
          </p:nvPr>
        </p:nvSpPr>
        <p:spPr/>
        <p:txBody>
          <a:bodyPr/>
          <a:lstStyle/>
          <a:p>
            <a:fld id="{BD3A08C5-CC68-3947-88A8-A9E34C1A68A7}" type="slidenum">
              <a:rPr lang="en-US" smtClean="0"/>
              <a:pPr/>
              <a:t>149</a:t>
            </a:fld>
            <a:endParaRPr lang="en-US" dirty="0"/>
          </a:p>
        </p:txBody>
      </p:sp>
    </p:spTree>
    <p:extLst>
      <p:ext uri="{BB962C8B-B14F-4D97-AF65-F5344CB8AC3E}">
        <p14:creationId xmlns:p14="http://schemas.microsoft.com/office/powerpoint/2010/main" val="3480860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6"/>
          <p:cNvSpPr txBox="1">
            <a:spLocks noGrp="1"/>
          </p:cNvSpPr>
          <p:nvPr>
            <p:ph type="title"/>
          </p:nvPr>
        </p:nvSpPr>
        <p:spPr>
          <a:xfrm>
            <a:off x="607661" y="1709076"/>
            <a:ext cx="3364992" cy="3273366"/>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37156" tIns="137156" rIns="137156" bIns="137156" anchor="ctr" anchorCtr="1">
            <a:normAutofit/>
          </a:bodyPr>
          <a:lstStyle/>
          <a:p>
            <a:pPr>
              <a:buSzPts val="7200"/>
            </a:pPr>
            <a:r>
              <a:rPr lang="en-US" sz="5400"/>
              <a:t>THANK </a:t>
            </a:r>
            <a:r>
              <a:rPr lang="en-US" sz="5400" b="1"/>
              <a:t>YOU!</a:t>
            </a:r>
            <a:br>
              <a:rPr lang="en-US" sz="5400" b="1"/>
            </a:br>
            <a:br>
              <a:rPr lang="en-US" sz="2400" b="1"/>
            </a:br>
            <a:r>
              <a:rPr lang="en-US" sz="1200" b="1"/>
              <a:t>QUESTIONS:</a:t>
            </a:r>
            <a:br>
              <a:rPr lang="en-US" sz="1200" b="1"/>
            </a:br>
            <a:r>
              <a:rPr lang="en-US" sz="1200" b="1"/>
              <a:t> </a:t>
            </a:r>
            <a:br>
              <a:rPr lang="en-US" sz="1200" b="1"/>
            </a:br>
            <a:r>
              <a:rPr lang="en-US" sz="1200" b="1"/>
              <a:t>CONNECT@OUTSIDERSINN.ORG</a:t>
            </a:r>
            <a:endParaRPr/>
          </a:p>
        </p:txBody>
      </p:sp>
      <p:pic>
        <p:nvPicPr>
          <p:cNvPr id="240" name="Google Shape;240;p16"/>
          <p:cNvPicPr preferRelativeResize="0"/>
          <p:nvPr/>
        </p:nvPicPr>
        <p:blipFill rotWithShape="1">
          <a:blip r:embed="rId3">
            <a:alphaModFix/>
          </a:blip>
          <a:srcRect t="25363" r="35488" b="10893"/>
          <a:stretch/>
        </p:blipFill>
        <p:spPr>
          <a:xfrm>
            <a:off x="4714241" y="1025013"/>
            <a:ext cx="1861767" cy="2452697"/>
          </a:xfrm>
          <a:prstGeom prst="rect">
            <a:avLst/>
          </a:prstGeom>
          <a:noFill/>
          <a:ln>
            <a:noFill/>
          </a:ln>
        </p:spPr>
      </p:pic>
      <p:pic>
        <p:nvPicPr>
          <p:cNvPr id="241" name="Google Shape;241;p16"/>
          <p:cNvPicPr preferRelativeResize="0"/>
          <p:nvPr/>
        </p:nvPicPr>
        <p:blipFill rotWithShape="1">
          <a:blip r:embed="rId4">
            <a:alphaModFix/>
          </a:blip>
          <a:srcRect/>
          <a:stretch/>
        </p:blipFill>
        <p:spPr>
          <a:xfrm>
            <a:off x="6576009" y="3477711"/>
            <a:ext cx="2182230" cy="2452697"/>
          </a:xfrm>
          <a:prstGeom prst="rect">
            <a:avLst/>
          </a:prstGeom>
          <a:noFill/>
          <a:ln>
            <a:noFill/>
          </a:ln>
        </p:spPr>
      </p:pic>
      <p:sp>
        <p:nvSpPr>
          <p:cNvPr id="2" name="Date Placeholder 1">
            <a:extLst>
              <a:ext uri="{FF2B5EF4-FFF2-40B4-BE49-F238E27FC236}">
                <a16:creationId xmlns:a16="http://schemas.microsoft.com/office/drawing/2014/main" id="{EF9D5AC7-A004-C38C-D884-3C1F4CCD6DE7}"/>
              </a:ext>
            </a:extLst>
          </p:cNvPr>
          <p:cNvSpPr>
            <a:spLocks noGrp="1"/>
          </p:cNvSpPr>
          <p:nvPr>
            <p:ph type="dt" idx="10"/>
          </p:nvPr>
        </p:nvSpPr>
        <p:spPr/>
        <p:txBody>
          <a:bodyPr/>
          <a:lstStyle/>
          <a:p>
            <a:r>
              <a:rPr lang="en-US"/>
              <a:t>4/2/2025</a:t>
            </a:r>
          </a:p>
        </p:txBody>
      </p:sp>
      <p:sp>
        <p:nvSpPr>
          <p:cNvPr id="3" name="Footer Placeholder 2">
            <a:extLst>
              <a:ext uri="{FF2B5EF4-FFF2-40B4-BE49-F238E27FC236}">
                <a16:creationId xmlns:a16="http://schemas.microsoft.com/office/drawing/2014/main" id="{865ADAC2-6EDC-E063-DC95-F1419D987C70}"/>
              </a:ext>
            </a:extLst>
          </p:cNvPr>
          <p:cNvSpPr>
            <a:spLocks noGrp="1"/>
          </p:cNvSpPr>
          <p:nvPr>
            <p:ph type="ftr" idx="11"/>
          </p:nvPr>
        </p:nvSpPr>
        <p:spPr/>
        <p:txBody>
          <a:bodyPr/>
          <a:lstStyle/>
          <a:p>
            <a:r>
              <a:rPr lang="en-US"/>
              <a:t>Community Action Advisory Board</a:t>
            </a:r>
          </a:p>
        </p:txBody>
      </p:sp>
      <p:sp>
        <p:nvSpPr>
          <p:cNvPr id="4" name="Slide Number Placeholder 3">
            <a:extLst>
              <a:ext uri="{FF2B5EF4-FFF2-40B4-BE49-F238E27FC236}">
                <a16:creationId xmlns:a16="http://schemas.microsoft.com/office/drawing/2014/main" id="{34839643-877C-2F39-4A23-5A5165677164}"/>
              </a:ext>
            </a:extLst>
          </p:cNvPr>
          <p:cNvSpPr>
            <a:spLocks noGrp="1"/>
          </p:cNvSpPr>
          <p:nvPr>
            <p:ph type="sldNum" idx="12"/>
          </p:nvPr>
        </p:nvSpPr>
        <p:spPr/>
        <p:txBody>
          <a:bodyPr/>
          <a:lstStyle/>
          <a:p>
            <a:fld id="{00000000-1234-1234-1234-123412341234}"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F2CDC1-5047-4DA4-9CF9-C55742301460}"/>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5BA338B6-D996-F652-CE06-20656BCF56BD}"/>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D48CC275-DEF0-B065-F1AF-399062A23367}"/>
              </a:ext>
            </a:extLst>
          </p:cNvPr>
          <p:cNvSpPr>
            <a:spLocks noGrp="1"/>
          </p:cNvSpPr>
          <p:nvPr>
            <p:ph type="sldNum" sz="quarter" idx="12"/>
          </p:nvPr>
        </p:nvSpPr>
        <p:spPr/>
        <p:txBody>
          <a:bodyPr/>
          <a:lstStyle/>
          <a:p>
            <a:fld id="{BD3A08C5-CC68-3947-88A8-A9E34C1A68A7}" type="slidenum">
              <a:rPr lang="en-US" smtClean="0"/>
              <a:pPr/>
              <a:t>16</a:t>
            </a:fld>
            <a:endParaRPr lang="en-US" dirty="0"/>
          </a:p>
        </p:txBody>
      </p:sp>
      <p:pic>
        <p:nvPicPr>
          <p:cNvPr id="6" name="Picture 5">
            <a:extLst>
              <a:ext uri="{FF2B5EF4-FFF2-40B4-BE49-F238E27FC236}">
                <a16:creationId xmlns:a16="http://schemas.microsoft.com/office/drawing/2014/main" id="{606817A7-E055-3304-96FD-4D7BCB7D931E}"/>
              </a:ext>
            </a:extLst>
          </p:cNvPr>
          <p:cNvPicPr>
            <a:picLocks noChangeAspect="1"/>
          </p:cNvPicPr>
          <p:nvPr/>
        </p:nvPicPr>
        <p:blipFill>
          <a:blip r:embed="rId2"/>
          <a:stretch>
            <a:fillRect/>
          </a:stretch>
        </p:blipFill>
        <p:spPr>
          <a:xfrm>
            <a:off x="0" y="854486"/>
            <a:ext cx="9153828" cy="5149028"/>
          </a:xfrm>
          <a:prstGeom prst="rect">
            <a:avLst/>
          </a:prstGeom>
        </p:spPr>
      </p:pic>
    </p:spTree>
    <p:extLst>
      <p:ext uri="{BB962C8B-B14F-4D97-AF65-F5344CB8AC3E}">
        <p14:creationId xmlns:p14="http://schemas.microsoft.com/office/powerpoint/2010/main" val="884697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AF0F64-BF9D-102E-8591-9CFA2E859B2B}"/>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07C692B7-F618-4316-30E2-82C9075CEDCE}"/>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63A7B6FC-E729-7A7C-63E3-D3C8A5379065}"/>
              </a:ext>
            </a:extLst>
          </p:cNvPr>
          <p:cNvSpPr>
            <a:spLocks noGrp="1"/>
          </p:cNvSpPr>
          <p:nvPr>
            <p:ph type="sldNum" sz="quarter" idx="12"/>
          </p:nvPr>
        </p:nvSpPr>
        <p:spPr/>
        <p:txBody>
          <a:bodyPr/>
          <a:lstStyle/>
          <a:p>
            <a:fld id="{BD3A08C5-CC68-3947-88A8-A9E34C1A68A7}" type="slidenum">
              <a:rPr lang="en-US" smtClean="0"/>
              <a:pPr/>
              <a:t>17</a:t>
            </a:fld>
            <a:endParaRPr lang="en-US" dirty="0"/>
          </a:p>
        </p:txBody>
      </p:sp>
      <p:pic>
        <p:nvPicPr>
          <p:cNvPr id="5" name="Picture 4">
            <a:extLst>
              <a:ext uri="{FF2B5EF4-FFF2-40B4-BE49-F238E27FC236}">
                <a16:creationId xmlns:a16="http://schemas.microsoft.com/office/drawing/2014/main" id="{BD5A0C69-A05A-55C9-184A-E602D99630DC}"/>
              </a:ext>
            </a:extLst>
          </p:cNvPr>
          <p:cNvPicPr>
            <a:picLocks noChangeAspect="1"/>
          </p:cNvPicPr>
          <p:nvPr/>
        </p:nvPicPr>
        <p:blipFill>
          <a:blip r:embed="rId2"/>
          <a:stretch>
            <a:fillRect/>
          </a:stretch>
        </p:blipFill>
        <p:spPr>
          <a:xfrm>
            <a:off x="28421" y="865243"/>
            <a:ext cx="9115579" cy="5127513"/>
          </a:xfrm>
          <a:prstGeom prst="rect">
            <a:avLst/>
          </a:prstGeom>
        </p:spPr>
      </p:pic>
    </p:spTree>
    <p:extLst>
      <p:ext uri="{BB962C8B-B14F-4D97-AF65-F5344CB8AC3E}">
        <p14:creationId xmlns:p14="http://schemas.microsoft.com/office/powerpoint/2010/main" val="449546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AE91D6-FEB1-1175-91EA-20C45CB8AF81}"/>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A8E688E8-B69A-420E-C12C-7BBF05CDD3AA}"/>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182C6AA0-3F0D-3E68-3513-E54B0B30C918}"/>
              </a:ext>
            </a:extLst>
          </p:cNvPr>
          <p:cNvSpPr>
            <a:spLocks noGrp="1"/>
          </p:cNvSpPr>
          <p:nvPr>
            <p:ph type="sldNum" sz="quarter" idx="12"/>
          </p:nvPr>
        </p:nvSpPr>
        <p:spPr/>
        <p:txBody>
          <a:bodyPr/>
          <a:lstStyle/>
          <a:p>
            <a:fld id="{BD3A08C5-CC68-3947-88A8-A9E34C1A68A7}" type="slidenum">
              <a:rPr lang="en-US" smtClean="0"/>
              <a:pPr/>
              <a:t>18</a:t>
            </a:fld>
            <a:endParaRPr lang="en-US" dirty="0"/>
          </a:p>
        </p:txBody>
      </p:sp>
      <p:pic>
        <p:nvPicPr>
          <p:cNvPr id="5" name="Picture 4">
            <a:extLst>
              <a:ext uri="{FF2B5EF4-FFF2-40B4-BE49-F238E27FC236}">
                <a16:creationId xmlns:a16="http://schemas.microsoft.com/office/drawing/2014/main" id="{E44BE208-D4FF-4338-E421-4E59F9A5F050}"/>
              </a:ext>
            </a:extLst>
          </p:cNvPr>
          <p:cNvPicPr>
            <a:picLocks noChangeAspect="1"/>
          </p:cNvPicPr>
          <p:nvPr/>
        </p:nvPicPr>
        <p:blipFill>
          <a:blip r:embed="rId2"/>
          <a:stretch>
            <a:fillRect/>
          </a:stretch>
        </p:blipFill>
        <p:spPr>
          <a:xfrm>
            <a:off x="33336" y="876001"/>
            <a:ext cx="9077328" cy="5105997"/>
          </a:xfrm>
          <a:prstGeom prst="rect">
            <a:avLst/>
          </a:prstGeom>
        </p:spPr>
      </p:pic>
    </p:spTree>
    <p:extLst>
      <p:ext uri="{BB962C8B-B14F-4D97-AF65-F5344CB8AC3E}">
        <p14:creationId xmlns:p14="http://schemas.microsoft.com/office/powerpoint/2010/main" val="245462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4BA072-64D8-314C-A49F-C60AFAB16C1E}"/>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BD3B1732-4172-2FB5-783F-38ACCC76C8FC}"/>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3EE7BFB4-2012-B60E-FE9B-D07294DB6524}"/>
              </a:ext>
            </a:extLst>
          </p:cNvPr>
          <p:cNvSpPr>
            <a:spLocks noGrp="1"/>
          </p:cNvSpPr>
          <p:nvPr>
            <p:ph type="sldNum" sz="quarter" idx="12"/>
          </p:nvPr>
        </p:nvSpPr>
        <p:spPr/>
        <p:txBody>
          <a:bodyPr/>
          <a:lstStyle/>
          <a:p>
            <a:fld id="{BD3A08C5-CC68-3947-88A8-A9E34C1A68A7}" type="slidenum">
              <a:rPr lang="en-US" smtClean="0"/>
              <a:pPr/>
              <a:t>19</a:t>
            </a:fld>
            <a:endParaRPr lang="en-US" dirty="0"/>
          </a:p>
        </p:txBody>
      </p:sp>
      <p:pic>
        <p:nvPicPr>
          <p:cNvPr id="5" name="Picture 4">
            <a:extLst>
              <a:ext uri="{FF2B5EF4-FFF2-40B4-BE49-F238E27FC236}">
                <a16:creationId xmlns:a16="http://schemas.microsoft.com/office/drawing/2014/main" id="{DD7ECCD2-C7EF-654A-A303-B3E7EC06A3FF}"/>
              </a:ext>
            </a:extLst>
          </p:cNvPr>
          <p:cNvPicPr>
            <a:picLocks noChangeAspect="1"/>
          </p:cNvPicPr>
          <p:nvPr/>
        </p:nvPicPr>
        <p:blipFill>
          <a:blip r:embed="rId2"/>
          <a:stretch>
            <a:fillRect/>
          </a:stretch>
        </p:blipFill>
        <p:spPr>
          <a:xfrm>
            <a:off x="0" y="857249"/>
            <a:ext cx="9090212" cy="5113245"/>
          </a:xfrm>
          <a:prstGeom prst="rect">
            <a:avLst/>
          </a:prstGeom>
        </p:spPr>
      </p:pic>
    </p:spTree>
    <p:extLst>
      <p:ext uri="{BB962C8B-B14F-4D97-AF65-F5344CB8AC3E}">
        <p14:creationId xmlns:p14="http://schemas.microsoft.com/office/powerpoint/2010/main" val="1731905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35173-0344-68D1-5777-FB06FA3C7B30}"/>
              </a:ext>
            </a:extLst>
          </p:cNvPr>
          <p:cNvSpPr>
            <a:spLocks noGrp="1"/>
          </p:cNvSpPr>
          <p:nvPr>
            <p:ph type="ctrTitle"/>
          </p:nvPr>
        </p:nvSpPr>
        <p:spPr/>
        <p:txBody>
          <a:bodyPr/>
          <a:lstStyle/>
          <a:p>
            <a:r>
              <a:rPr lang="en-US" dirty="0"/>
              <a:t>CAP and HCRS Request for Application Presentations </a:t>
            </a:r>
          </a:p>
        </p:txBody>
      </p:sp>
      <p:sp>
        <p:nvSpPr>
          <p:cNvPr id="3" name="Date Placeholder 2">
            <a:extLst>
              <a:ext uri="{FF2B5EF4-FFF2-40B4-BE49-F238E27FC236}">
                <a16:creationId xmlns:a16="http://schemas.microsoft.com/office/drawing/2014/main" id="{DF9ED1BF-ED36-31B6-3593-29C4CDD246D7}"/>
              </a:ext>
            </a:extLst>
          </p:cNvPr>
          <p:cNvSpPr>
            <a:spLocks noGrp="1"/>
          </p:cNvSpPr>
          <p:nvPr>
            <p:ph type="dt" sz="half" idx="10"/>
          </p:nvPr>
        </p:nvSpPr>
        <p:spPr/>
        <p:txBody>
          <a:bodyPr/>
          <a:lstStyle/>
          <a:p>
            <a:r>
              <a:rPr lang="en-US"/>
              <a:t>4/2/2025</a:t>
            </a:r>
            <a:endParaRPr lang="en-US" dirty="0"/>
          </a:p>
        </p:txBody>
      </p:sp>
      <p:sp>
        <p:nvSpPr>
          <p:cNvPr id="4" name="Footer Placeholder 3">
            <a:extLst>
              <a:ext uri="{FF2B5EF4-FFF2-40B4-BE49-F238E27FC236}">
                <a16:creationId xmlns:a16="http://schemas.microsoft.com/office/drawing/2014/main" id="{3652452D-51A7-AB6E-7322-10E9667EDA8F}"/>
              </a:ext>
            </a:extLst>
          </p:cNvPr>
          <p:cNvSpPr>
            <a:spLocks noGrp="1"/>
          </p:cNvSpPr>
          <p:nvPr>
            <p:ph type="ftr" sz="quarter" idx="11"/>
          </p:nvPr>
        </p:nvSpPr>
        <p:spPr/>
        <p:txBody>
          <a:bodyPr/>
          <a:lstStyle/>
          <a:p>
            <a:r>
              <a:rPr lang="en-US"/>
              <a:t>Community Action Advisory Board</a:t>
            </a:r>
            <a:endParaRPr lang="en-US" dirty="0"/>
          </a:p>
        </p:txBody>
      </p:sp>
      <p:sp>
        <p:nvSpPr>
          <p:cNvPr id="5" name="Slide Number Placeholder 4">
            <a:extLst>
              <a:ext uri="{FF2B5EF4-FFF2-40B4-BE49-F238E27FC236}">
                <a16:creationId xmlns:a16="http://schemas.microsoft.com/office/drawing/2014/main" id="{944D5F85-D4A8-6F0D-C28B-1B3E7F7C0261}"/>
              </a:ext>
            </a:extLst>
          </p:cNvPr>
          <p:cNvSpPr>
            <a:spLocks noGrp="1"/>
          </p:cNvSpPr>
          <p:nvPr>
            <p:ph type="sldNum" sz="quarter" idx="12"/>
          </p:nvPr>
        </p:nvSpPr>
        <p:spPr/>
        <p:txBody>
          <a:bodyPr/>
          <a:lstStyle/>
          <a:p>
            <a:fld id="{BD3A08C5-CC68-3947-88A8-A9E34C1A68A7}" type="slidenum">
              <a:rPr lang="en-US" smtClean="0"/>
              <a:pPr/>
              <a:t>2</a:t>
            </a:fld>
            <a:endParaRPr lang="en-US" dirty="0"/>
          </a:p>
        </p:txBody>
      </p:sp>
    </p:spTree>
    <p:extLst>
      <p:ext uri="{BB962C8B-B14F-4D97-AF65-F5344CB8AC3E}">
        <p14:creationId xmlns:p14="http://schemas.microsoft.com/office/powerpoint/2010/main" val="4143865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9B56D-7FD0-87C7-A529-27A0797A580A}"/>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A50A500C-8498-7EB0-BFC4-C00E8587E295}"/>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FDFB528D-D730-F4A6-4166-19F0F0C3B953}"/>
              </a:ext>
            </a:extLst>
          </p:cNvPr>
          <p:cNvSpPr>
            <a:spLocks noGrp="1"/>
          </p:cNvSpPr>
          <p:nvPr>
            <p:ph type="sldNum" sz="quarter" idx="12"/>
          </p:nvPr>
        </p:nvSpPr>
        <p:spPr/>
        <p:txBody>
          <a:bodyPr/>
          <a:lstStyle/>
          <a:p>
            <a:fld id="{BD3A08C5-CC68-3947-88A8-A9E34C1A68A7}" type="slidenum">
              <a:rPr lang="en-US" smtClean="0"/>
              <a:pPr/>
              <a:t>20</a:t>
            </a:fld>
            <a:endParaRPr lang="en-US" dirty="0"/>
          </a:p>
        </p:txBody>
      </p:sp>
      <p:pic>
        <p:nvPicPr>
          <p:cNvPr id="5" name="Picture 4">
            <a:extLst>
              <a:ext uri="{FF2B5EF4-FFF2-40B4-BE49-F238E27FC236}">
                <a16:creationId xmlns:a16="http://schemas.microsoft.com/office/drawing/2014/main" id="{B62CAB00-D836-7500-3EFF-B4E6DE7D3CFE}"/>
              </a:ext>
            </a:extLst>
          </p:cNvPr>
          <p:cNvPicPr>
            <a:picLocks noChangeAspect="1"/>
          </p:cNvPicPr>
          <p:nvPr/>
        </p:nvPicPr>
        <p:blipFill>
          <a:blip r:embed="rId2"/>
          <a:stretch>
            <a:fillRect/>
          </a:stretch>
        </p:blipFill>
        <p:spPr>
          <a:xfrm>
            <a:off x="0" y="857251"/>
            <a:ext cx="9147585" cy="5145516"/>
          </a:xfrm>
          <a:prstGeom prst="rect">
            <a:avLst/>
          </a:prstGeom>
        </p:spPr>
      </p:pic>
    </p:spTree>
    <p:extLst>
      <p:ext uri="{BB962C8B-B14F-4D97-AF65-F5344CB8AC3E}">
        <p14:creationId xmlns:p14="http://schemas.microsoft.com/office/powerpoint/2010/main" val="1707262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AA5F3D-78E4-B0B0-7BB8-EB705EA8F9CD}"/>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4797F3B1-3FC6-8D83-2F70-9100CF3C8351}"/>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08608839-7FD3-F423-8AA5-0B1DF0733B09}"/>
              </a:ext>
            </a:extLst>
          </p:cNvPr>
          <p:cNvSpPr>
            <a:spLocks noGrp="1"/>
          </p:cNvSpPr>
          <p:nvPr>
            <p:ph type="sldNum" sz="quarter" idx="12"/>
          </p:nvPr>
        </p:nvSpPr>
        <p:spPr/>
        <p:txBody>
          <a:bodyPr/>
          <a:lstStyle/>
          <a:p>
            <a:fld id="{BD3A08C5-CC68-3947-88A8-A9E34C1A68A7}" type="slidenum">
              <a:rPr lang="en-US" smtClean="0"/>
              <a:pPr/>
              <a:t>21</a:t>
            </a:fld>
            <a:endParaRPr lang="en-US" dirty="0"/>
          </a:p>
        </p:txBody>
      </p:sp>
      <p:pic>
        <p:nvPicPr>
          <p:cNvPr id="5" name="Picture 4">
            <a:extLst>
              <a:ext uri="{FF2B5EF4-FFF2-40B4-BE49-F238E27FC236}">
                <a16:creationId xmlns:a16="http://schemas.microsoft.com/office/drawing/2014/main" id="{210CE6E9-8FB7-CA22-6845-86F466238D1B}"/>
              </a:ext>
            </a:extLst>
          </p:cNvPr>
          <p:cNvPicPr>
            <a:picLocks noChangeAspect="1"/>
          </p:cNvPicPr>
          <p:nvPr/>
        </p:nvPicPr>
        <p:blipFill>
          <a:blip r:embed="rId2"/>
          <a:stretch>
            <a:fillRect/>
          </a:stretch>
        </p:blipFill>
        <p:spPr>
          <a:xfrm>
            <a:off x="5977" y="860612"/>
            <a:ext cx="9138023" cy="5140138"/>
          </a:xfrm>
          <a:prstGeom prst="rect">
            <a:avLst/>
          </a:prstGeom>
        </p:spPr>
      </p:pic>
    </p:spTree>
    <p:extLst>
      <p:ext uri="{BB962C8B-B14F-4D97-AF65-F5344CB8AC3E}">
        <p14:creationId xmlns:p14="http://schemas.microsoft.com/office/powerpoint/2010/main" val="2494132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00CE65-8DDB-EF06-F2A6-20F68C1272EF}"/>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49EEECFA-55CB-7C45-EF35-CC1A6A1B16DA}"/>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F2453EB7-4D9F-EB41-D48B-F7D0DBB8A975}"/>
              </a:ext>
            </a:extLst>
          </p:cNvPr>
          <p:cNvSpPr>
            <a:spLocks noGrp="1"/>
          </p:cNvSpPr>
          <p:nvPr>
            <p:ph type="sldNum" sz="quarter" idx="12"/>
          </p:nvPr>
        </p:nvSpPr>
        <p:spPr/>
        <p:txBody>
          <a:bodyPr/>
          <a:lstStyle/>
          <a:p>
            <a:fld id="{BD3A08C5-CC68-3947-88A8-A9E34C1A68A7}" type="slidenum">
              <a:rPr lang="en-US" smtClean="0"/>
              <a:pPr/>
              <a:t>22</a:t>
            </a:fld>
            <a:endParaRPr lang="en-US" dirty="0"/>
          </a:p>
        </p:txBody>
      </p:sp>
      <p:pic>
        <p:nvPicPr>
          <p:cNvPr id="6" name="Picture 5">
            <a:extLst>
              <a:ext uri="{FF2B5EF4-FFF2-40B4-BE49-F238E27FC236}">
                <a16:creationId xmlns:a16="http://schemas.microsoft.com/office/drawing/2014/main" id="{DB1AA652-9C26-FE80-EF2C-5C665C0A741A}"/>
              </a:ext>
            </a:extLst>
          </p:cNvPr>
          <p:cNvPicPr>
            <a:picLocks noChangeAspect="1"/>
          </p:cNvPicPr>
          <p:nvPr/>
        </p:nvPicPr>
        <p:blipFill>
          <a:blip r:embed="rId2"/>
          <a:stretch>
            <a:fillRect/>
          </a:stretch>
        </p:blipFill>
        <p:spPr>
          <a:xfrm>
            <a:off x="0" y="857249"/>
            <a:ext cx="9166712" cy="5156276"/>
          </a:xfrm>
          <a:prstGeom prst="rect">
            <a:avLst/>
          </a:prstGeom>
        </p:spPr>
      </p:pic>
    </p:spTree>
    <p:extLst>
      <p:ext uri="{BB962C8B-B14F-4D97-AF65-F5344CB8AC3E}">
        <p14:creationId xmlns:p14="http://schemas.microsoft.com/office/powerpoint/2010/main" val="2593337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AE0484-450A-5B29-0130-46CFB5D419A7}"/>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0C5AA691-00A9-8268-338C-947F212C30B5}"/>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C55F4D8F-1CBA-D803-1F8E-578F7E916821}"/>
              </a:ext>
            </a:extLst>
          </p:cNvPr>
          <p:cNvSpPr>
            <a:spLocks noGrp="1"/>
          </p:cNvSpPr>
          <p:nvPr>
            <p:ph type="sldNum" sz="quarter" idx="12"/>
          </p:nvPr>
        </p:nvSpPr>
        <p:spPr/>
        <p:txBody>
          <a:bodyPr/>
          <a:lstStyle/>
          <a:p>
            <a:fld id="{BD3A08C5-CC68-3947-88A8-A9E34C1A68A7}" type="slidenum">
              <a:rPr lang="en-US" smtClean="0"/>
              <a:pPr/>
              <a:t>23</a:t>
            </a:fld>
            <a:endParaRPr lang="en-US" dirty="0"/>
          </a:p>
        </p:txBody>
      </p:sp>
      <p:pic>
        <p:nvPicPr>
          <p:cNvPr id="5" name="Picture 4">
            <a:extLst>
              <a:ext uri="{FF2B5EF4-FFF2-40B4-BE49-F238E27FC236}">
                <a16:creationId xmlns:a16="http://schemas.microsoft.com/office/drawing/2014/main" id="{42B84004-D944-98DB-23D2-0B01EEB40830}"/>
              </a:ext>
            </a:extLst>
          </p:cNvPr>
          <p:cNvPicPr>
            <a:picLocks noChangeAspect="1"/>
          </p:cNvPicPr>
          <p:nvPr/>
        </p:nvPicPr>
        <p:blipFill>
          <a:blip r:embed="rId2"/>
          <a:stretch>
            <a:fillRect/>
          </a:stretch>
        </p:blipFill>
        <p:spPr>
          <a:xfrm>
            <a:off x="25101" y="871369"/>
            <a:ext cx="9141611" cy="5142156"/>
          </a:xfrm>
          <a:prstGeom prst="rect">
            <a:avLst/>
          </a:prstGeom>
        </p:spPr>
      </p:pic>
    </p:spTree>
    <p:extLst>
      <p:ext uri="{BB962C8B-B14F-4D97-AF65-F5344CB8AC3E}">
        <p14:creationId xmlns:p14="http://schemas.microsoft.com/office/powerpoint/2010/main" val="127947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7699DC-E5CC-0FBD-17C3-6253ED6C6493}"/>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9C83A41F-CF70-6C3C-F28F-78A273A368C3}"/>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8B04FF0A-D8E1-E454-9287-B2655A00B903}"/>
              </a:ext>
            </a:extLst>
          </p:cNvPr>
          <p:cNvSpPr>
            <a:spLocks noGrp="1"/>
          </p:cNvSpPr>
          <p:nvPr>
            <p:ph type="sldNum" sz="quarter" idx="12"/>
          </p:nvPr>
        </p:nvSpPr>
        <p:spPr/>
        <p:txBody>
          <a:bodyPr/>
          <a:lstStyle/>
          <a:p>
            <a:fld id="{BD3A08C5-CC68-3947-88A8-A9E34C1A68A7}" type="slidenum">
              <a:rPr lang="en-US" smtClean="0"/>
              <a:pPr/>
              <a:t>24</a:t>
            </a:fld>
            <a:endParaRPr lang="en-US" dirty="0"/>
          </a:p>
        </p:txBody>
      </p:sp>
      <p:pic>
        <p:nvPicPr>
          <p:cNvPr id="5" name="Picture 4">
            <a:extLst>
              <a:ext uri="{FF2B5EF4-FFF2-40B4-BE49-F238E27FC236}">
                <a16:creationId xmlns:a16="http://schemas.microsoft.com/office/drawing/2014/main" id="{820DCCCC-F9F6-BB48-6643-8D601D1B28F4}"/>
              </a:ext>
            </a:extLst>
          </p:cNvPr>
          <p:cNvPicPr>
            <a:picLocks noChangeAspect="1"/>
          </p:cNvPicPr>
          <p:nvPr/>
        </p:nvPicPr>
        <p:blipFill>
          <a:blip r:embed="rId2"/>
          <a:stretch>
            <a:fillRect/>
          </a:stretch>
        </p:blipFill>
        <p:spPr>
          <a:xfrm>
            <a:off x="5977" y="860612"/>
            <a:ext cx="9138023" cy="5140138"/>
          </a:xfrm>
          <a:prstGeom prst="rect">
            <a:avLst/>
          </a:prstGeom>
        </p:spPr>
      </p:pic>
    </p:spTree>
    <p:extLst>
      <p:ext uri="{BB962C8B-B14F-4D97-AF65-F5344CB8AC3E}">
        <p14:creationId xmlns:p14="http://schemas.microsoft.com/office/powerpoint/2010/main" val="544995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EE476-CA49-2223-5766-86FD4AB652AE}"/>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C1048CF2-09E5-A878-62A5-92F7979A0270}"/>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0C9A0E5B-02F9-37C0-37AB-4BD902C40F8B}"/>
              </a:ext>
            </a:extLst>
          </p:cNvPr>
          <p:cNvSpPr>
            <a:spLocks noGrp="1"/>
          </p:cNvSpPr>
          <p:nvPr>
            <p:ph type="sldNum" sz="quarter" idx="12"/>
          </p:nvPr>
        </p:nvSpPr>
        <p:spPr/>
        <p:txBody>
          <a:bodyPr/>
          <a:lstStyle/>
          <a:p>
            <a:fld id="{BD3A08C5-CC68-3947-88A8-A9E34C1A68A7}" type="slidenum">
              <a:rPr lang="en-US" smtClean="0"/>
              <a:pPr/>
              <a:t>25</a:t>
            </a:fld>
            <a:endParaRPr lang="en-US" dirty="0"/>
          </a:p>
        </p:txBody>
      </p:sp>
      <p:pic>
        <p:nvPicPr>
          <p:cNvPr id="5" name="Picture 4">
            <a:extLst>
              <a:ext uri="{FF2B5EF4-FFF2-40B4-BE49-F238E27FC236}">
                <a16:creationId xmlns:a16="http://schemas.microsoft.com/office/drawing/2014/main" id="{F09AB0D3-32B4-D27C-E0DF-D0055A56BBBE}"/>
              </a:ext>
            </a:extLst>
          </p:cNvPr>
          <p:cNvPicPr>
            <a:picLocks noChangeAspect="1"/>
          </p:cNvPicPr>
          <p:nvPr/>
        </p:nvPicPr>
        <p:blipFill>
          <a:blip r:embed="rId2"/>
          <a:stretch>
            <a:fillRect/>
          </a:stretch>
        </p:blipFill>
        <p:spPr>
          <a:xfrm>
            <a:off x="5977" y="860613"/>
            <a:ext cx="9141607" cy="5142154"/>
          </a:xfrm>
          <a:prstGeom prst="rect">
            <a:avLst/>
          </a:prstGeom>
        </p:spPr>
      </p:pic>
    </p:spTree>
    <p:extLst>
      <p:ext uri="{BB962C8B-B14F-4D97-AF65-F5344CB8AC3E}">
        <p14:creationId xmlns:p14="http://schemas.microsoft.com/office/powerpoint/2010/main" val="671753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E6FB52-77E5-20D5-3FA6-F04F812D8E1A}"/>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4EB5CA4E-FF0A-4ECC-D86E-61432D9D34C6}"/>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BC449556-FB89-BE26-EB1D-E0075FF5EF01}"/>
              </a:ext>
            </a:extLst>
          </p:cNvPr>
          <p:cNvSpPr>
            <a:spLocks noGrp="1"/>
          </p:cNvSpPr>
          <p:nvPr>
            <p:ph type="sldNum" sz="quarter" idx="12"/>
          </p:nvPr>
        </p:nvSpPr>
        <p:spPr/>
        <p:txBody>
          <a:bodyPr/>
          <a:lstStyle/>
          <a:p>
            <a:fld id="{BD3A08C5-CC68-3947-88A8-A9E34C1A68A7}" type="slidenum">
              <a:rPr lang="en-US" smtClean="0"/>
              <a:pPr/>
              <a:t>26</a:t>
            </a:fld>
            <a:endParaRPr lang="en-US" dirty="0"/>
          </a:p>
        </p:txBody>
      </p:sp>
      <p:pic>
        <p:nvPicPr>
          <p:cNvPr id="5" name="Picture 4">
            <a:extLst>
              <a:ext uri="{FF2B5EF4-FFF2-40B4-BE49-F238E27FC236}">
                <a16:creationId xmlns:a16="http://schemas.microsoft.com/office/drawing/2014/main" id="{B561B8F1-4521-F85B-9E4A-7DA0A1DE03EF}"/>
              </a:ext>
            </a:extLst>
          </p:cNvPr>
          <p:cNvPicPr>
            <a:picLocks noChangeAspect="1"/>
          </p:cNvPicPr>
          <p:nvPr/>
        </p:nvPicPr>
        <p:blipFill>
          <a:blip r:embed="rId2"/>
          <a:stretch>
            <a:fillRect/>
          </a:stretch>
        </p:blipFill>
        <p:spPr>
          <a:xfrm>
            <a:off x="5977" y="860613"/>
            <a:ext cx="9141607" cy="5142154"/>
          </a:xfrm>
          <a:prstGeom prst="rect">
            <a:avLst/>
          </a:prstGeom>
        </p:spPr>
      </p:pic>
    </p:spTree>
    <p:extLst>
      <p:ext uri="{BB962C8B-B14F-4D97-AF65-F5344CB8AC3E}">
        <p14:creationId xmlns:p14="http://schemas.microsoft.com/office/powerpoint/2010/main" val="161303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5878F6-877A-7BB7-4AEC-FFE3E69D52D8}"/>
              </a:ext>
            </a:extLst>
          </p:cNvPr>
          <p:cNvSpPr>
            <a:spLocks noGrp="1"/>
          </p:cNvSpPr>
          <p:nvPr>
            <p:ph type="dt" sz="half" idx="10"/>
          </p:nvPr>
        </p:nvSpPr>
        <p:spPr/>
        <p:txBody>
          <a:bodyPr/>
          <a:lstStyle/>
          <a:p>
            <a:r>
              <a:rPr lang="en-US"/>
              <a:t>4/2/2025</a:t>
            </a:r>
            <a:endParaRPr lang="en-US" dirty="0"/>
          </a:p>
        </p:txBody>
      </p:sp>
      <p:sp>
        <p:nvSpPr>
          <p:cNvPr id="3" name="Footer Placeholder 2">
            <a:extLst>
              <a:ext uri="{FF2B5EF4-FFF2-40B4-BE49-F238E27FC236}">
                <a16:creationId xmlns:a16="http://schemas.microsoft.com/office/drawing/2014/main" id="{6BDE7CD8-3186-45A4-0C48-404F41EA3172}"/>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C342CA5B-B4BE-D68F-81F4-F774C735BC1B}"/>
              </a:ext>
            </a:extLst>
          </p:cNvPr>
          <p:cNvSpPr>
            <a:spLocks noGrp="1"/>
          </p:cNvSpPr>
          <p:nvPr>
            <p:ph type="sldNum" sz="quarter" idx="12"/>
          </p:nvPr>
        </p:nvSpPr>
        <p:spPr/>
        <p:txBody>
          <a:bodyPr/>
          <a:lstStyle/>
          <a:p>
            <a:fld id="{BD3A08C5-CC68-3947-88A8-A9E34C1A68A7}" type="slidenum">
              <a:rPr lang="en-US" smtClean="0"/>
              <a:pPr/>
              <a:t>27</a:t>
            </a:fld>
            <a:endParaRPr lang="en-US" dirty="0"/>
          </a:p>
        </p:txBody>
      </p:sp>
      <p:pic>
        <p:nvPicPr>
          <p:cNvPr id="5" name="Picture 4">
            <a:extLst>
              <a:ext uri="{FF2B5EF4-FFF2-40B4-BE49-F238E27FC236}">
                <a16:creationId xmlns:a16="http://schemas.microsoft.com/office/drawing/2014/main" id="{D5127194-D7F9-1E73-BD15-FB1EB5CB93A8}"/>
              </a:ext>
            </a:extLst>
          </p:cNvPr>
          <p:cNvPicPr>
            <a:picLocks noChangeAspect="1"/>
          </p:cNvPicPr>
          <p:nvPr/>
        </p:nvPicPr>
        <p:blipFill>
          <a:blip r:embed="rId2"/>
          <a:stretch>
            <a:fillRect/>
          </a:stretch>
        </p:blipFill>
        <p:spPr>
          <a:xfrm>
            <a:off x="5977" y="860613"/>
            <a:ext cx="9141607" cy="5142154"/>
          </a:xfrm>
          <a:prstGeom prst="rect">
            <a:avLst/>
          </a:prstGeom>
        </p:spPr>
      </p:pic>
    </p:spTree>
    <p:extLst>
      <p:ext uri="{BB962C8B-B14F-4D97-AF65-F5344CB8AC3E}">
        <p14:creationId xmlns:p14="http://schemas.microsoft.com/office/powerpoint/2010/main" val="2282184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16AAA-CB16-9C4C-5B86-BCA6804E2362}"/>
              </a:ext>
            </a:extLst>
          </p:cNvPr>
          <p:cNvSpPr>
            <a:spLocks noGrp="1"/>
          </p:cNvSpPr>
          <p:nvPr>
            <p:ph type="ctrTitle"/>
          </p:nvPr>
        </p:nvSpPr>
        <p:spPr/>
        <p:txBody>
          <a:bodyPr/>
          <a:lstStyle/>
          <a:p>
            <a:r>
              <a:rPr lang="en-US" dirty="0"/>
              <a:t>Homeless Outreach</a:t>
            </a:r>
          </a:p>
        </p:txBody>
      </p:sp>
      <p:sp>
        <p:nvSpPr>
          <p:cNvPr id="3" name="Subtitle 2">
            <a:extLst>
              <a:ext uri="{FF2B5EF4-FFF2-40B4-BE49-F238E27FC236}">
                <a16:creationId xmlns:a16="http://schemas.microsoft.com/office/drawing/2014/main" id="{E8388A63-CF18-F3A0-28A2-19F3B0061653}"/>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B6EB415D-27C3-DEE8-6996-D7FE82A3F6ED}"/>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EDAC45F9-A7AD-8B07-47D7-96C801A46E3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902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0B0004020202020204"/>
            </a:endParaRPr>
          </a:p>
        </p:txBody>
      </p:sp>
      <p:sp>
        <p:nvSpPr>
          <p:cNvPr id="18" name="Right Triangle 17">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5915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0B0004020202020204"/>
            </a:endParaRPr>
          </a:p>
        </p:txBody>
      </p:sp>
      <p:sp>
        <p:nvSpPr>
          <p:cNvPr id="20" name="Rectangle 19">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1" y="1324706"/>
            <a:ext cx="817879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0B0004020202020204"/>
            </a:endParaRPr>
          </a:p>
        </p:txBody>
      </p:sp>
      <p:sp>
        <p:nvSpPr>
          <p:cNvPr id="2" name="Title 1"/>
          <p:cNvSpPr>
            <a:spLocks noGrp="1"/>
          </p:cNvSpPr>
          <p:nvPr>
            <p:ph type="ctrTitle"/>
          </p:nvPr>
        </p:nvSpPr>
        <p:spPr>
          <a:xfrm>
            <a:off x="723900" y="1894896"/>
            <a:ext cx="4444492" cy="2375633"/>
          </a:xfrm>
        </p:spPr>
        <p:txBody>
          <a:bodyPr anchor="b">
            <a:normAutofit/>
          </a:bodyPr>
          <a:lstStyle/>
          <a:p>
            <a:pPr algn="r"/>
            <a:r>
              <a:rPr lang="en-US" dirty="0"/>
              <a:t>Homeless Outreach</a:t>
            </a:r>
          </a:p>
        </p:txBody>
      </p:sp>
      <p:sp>
        <p:nvSpPr>
          <p:cNvPr id="3" name="Subtitle 2"/>
          <p:cNvSpPr>
            <a:spLocks noGrp="1"/>
          </p:cNvSpPr>
          <p:nvPr>
            <p:ph type="subTitle" idx="1"/>
          </p:nvPr>
        </p:nvSpPr>
        <p:spPr>
          <a:xfrm>
            <a:off x="723901" y="4294361"/>
            <a:ext cx="4444490" cy="984493"/>
          </a:xfrm>
        </p:spPr>
        <p:txBody>
          <a:bodyPr anchor="t">
            <a:normAutofit/>
          </a:bodyPr>
          <a:lstStyle/>
          <a:p>
            <a:pPr algn="r"/>
            <a:endParaRPr lang="en-US"/>
          </a:p>
        </p:txBody>
      </p:sp>
      <p:pic>
        <p:nvPicPr>
          <p:cNvPr id="4" name="Picture 3" descr="A logo for a community&#10;&#10;AI-generated content may be incorrect.">
            <a:extLst>
              <a:ext uri="{FF2B5EF4-FFF2-40B4-BE49-F238E27FC236}">
                <a16:creationId xmlns:a16="http://schemas.microsoft.com/office/drawing/2014/main" id="{20EDB4FF-2B38-AD90-4175-6EA1479515D0}"/>
              </a:ext>
            </a:extLst>
          </p:cNvPr>
          <p:cNvPicPr>
            <a:picLocks noChangeAspect="1"/>
          </p:cNvPicPr>
          <p:nvPr/>
        </p:nvPicPr>
        <p:blipFill>
          <a:blip r:embed="rId2"/>
          <a:stretch>
            <a:fillRect/>
          </a:stretch>
        </p:blipFill>
        <p:spPr>
          <a:xfrm>
            <a:off x="5649722" y="3048922"/>
            <a:ext cx="1966329" cy="79793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B2693-267C-2813-E283-B0FD26B670C7}"/>
              </a:ext>
            </a:extLst>
          </p:cNvPr>
          <p:cNvSpPr>
            <a:spLocks noGrp="1"/>
          </p:cNvSpPr>
          <p:nvPr>
            <p:ph type="ctrTitle"/>
          </p:nvPr>
        </p:nvSpPr>
        <p:spPr/>
        <p:txBody>
          <a:bodyPr/>
          <a:lstStyle/>
          <a:p>
            <a:r>
              <a:rPr lang="en-US" dirty="0"/>
              <a:t>Shelter and Transitional Housing</a:t>
            </a:r>
          </a:p>
        </p:txBody>
      </p:sp>
      <p:sp>
        <p:nvSpPr>
          <p:cNvPr id="3" name="Subtitle 2">
            <a:extLst>
              <a:ext uri="{FF2B5EF4-FFF2-40B4-BE49-F238E27FC236}">
                <a16:creationId xmlns:a16="http://schemas.microsoft.com/office/drawing/2014/main" id="{E578169F-BD8A-0898-51A8-6DF7DDB5EEA5}"/>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E5282291-1E6C-DF75-3DFF-C9B4B58F2863}"/>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5339E140-F5A0-EB59-A0FA-1A34FC7EFCC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613647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577593-0B59-D136-9BFE-F108B2DB06A2}"/>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0B0004020202020204"/>
            </a:endParaRPr>
          </a:p>
        </p:txBody>
      </p:sp>
      <p:sp>
        <p:nvSpPr>
          <p:cNvPr id="25" name="Right Triangle 2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5915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sp>
        <p:nvSpPr>
          <p:cNvPr id="27" name="Rectangle 2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1" y="1324706"/>
            <a:ext cx="817879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0B0004020202020204"/>
            </a:endParaRPr>
          </a:p>
        </p:txBody>
      </p:sp>
      <p:sp>
        <p:nvSpPr>
          <p:cNvPr id="2" name="Title 1">
            <a:extLst>
              <a:ext uri="{FF2B5EF4-FFF2-40B4-BE49-F238E27FC236}">
                <a16:creationId xmlns:a16="http://schemas.microsoft.com/office/drawing/2014/main" id="{1F571D1A-2D0F-82F5-BAA0-3A14E82AFA84}"/>
              </a:ext>
            </a:extLst>
          </p:cNvPr>
          <p:cNvSpPr>
            <a:spLocks noGrp="1"/>
          </p:cNvSpPr>
          <p:nvPr>
            <p:ph type="title"/>
          </p:nvPr>
        </p:nvSpPr>
        <p:spPr>
          <a:xfrm>
            <a:off x="806825" y="1748728"/>
            <a:ext cx="2241176" cy="3360545"/>
          </a:xfrm>
        </p:spPr>
        <p:txBody>
          <a:bodyPr>
            <a:normAutofit/>
          </a:bodyPr>
          <a:lstStyle/>
          <a:p>
            <a:pPr algn="r"/>
            <a:r>
              <a:rPr lang="en-US" sz="3825"/>
              <a:t>Homeless Outreach </a:t>
            </a:r>
            <a:br>
              <a:rPr lang="en-US" sz="3825"/>
            </a:br>
            <a:r>
              <a:rPr lang="en-US" sz="3825"/>
              <a:t>Program Goals</a:t>
            </a:r>
          </a:p>
        </p:txBody>
      </p:sp>
      <p:cxnSp>
        <p:nvCxnSpPr>
          <p:cNvPr id="29" name="Straight Connector 28">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246898"/>
            <a:ext cx="0" cy="2427371"/>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D806AB-A90A-FA09-F9C6-692C29560044}"/>
              </a:ext>
            </a:extLst>
          </p:cNvPr>
          <p:cNvSpPr>
            <a:spLocks noGrp="1"/>
          </p:cNvSpPr>
          <p:nvPr>
            <p:ph idx="1"/>
          </p:nvPr>
        </p:nvSpPr>
        <p:spPr>
          <a:xfrm>
            <a:off x="3941445" y="2093903"/>
            <a:ext cx="3527136" cy="2670195"/>
          </a:xfrm>
        </p:spPr>
        <p:txBody>
          <a:bodyPr anchor="ctr">
            <a:normAutofit fontScale="92500" lnSpcReduction="20000"/>
          </a:bodyPr>
          <a:lstStyle/>
          <a:p>
            <a:pPr marL="257175" indent="-257175"/>
            <a:r>
              <a:rPr lang="en-US" sz="1125" dirty="0"/>
              <a:t>Case Managers will be out meeting and reconnecting with </a:t>
            </a:r>
            <a:r>
              <a:rPr lang="en-US" sz="1125"/>
              <a:t>the houseless community 60% of their </a:t>
            </a:r>
            <a:r>
              <a:rPr lang="en-US" sz="1125" dirty="0"/>
              <a:t>time. </a:t>
            </a:r>
            <a:endParaRPr lang="en-US" dirty="0"/>
          </a:p>
          <a:p>
            <a:pPr marL="257175" indent="-257175"/>
            <a:r>
              <a:rPr lang="en-US" sz="1125" dirty="0"/>
              <a:t>40% of their time will be in office coordinating wrap around services i.e. Mental Health, Behavior Health, Veteran Services. Resourcing for their clients will be priority as well. (This can also happen in the field) </a:t>
            </a:r>
          </a:p>
          <a:p>
            <a:pPr marL="257175" indent="-257175"/>
            <a:r>
              <a:rPr lang="en-US" sz="1125" dirty="0"/>
              <a:t>Focusing on the population with the highest barriers to finding housing by attending By Name List meetings. </a:t>
            </a:r>
          </a:p>
          <a:p>
            <a:pPr marL="257175" indent="-257175"/>
            <a:r>
              <a:rPr lang="en-US" sz="1125" dirty="0"/>
              <a:t>Creating a meal program for distribution while in the field.</a:t>
            </a:r>
          </a:p>
          <a:p>
            <a:pPr marL="257175" indent="-257175"/>
            <a:r>
              <a:rPr lang="en-US" sz="1125"/>
              <a:t>Creating a "SCOPE" like program for Clark </a:t>
            </a:r>
            <a:r>
              <a:rPr lang="en-US" sz="1125" dirty="0"/>
              <a:t>County</a:t>
            </a:r>
          </a:p>
          <a:p>
            <a:pPr marL="600075" lvl="1" indent="-257175"/>
            <a:r>
              <a:rPr lang="en-US" sz="825" dirty="0">
                <a:ea typeface="+mn-lt"/>
                <a:cs typeface="+mn-lt"/>
              </a:rPr>
              <a:t>https://ccsww.org/services/scope/</a:t>
            </a:r>
            <a:endParaRPr lang="en-US" sz="825" dirty="0"/>
          </a:p>
          <a:p>
            <a:pPr marL="257175" indent="-257175"/>
            <a:endParaRPr lang="en-US" dirty="0"/>
          </a:p>
          <a:p>
            <a:pPr marL="257175" indent="-257175"/>
            <a:endParaRPr lang="en-US" sz="1125" dirty="0"/>
          </a:p>
          <a:p>
            <a:pPr marL="0" indent="0">
              <a:buNone/>
            </a:pPr>
            <a:r>
              <a:rPr lang="en-US" sz="1125" dirty="0"/>
              <a:t> </a:t>
            </a:r>
          </a:p>
        </p:txBody>
      </p:sp>
    </p:spTree>
    <p:extLst>
      <p:ext uri="{BB962C8B-B14F-4D97-AF65-F5344CB8AC3E}">
        <p14:creationId xmlns:p14="http://schemas.microsoft.com/office/powerpoint/2010/main" val="3403061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577593-0B59-D136-9BFE-F108B2DB06A2}"/>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0B0004020202020204"/>
            </a:endParaRPr>
          </a:p>
        </p:txBody>
      </p:sp>
      <p:sp>
        <p:nvSpPr>
          <p:cNvPr id="25" name="Right Triangle 2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5915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sp>
        <p:nvSpPr>
          <p:cNvPr id="27" name="Rectangle 2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1" y="1324706"/>
            <a:ext cx="817879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0B0004020202020204"/>
            </a:endParaRPr>
          </a:p>
        </p:txBody>
      </p:sp>
      <p:sp>
        <p:nvSpPr>
          <p:cNvPr id="2" name="Title 1">
            <a:extLst>
              <a:ext uri="{FF2B5EF4-FFF2-40B4-BE49-F238E27FC236}">
                <a16:creationId xmlns:a16="http://schemas.microsoft.com/office/drawing/2014/main" id="{1F571D1A-2D0F-82F5-BAA0-3A14E82AFA84}"/>
              </a:ext>
            </a:extLst>
          </p:cNvPr>
          <p:cNvSpPr>
            <a:spLocks noGrp="1"/>
          </p:cNvSpPr>
          <p:nvPr>
            <p:ph type="title"/>
          </p:nvPr>
        </p:nvSpPr>
        <p:spPr>
          <a:xfrm>
            <a:off x="806825" y="1748728"/>
            <a:ext cx="2241176" cy="3360545"/>
          </a:xfrm>
        </p:spPr>
        <p:txBody>
          <a:bodyPr>
            <a:normAutofit/>
          </a:bodyPr>
          <a:lstStyle/>
          <a:p>
            <a:pPr algn="r"/>
            <a:r>
              <a:rPr lang="en-US" sz="3075" dirty="0"/>
              <a:t>Training </a:t>
            </a:r>
          </a:p>
        </p:txBody>
      </p:sp>
      <p:cxnSp>
        <p:nvCxnSpPr>
          <p:cNvPr id="29" name="Straight Connector 28">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246898"/>
            <a:ext cx="0" cy="2427371"/>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D806AB-A90A-FA09-F9C6-692C29560044}"/>
              </a:ext>
            </a:extLst>
          </p:cNvPr>
          <p:cNvSpPr>
            <a:spLocks noGrp="1"/>
          </p:cNvSpPr>
          <p:nvPr>
            <p:ph idx="1"/>
          </p:nvPr>
        </p:nvSpPr>
        <p:spPr>
          <a:xfrm>
            <a:off x="3941445" y="1754878"/>
            <a:ext cx="3527136" cy="3009220"/>
          </a:xfrm>
        </p:spPr>
        <p:txBody>
          <a:bodyPr anchor="ctr">
            <a:normAutofit fontScale="92500" lnSpcReduction="10000"/>
          </a:bodyPr>
          <a:lstStyle/>
          <a:p>
            <a:pPr marL="214313" indent="-214313"/>
            <a:r>
              <a:rPr lang="en-US" sz="1125" dirty="0"/>
              <a:t>Motivational Interviewing</a:t>
            </a:r>
          </a:p>
          <a:p>
            <a:pPr marL="214313" indent="-214313"/>
            <a:r>
              <a:rPr lang="en-US" sz="1125" dirty="0"/>
              <a:t>Trauma Informed Care </a:t>
            </a:r>
          </a:p>
          <a:p>
            <a:pPr marL="214313" indent="-214313"/>
            <a:r>
              <a:rPr lang="en-US" sz="1125" dirty="0"/>
              <a:t>Mental Health First Aid</a:t>
            </a:r>
          </a:p>
          <a:p>
            <a:pPr marL="0" indent="0">
              <a:buNone/>
            </a:pPr>
            <a:r>
              <a:rPr lang="en-US" sz="1125" dirty="0"/>
              <a:t> </a:t>
            </a:r>
            <a:r>
              <a:rPr lang="en-US" sz="900" dirty="0">
                <a:ea typeface="+mn-lt"/>
                <a:cs typeface="+mn-lt"/>
              </a:rPr>
              <a:t>https://www.relias.com/</a:t>
            </a:r>
            <a:endParaRPr lang="en-US" sz="900" dirty="0"/>
          </a:p>
          <a:p>
            <a:pPr marL="214313" indent="-214313"/>
            <a:r>
              <a:rPr lang="en-US" sz="1125" dirty="0"/>
              <a:t>DEI-CCS has hired an outside consultant for our DEI program. It will include multiple training sessions throughout the year. </a:t>
            </a:r>
            <a:endParaRPr lang="en-US" dirty="0"/>
          </a:p>
          <a:p>
            <a:pPr marL="214313" indent="-214313"/>
            <a:r>
              <a:rPr lang="en-US" sz="1125" dirty="0"/>
              <a:t>Workplace Violence Prevention (AVADE)</a:t>
            </a:r>
          </a:p>
          <a:p>
            <a:pPr marL="0" indent="0">
              <a:buNone/>
            </a:pPr>
            <a:r>
              <a:rPr lang="en-US" sz="1125" dirty="0"/>
              <a:t>           </a:t>
            </a:r>
            <a:r>
              <a:rPr lang="en-US" sz="900" dirty="0">
                <a:ea typeface="+mn-lt"/>
                <a:cs typeface="+mn-lt"/>
                <a:hlinkClick r:id="rId2"/>
              </a:rPr>
              <a:t>https://avadetraining.com/workplace-violence-prevention/</a:t>
            </a:r>
            <a:endParaRPr lang="en-US" sz="900" dirty="0"/>
          </a:p>
          <a:p>
            <a:pPr marL="214313" indent="-214313"/>
            <a:r>
              <a:rPr lang="en-US" sz="1125" dirty="0"/>
              <a:t>Crisis Prevention Institute</a:t>
            </a:r>
          </a:p>
          <a:p>
            <a:pPr marL="0" indent="0">
              <a:buNone/>
            </a:pPr>
            <a:r>
              <a:rPr lang="en-US" sz="1125" dirty="0"/>
              <a:t>        - Verbal Intervention Training</a:t>
            </a:r>
          </a:p>
          <a:p>
            <a:pPr marL="0" indent="0">
              <a:buNone/>
            </a:pPr>
            <a:r>
              <a:rPr lang="en-US" sz="1125" dirty="0"/>
              <a:t>        - Nonviolent Crisis Intervention</a:t>
            </a:r>
          </a:p>
          <a:p>
            <a:pPr marL="0" indent="0">
              <a:buNone/>
            </a:pPr>
            <a:r>
              <a:rPr lang="en-US" sz="1125" dirty="0"/>
              <a:t>         </a:t>
            </a:r>
            <a:r>
              <a:rPr lang="en-US" sz="900" dirty="0">
                <a:ea typeface="+mn-lt"/>
                <a:cs typeface="+mn-lt"/>
                <a:hlinkClick r:id="rId3"/>
              </a:rPr>
              <a:t>https://www.crisisprevention.com/our-programs</a:t>
            </a:r>
          </a:p>
          <a:p>
            <a:pPr marL="0" indent="0">
              <a:buNone/>
            </a:pPr>
            <a:r>
              <a:rPr lang="en-US" sz="900" dirty="0">
                <a:ea typeface="+mn-lt"/>
                <a:cs typeface="+mn-lt"/>
              </a:rPr>
              <a:t>(AVADE &amp; CPI are offered by in-house trainers at CCS. It is taught by staff working in our Homeless division and on our Mental Health Team.)</a:t>
            </a:r>
          </a:p>
        </p:txBody>
      </p:sp>
    </p:spTree>
    <p:extLst>
      <p:ext uri="{BB962C8B-B14F-4D97-AF65-F5344CB8AC3E}">
        <p14:creationId xmlns:p14="http://schemas.microsoft.com/office/powerpoint/2010/main" val="3364529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FD8101-9D2B-6743-1E71-3F1A60D803F4}"/>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9BE2454-B8EA-C71F-A2C0-92A51F6C07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0B0004020202020204"/>
            </a:endParaRPr>
          </a:p>
        </p:txBody>
      </p:sp>
      <p:sp>
        <p:nvSpPr>
          <p:cNvPr id="25" name="Right Triangle 24">
            <a:extLst>
              <a:ext uri="{FF2B5EF4-FFF2-40B4-BE49-F238E27FC236}">
                <a16:creationId xmlns:a16="http://schemas.microsoft.com/office/drawing/2014/main" id="{4E57FF24-4C47-9A3B-26F6-7383102B9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5915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sp>
        <p:nvSpPr>
          <p:cNvPr id="27" name="Rectangle 26">
            <a:extLst>
              <a:ext uri="{FF2B5EF4-FFF2-40B4-BE49-F238E27FC236}">
                <a16:creationId xmlns:a16="http://schemas.microsoft.com/office/drawing/2014/main" id="{0A638665-7090-CA50-8FAD-00341CC37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1" y="1324706"/>
            <a:ext cx="817879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0B0004020202020204"/>
            </a:endParaRPr>
          </a:p>
        </p:txBody>
      </p:sp>
      <p:sp>
        <p:nvSpPr>
          <p:cNvPr id="2" name="Title 1">
            <a:extLst>
              <a:ext uri="{FF2B5EF4-FFF2-40B4-BE49-F238E27FC236}">
                <a16:creationId xmlns:a16="http://schemas.microsoft.com/office/drawing/2014/main" id="{B3DB0421-4B23-FD4D-BF56-47140545E45D}"/>
              </a:ext>
            </a:extLst>
          </p:cNvPr>
          <p:cNvSpPr>
            <a:spLocks noGrp="1"/>
          </p:cNvSpPr>
          <p:nvPr>
            <p:ph type="title"/>
          </p:nvPr>
        </p:nvSpPr>
        <p:spPr>
          <a:xfrm>
            <a:off x="806825" y="1748728"/>
            <a:ext cx="2241176" cy="3360545"/>
          </a:xfrm>
        </p:spPr>
        <p:txBody>
          <a:bodyPr>
            <a:normAutofit/>
          </a:bodyPr>
          <a:lstStyle/>
          <a:p>
            <a:pPr algn="r"/>
            <a:r>
              <a:rPr lang="en-US" sz="3075" dirty="0"/>
              <a:t>Partnerships&amp; Successes </a:t>
            </a:r>
          </a:p>
        </p:txBody>
      </p:sp>
      <p:cxnSp>
        <p:nvCxnSpPr>
          <p:cNvPr id="29" name="Straight Connector 28">
            <a:extLst>
              <a:ext uri="{FF2B5EF4-FFF2-40B4-BE49-F238E27FC236}">
                <a16:creationId xmlns:a16="http://schemas.microsoft.com/office/drawing/2014/main" id="{976C31F4-F019-7134-B416-66E2A0F0E4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246898"/>
            <a:ext cx="0" cy="2427371"/>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525AF49-3D53-5461-3894-989FE4E7C852}"/>
              </a:ext>
            </a:extLst>
          </p:cNvPr>
          <p:cNvSpPr>
            <a:spLocks noGrp="1"/>
          </p:cNvSpPr>
          <p:nvPr>
            <p:ph idx="1"/>
          </p:nvPr>
        </p:nvSpPr>
        <p:spPr>
          <a:xfrm>
            <a:off x="3941445" y="1754878"/>
            <a:ext cx="3527136" cy="3009220"/>
          </a:xfrm>
        </p:spPr>
        <p:txBody>
          <a:bodyPr anchor="ctr">
            <a:normAutofit/>
          </a:bodyPr>
          <a:lstStyle/>
          <a:p>
            <a:pPr marL="214313" indent="-214313"/>
            <a:r>
              <a:rPr lang="en-US" sz="1125" dirty="0">
                <a:ea typeface="+mn-lt"/>
                <a:cs typeface="+mn-lt"/>
              </a:rPr>
              <a:t>Council for the Homeless </a:t>
            </a:r>
            <a:endParaRPr lang="en-US"/>
          </a:p>
          <a:p>
            <a:pPr marL="557213" lvl="1" indent="-214313">
              <a:buFont typeface="Courier New" panose="020B0604020202020204" pitchFamily="34" charset="0"/>
              <a:buChar char="o"/>
            </a:pPr>
            <a:r>
              <a:rPr lang="en-US" sz="825" dirty="0">
                <a:ea typeface="+mn-lt"/>
                <a:cs typeface="+mn-lt"/>
              </a:rPr>
              <a:t>Coordinated Entry</a:t>
            </a:r>
          </a:p>
          <a:p>
            <a:pPr marL="257175" indent="-257175"/>
            <a:r>
              <a:rPr lang="en-US" sz="1125" dirty="0">
                <a:ea typeface="+mn-lt"/>
                <a:cs typeface="+mn-lt"/>
              </a:rPr>
              <a:t>Columbia River Mental Health</a:t>
            </a:r>
          </a:p>
          <a:p>
            <a:pPr marL="600075" lvl="1">
              <a:buFont typeface="Courier New" panose="020B0604020202020204" pitchFamily="34" charset="0"/>
              <a:buChar char="o"/>
            </a:pPr>
            <a:r>
              <a:rPr lang="en-US" sz="825" dirty="0">
                <a:ea typeface="+mn-lt"/>
                <a:cs typeface="+mn-lt"/>
              </a:rPr>
              <a:t>Behavior Health</a:t>
            </a:r>
          </a:p>
          <a:p>
            <a:pPr marL="600075" lvl="1">
              <a:buFont typeface="Courier New" panose="020B0604020202020204" pitchFamily="34" charset="0"/>
              <a:buChar char="o"/>
            </a:pPr>
            <a:r>
              <a:rPr lang="en-US" sz="825" dirty="0">
                <a:ea typeface="+mn-lt"/>
                <a:cs typeface="+mn-lt"/>
              </a:rPr>
              <a:t>Mental Health</a:t>
            </a:r>
          </a:p>
          <a:p>
            <a:pPr marL="600075" lvl="1">
              <a:buFont typeface="Courier New" panose="020B0604020202020204" pitchFamily="34" charset="0"/>
              <a:buChar char="o"/>
            </a:pPr>
            <a:r>
              <a:rPr lang="en-US" sz="825" dirty="0">
                <a:ea typeface="+mn-lt"/>
                <a:cs typeface="+mn-lt"/>
              </a:rPr>
              <a:t>Physical Health</a:t>
            </a:r>
          </a:p>
          <a:p>
            <a:pPr marL="257175" indent="-257175"/>
            <a:r>
              <a:rPr lang="en-US" sz="1125" dirty="0">
                <a:ea typeface="+mn-lt"/>
                <a:cs typeface="+mn-lt"/>
              </a:rPr>
              <a:t>We will also have access to our own Family Behavior Health team as well</a:t>
            </a:r>
          </a:p>
        </p:txBody>
      </p:sp>
    </p:spTree>
    <p:extLst>
      <p:ext uri="{BB962C8B-B14F-4D97-AF65-F5344CB8AC3E}">
        <p14:creationId xmlns:p14="http://schemas.microsoft.com/office/powerpoint/2010/main" val="191426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6D5C51-E115-2E5B-C4CD-EFF51126CB85}"/>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0B0004020202020204"/>
            </a:endParaRPr>
          </a:p>
        </p:txBody>
      </p:sp>
      <p:sp>
        <p:nvSpPr>
          <p:cNvPr id="41" name="Right Triangle 4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5915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sp>
        <p:nvSpPr>
          <p:cNvPr id="42" name="Rectangle 41">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1" y="1324706"/>
            <a:ext cx="817879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0B0004020202020204"/>
            </a:endParaRPr>
          </a:p>
        </p:txBody>
      </p:sp>
      <p:sp>
        <p:nvSpPr>
          <p:cNvPr id="2" name="Title 1">
            <a:extLst>
              <a:ext uri="{FF2B5EF4-FFF2-40B4-BE49-F238E27FC236}">
                <a16:creationId xmlns:a16="http://schemas.microsoft.com/office/drawing/2014/main" id="{304415D5-8BE3-DE7F-ABBE-F367BEDAF71F}"/>
              </a:ext>
            </a:extLst>
          </p:cNvPr>
          <p:cNvSpPr>
            <a:spLocks noGrp="1"/>
          </p:cNvSpPr>
          <p:nvPr>
            <p:ph type="title"/>
          </p:nvPr>
        </p:nvSpPr>
        <p:spPr>
          <a:xfrm>
            <a:off x="842518" y="1748728"/>
            <a:ext cx="7488461" cy="1197921"/>
          </a:xfrm>
        </p:spPr>
        <p:txBody>
          <a:bodyPr>
            <a:normAutofit/>
          </a:bodyPr>
          <a:lstStyle/>
          <a:p>
            <a:r>
              <a:rPr lang="en-US" sz="4500" dirty="0"/>
              <a:t>                       Thank You! </a:t>
            </a:r>
          </a:p>
        </p:txBody>
      </p:sp>
      <p:pic>
        <p:nvPicPr>
          <p:cNvPr id="5" name="Picture 4" descr="A logo for a community&#10;&#10;AI-generated content may be incorrect.">
            <a:extLst>
              <a:ext uri="{FF2B5EF4-FFF2-40B4-BE49-F238E27FC236}">
                <a16:creationId xmlns:a16="http://schemas.microsoft.com/office/drawing/2014/main" id="{C0423862-799B-597C-C9AC-4F41EEBCBFD5}"/>
              </a:ext>
            </a:extLst>
          </p:cNvPr>
          <p:cNvPicPr>
            <a:picLocks noChangeAspect="1"/>
          </p:cNvPicPr>
          <p:nvPr/>
        </p:nvPicPr>
        <p:blipFill>
          <a:blip r:embed="rId2"/>
          <a:stretch>
            <a:fillRect/>
          </a:stretch>
        </p:blipFill>
        <p:spPr>
          <a:xfrm>
            <a:off x="842518" y="3606290"/>
            <a:ext cx="2650489" cy="1075560"/>
          </a:xfrm>
          <a:prstGeom prst="rect">
            <a:avLst/>
          </a:prstGeom>
        </p:spPr>
      </p:pic>
      <p:sp>
        <p:nvSpPr>
          <p:cNvPr id="3" name="Content Placeholder 2">
            <a:extLst>
              <a:ext uri="{FF2B5EF4-FFF2-40B4-BE49-F238E27FC236}">
                <a16:creationId xmlns:a16="http://schemas.microsoft.com/office/drawing/2014/main" id="{6F158C76-09F3-826F-87B5-3C019AA368EC}"/>
              </a:ext>
            </a:extLst>
          </p:cNvPr>
          <p:cNvSpPr>
            <a:spLocks noGrp="1"/>
          </p:cNvSpPr>
          <p:nvPr>
            <p:ph idx="1"/>
          </p:nvPr>
        </p:nvSpPr>
        <p:spPr>
          <a:xfrm>
            <a:off x="3941445" y="3105958"/>
            <a:ext cx="3178693" cy="2046149"/>
          </a:xfrm>
        </p:spPr>
        <p:txBody>
          <a:bodyPr anchor="t">
            <a:normAutofit/>
          </a:bodyPr>
          <a:lstStyle/>
          <a:p>
            <a:pPr marL="257175" indent="-257175"/>
            <a:endParaRPr lang="en-US" sz="1500"/>
          </a:p>
          <a:p>
            <a:pPr marL="257175" indent="-257175"/>
            <a:endParaRPr lang="en-US" sz="1500"/>
          </a:p>
        </p:txBody>
      </p:sp>
    </p:spTree>
    <p:extLst>
      <p:ext uri="{BB962C8B-B14F-4D97-AF65-F5344CB8AC3E}">
        <p14:creationId xmlns:p14="http://schemas.microsoft.com/office/powerpoint/2010/main" val="4026203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8F7"/>
        </a:solidFill>
        <a:effectLst/>
      </p:bgPr>
    </p:bg>
    <p:spTree>
      <p:nvGrpSpPr>
        <p:cNvPr id="1" name=""/>
        <p:cNvGrpSpPr/>
        <p:nvPr/>
      </p:nvGrpSpPr>
      <p:grpSpPr>
        <a:xfrm>
          <a:off x="0" y="0"/>
          <a:ext cx="0" cy="0"/>
          <a:chOff x="0" y="0"/>
          <a:chExt cx="0" cy="0"/>
        </a:xfrm>
      </p:grpSpPr>
      <p:grpSp>
        <p:nvGrpSpPr>
          <p:cNvPr id="2" name="Group 2"/>
          <p:cNvGrpSpPr/>
          <p:nvPr/>
        </p:nvGrpSpPr>
        <p:grpSpPr>
          <a:xfrm>
            <a:off x="0" y="857250"/>
            <a:ext cx="514350" cy="5143500"/>
            <a:chOff x="0" y="0"/>
            <a:chExt cx="270933" cy="2709333"/>
          </a:xfrm>
        </p:grpSpPr>
        <p:sp>
          <p:nvSpPr>
            <p:cNvPr id="3" name="Freeform 3"/>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4" name="TextBox 4"/>
            <p:cNvSpPr txBox="1"/>
            <p:nvPr/>
          </p:nvSpPr>
          <p:spPr>
            <a:xfrm>
              <a:off x="0" y="-38100"/>
              <a:ext cx="270933" cy="2747433"/>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5" name="Group 5"/>
          <p:cNvGrpSpPr/>
          <p:nvPr/>
        </p:nvGrpSpPr>
        <p:grpSpPr>
          <a:xfrm>
            <a:off x="6266278" y="857250"/>
            <a:ext cx="2877723" cy="5143500"/>
            <a:chOff x="0" y="0"/>
            <a:chExt cx="1515837" cy="2709333"/>
          </a:xfrm>
        </p:grpSpPr>
        <p:sp>
          <p:nvSpPr>
            <p:cNvPr id="6" name="Freeform 6"/>
            <p:cNvSpPr/>
            <p:nvPr/>
          </p:nvSpPr>
          <p:spPr>
            <a:xfrm>
              <a:off x="0" y="0"/>
              <a:ext cx="1515837" cy="2709333"/>
            </a:xfrm>
            <a:custGeom>
              <a:avLst/>
              <a:gdLst/>
              <a:ahLst/>
              <a:cxnLst/>
              <a:rect l="l" t="t" r="r" b="b"/>
              <a:pathLst>
                <a:path w="1515837" h="2709333">
                  <a:moveTo>
                    <a:pt x="0" y="0"/>
                  </a:moveTo>
                  <a:lnTo>
                    <a:pt x="1515837" y="0"/>
                  </a:lnTo>
                  <a:lnTo>
                    <a:pt x="1515837" y="2709333"/>
                  </a:lnTo>
                  <a:lnTo>
                    <a:pt x="0" y="2709333"/>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7" name="TextBox 7"/>
            <p:cNvSpPr txBox="1"/>
            <p:nvPr/>
          </p:nvSpPr>
          <p:spPr>
            <a:xfrm>
              <a:off x="0" y="-38100"/>
              <a:ext cx="1515837" cy="2747433"/>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8" name="Group 8"/>
          <p:cNvGrpSpPr/>
          <p:nvPr/>
        </p:nvGrpSpPr>
        <p:grpSpPr>
          <a:xfrm>
            <a:off x="7290351" y="1159693"/>
            <a:ext cx="1543050" cy="154305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8F8F7"/>
            </a:solidFill>
          </p:spPr>
          <p:txBody>
            <a:bodyPr/>
            <a:lstStyle/>
            <a:p>
              <a:pPr defTabSz="457200"/>
              <a:endParaRPr lang="en-US" sz="900">
                <a:solidFill>
                  <a:prstClr val="black"/>
                </a:solidFill>
                <a:latin typeface="Calibri"/>
              </a:endParaRPr>
            </a:p>
          </p:txBody>
        </p:sp>
        <p:sp>
          <p:nvSpPr>
            <p:cNvPr id="10" name="TextBox 10"/>
            <p:cNvSpPr txBox="1"/>
            <p:nvPr/>
          </p:nvSpPr>
          <p:spPr>
            <a:xfrm>
              <a:off x="0" y="-38100"/>
              <a:ext cx="812800" cy="850900"/>
            </a:xfrm>
            <a:prstGeom prst="rect">
              <a:avLst/>
            </a:prstGeom>
          </p:spPr>
          <p:txBody>
            <a:bodyPr lIns="25400" tIns="25400" rIns="25400" bIns="25400" rtlCol="0" anchor="ctr"/>
            <a:lstStyle/>
            <a:p>
              <a:pPr algn="ctr" defTabSz="457200">
                <a:lnSpc>
                  <a:spcPts val="1330"/>
                </a:lnSpc>
              </a:pPr>
              <a:endParaRPr sz="900">
                <a:solidFill>
                  <a:prstClr val="black"/>
                </a:solidFill>
                <a:latin typeface="Calibri"/>
              </a:endParaRPr>
            </a:p>
          </p:txBody>
        </p:sp>
      </p:grpSp>
      <p:grpSp>
        <p:nvGrpSpPr>
          <p:cNvPr id="11" name="Group 11"/>
          <p:cNvGrpSpPr/>
          <p:nvPr/>
        </p:nvGrpSpPr>
        <p:grpSpPr>
          <a:xfrm>
            <a:off x="5118545" y="1465263"/>
            <a:ext cx="3607484" cy="3682223"/>
            <a:chOff x="0" y="0"/>
            <a:chExt cx="722626" cy="737597"/>
          </a:xfrm>
        </p:grpSpPr>
        <p:sp>
          <p:nvSpPr>
            <p:cNvPr id="12" name="Freeform 12"/>
            <p:cNvSpPr/>
            <p:nvPr/>
          </p:nvSpPr>
          <p:spPr>
            <a:xfrm>
              <a:off x="0" y="0"/>
              <a:ext cx="722626" cy="737597"/>
            </a:xfrm>
            <a:custGeom>
              <a:avLst/>
              <a:gdLst/>
              <a:ahLst/>
              <a:cxnLst/>
              <a:rect l="l" t="t" r="r" b="b"/>
              <a:pathLst>
                <a:path w="722626" h="737597">
                  <a:moveTo>
                    <a:pt x="0" y="0"/>
                  </a:moveTo>
                  <a:lnTo>
                    <a:pt x="722626" y="0"/>
                  </a:lnTo>
                  <a:lnTo>
                    <a:pt x="722626" y="737597"/>
                  </a:lnTo>
                  <a:lnTo>
                    <a:pt x="0" y="737597"/>
                  </a:lnTo>
                  <a:close/>
                </a:path>
              </a:pathLst>
            </a:custGeom>
            <a:blipFill>
              <a:blip r:embed="rId2"/>
              <a:stretch>
                <a:fillRect t="-5097" b="-128164"/>
              </a:stretch>
            </a:blipFill>
            <a:ln w="276225" cap="sq">
              <a:solidFill>
                <a:srgbClr val="FFFFFF"/>
              </a:solidFill>
              <a:prstDash val="solid"/>
              <a:miter/>
            </a:ln>
          </p:spPr>
          <p:txBody>
            <a:bodyPr/>
            <a:lstStyle/>
            <a:p>
              <a:pPr defTabSz="457200"/>
              <a:endParaRPr lang="en-US" sz="900">
                <a:solidFill>
                  <a:prstClr val="black"/>
                </a:solidFill>
                <a:latin typeface="Calibri"/>
              </a:endParaRPr>
            </a:p>
          </p:txBody>
        </p:sp>
      </p:grpSp>
      <p:grpSp>
        <p:nvGrpSpPr>
          <p:cNvPr id="13" name="Group 13"/>
          <p:cNvGrpSpPr/>
          <p:nvPr/>
        </p:nvGrpSpPr>
        <p:grpSpPr>
          <a:xfrm>
            <a:off x="3251502" y="3924950"/>
            <a:ext cx="1360170" cy="514350"/>
            <a:chOff x="0" y="0"/>
            <a:chExt cx="716468" cy="270933"/>
          </a:xfrm>
        </p:grpSpPr>
        <p:sp>
          <p:nvSpPr>
            <p:cNvPr id="14" name="Freeform 14"/>
            <p:cNvSpPr/>
            <p:nvPr/>
          </p:nvSpPr>
          <p:spPr>
            <a:xfrm>
              <a:off x="0" y="0"/>
              <a:ext cx="716468" cy="270933"/>
            </a:xfrm>
            <a:custGeom>
              <a:avLst/>
              <a:gdLst/>
              <a:ahLst/>
              <a:cxnLst/>
              <a:rect l="l" t="t" r="r" b="b"/>
              <a:pathLst>
                <a:path w="716468" h="270933">
                  <a:moveTo>
                    <a:pt x="0" y="0"/>
                  </a:moveTo>
                  <a:lnTo>
                    <a:pt x="716468" y="0"/>
                  </a:lnTo>
                  <a:lnTo>
                    <a:pt x="716468" y="270933"/>
                  </a:lnTo>
                  <a:lnTo>
                    <a:pt x="0" y="270933"/>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15" name="TextBox 15"/>
            <p:cNvSpPr txBox="1"/>
            <p:nvPr/>
          </p:nvSpPr>
          <p:spPr>
            <a:xfrm>
              <a:off x="0" y="-38100"/>
              <a:ext cx="716468" cy="309033"/>
            </a:xfrm>
            <a:prstGeom prst="rect">
              <a:avLst/>
            </a:prstGeom>
          </p:spPr>
          <p:txBody>
            <a:bodyPr lIns="25400" tIns="25400" rIns="25400" bIns="25400" rtlCol="0" anchor="ctr"/>
            <a:lstStyle/>
            <a:p>
              <a:pPr algn="ctr" defTabSz="457200">
                <a:lnSpc>
                  <a:spcPts val="1330"/>
                </a:lnSpc>
              </a:pPr>
              <a:endParaRPr sz="900">
                <a:solidFill>
                  <a:prstClr val="black"/>
                </a:solidFill>
                <a:latin typeface="Calibri"/>
              </a:endParaRPr>
            </a:p>
          </p:txBody>
        </p:sp>
      </p:grpSp>
      <p:grpSp>
        <p:nvGrpSpPr>
          <p:cNvPr id="16" name="Group 16"/>
          <p:cNvGrpSpPr/>
          <p:nvPr/>
        </p:nvGrpSpPr>
        <p:grpSpPr>
          <a:xfrm>
            <a:off x="617997" y="3929713"/>
            <a:ext cx="2633506" cy="514350"/>
            <a:chOff x="0" y="0"/>
            <a:chExt cx="1387196" cy="270933"/>
          </a:xfrm>
        </p:grpSpPr>
        <p:sp>
          <p:nvSpPr>
            <p:cNvPr id="17" name="Freeform 17"/>
            <p:cNvSpPr/>
            <p:nvPr/>
          </p:nvSpPr>
          <p:spPr>
            <a:xfrm>
              <a:off x="0" y="0"/>
              <a:ext cx="1387196" cy="270933"/>
            </a:xfrm>
            <a:custGeom>
              <a:avLst/>
              <a:gdLst/>
              <a:ahLst/>
              <a:cxnLst/>
              <a:rect l="l" t="t" r="r" b="b"/>
              <a:pathLst>
                <a:path w="1387196" h="270933">
                  <a:moveTo>
                    <a:pt x="0" y="0"/>
                  </a:moveTo>
                  <a:lnTo>
                    <a:pt x="1387196" y="0"/>
                  </a:lnTo>
                  <a:lnTo>
                    <a:pt x="1387196" y="270933"/>
                  </a:lnTo>
                  <a:lnTo>
                    <a:pt x="0" y="270933"/>
                  </a:lnTo>
                  <a:close/>
                </a:path>
              </a:pathLst>
            </a:custGeom>
            <a:solidFill>
              <a:srgbClr val="000000">
                <a:alpha val="0"/>
              </a:srgbClr>
            </a:solidFill>
            <a:ln w="38100" cap="sq">
              <a:solidFill>
                <a:srgbClr val="B351BE"/>
              </a:solidFill>
              <a:prstDash val="solid"/>
              <a:miter/>
            </a:ln>
          </p:spPr>
          <p:txBody>
            <a:bodyPr/>
            <a:lstStyle/>
            <a:p>
              <a:pPr defTabSz="457200"/>
              <a:endParaRPr lang="en-US" sz="900">
                <a:solidFill>
                  <a:prstClr val="black"/>
                </a:solidFill>
                <a:latin typeface="Calibri"/>
              </a:endParaRPr>
            </a:p>
          </p:txBody>
        </p:sp>
        <p:sp>
          <p:nvSpPr>
            <p:cNvPr id="18" name="TextBox 18"/>
            <p:cNvSpPr txBox="1"/>
            <p:nvPr/>
          </p:nvSpPr>
          <p:spPr>
            <a:xfrm>
              <a:off x="0" y="-38100"/>
              <a:ext cx="1387196" cy="309033"/>
            </a:xfrm>
            <a:prstGeom prst="rect">
              <a:avLst/>
            </a:prstGeom>
          </p:spPr>
          <p:txBody>
            <a:bodyPr lIns="25400" tIns="25400" rIns="25400" bIns="25400" rtlCol="0" anchor="ctr"/>
            <a:lstStyle/>
            <a:p>
              <a:pPr algn="ctr" defTabSz="457200">
                <a:lnSpc>
                  <a:spcPts val="1330"/>
                </a:lnSpc>
              </a:pPr>
              <a:endParaRPr sz="900">
                <a:solidFill>
                  <a:prstClr val="black"/>
                </a:solidFill>
                <a:latin typeface="Calibri"/>
              </a:endParaRPr>
            </a:p>
          </p:txBody>
        </p:sp>
      </p:grpSp>
      <p:sp>
        <p:nvSpPr>
          <p:cNvPr id="19" name="Freeform 19"/>
          <p:cNvSpPr/>
          <p:nvPr/>
        </p:nvSpPr>
        <p:spPr>
          <a:xfrm>
            <a:off x="1409048" y="1164456"/>
            <a:ext cx="2718421" cy="1353796"/>
          </a:xfrm>
          <a:custGeom>
            <a:avLst/>
            <a:gdLst/>
            <a:ahLst/>
            <a:cxnLst/>
            <a:rect l="l" t="t" r="r" b="b"/>
            <a:pathLst>
              <a:path w="5436842" h="2707591">
                <a:moveTo>
                  <a:pt x="0" y="0"/>
                </a:moveTo>
                <a:lnTo>
                  <a:pt x="5436842" y="0"/>
                </a:lnTo>
                <a:lnTo>
                  <a:pt x="5436842" y="2707590"/>
                </a:lnTo>
                <a:lnTo>
                  <a:pt x="0" y="2707590"/>
                </a:lnTo>
                <a:lnTo>
                  <a:pt x="0" y="0"/>
                </a:lnTo>
                <a:close/>
              </a:path>
            </a:pathLst>
          </a:custGeom>
          <a:blipFill>
            <a:blip r:embed="rId3"/>
            <a:stretch>
              <a:fillRect/>
            </a:stretch>
          </a:blipFill>
        </p:spPr>
        <p:txBody>
          <a:bodyPr/>
          <a:lstStyle/>
          <a:p>
            <a:pPr defTabSz="457200"/>
            <a:endParaRPr lang="en-US" sz="900">
              <a:solidFill>
                <a:prstClr val="black"/>
              </a:solidFill>
              <a:latin typeface="Calibri"/>
            </a:endParaRPr>
          </a:p>
        </p:txBody>
      </p:sp>
      <p:sp>
        <p:nvSpPr>
          <p:cNvPr id="20" name="TextBox 20"/>
          <p:cNvSpPr txBox="1"/>
          <p:nvPr/>
        </p:nvSpPr>
        <p:spPr>
          <a:xfrm>
            <a:off x="617997" y="2784289"/>
            <a:ext cx="4300523" cy="810735"/>
          </a:xfrm>
          <a:prstGeom prst="rect">
            <a:avLst/>
          </a:prstGeom>
        </p:spPr>
        <p:txBody>
          <a:bodyPr lIns="0" tIns="0" rIns="0" bIns="0" rtlCol="0" anchor="t">
            <a:spAutoFit/>
          </a:bodyPr>
          <a:lstStyle/>
          <a:p>
            <a:pPr algn="just" defTabSz="457200">
              <a:lnSpc>
                <a:spcPts val="1610"/>
              </a:lnSpc>
            </a:pPr>
            <a:r>
              <a:rPr lang="en-US" sz="1150">
                <a:solidFill>
                  <a:srgbClr val="000000"/>
                </a:solidFill>
                <a:latin typeface="Poppins"/>
                <a:ea typeface="Poppins"/>
                <a:cs typeface="Poppins"/>
                <a:sym typeface="Poppins"/>
              </a:rPr>
              <a:t>Council for the Homeless is a non-profit organization whose mission is to provide </a:t>
            </a:r>
            <a:r>
              <a:rPr lang="en-US" sz="1150" b="1">
                <a:solidFill>
                  <a:srgbClr val="000000"/>
                </a:solidFill>
                <a:latin typeface="Poppins Bold"/>
                <a:ea typeface="Poppins Bold"/>
                <a:cs typeface="Poppins Bold"/>
                <a:sym typeface="Poppins Bold"/>
              </a:rPr>
              <a:t>community leadership, compelling advocacy</a:t>
            </a:r>
            <a:r>
              <a:rPr lang="en-US" sz="1150">
                <a:solidFill>
                  <a:srgbClr val="000000"/>
                </a:solidFill>
                <a:latin typeface="Poppins"/>
                <a:ea typeface="Poppins"/>
                <a:cs typeface="Poppins"/>
                <a:sym typeface="Poppins"/>
              </a:rPr>
              <a:t>, and </a:t>
            </a:r>
            <a:r>
              <a:rPr lang="en-US" sz="1150" b="1">
                <a:solidFill>
                  <a:srgbClr val="000000"/>
                </a:solidFill>
                <a:latin typeface="Poppins Bold"/>
                <a:ea typeface="Poppins Bold"/>
                <a:cs typeface="Poppins Bold"/>
                <a:sym typeface="Poppins Bold"/>
              </a:rPr>
              <a:t>practical solutions</a:t>
            </a:r>
            <a:r>
              <a:rPr lang="en-US" sz="1150">
                <a:solidFill>
                  <a:srgbClr val="000000"/>
                </a:solidFill>
                <a:latin typeface="Poppins"/>
                <a:ea typeface="Poppins"/>
                <a:cs typeface="Poppins"/>
                <a:sym typeface="Poppins"/>
              </a:rPr>
              <a:t> to prevent and end homelessness in Clark County, Washington.</a:t>
            </a:r>
          </a:p>
        </p:txBody>
      </p:sp>
      <p:sp>
        <p:nvSpPr>
          <p:cNvPr id="21" name="TextBox 21"/>
          <p:cNvSpPr txBox="1"/>
          <p:nvPr/>
        </p:nvSpPr>
        <p:spPr>
          <a:xfrm>
            <a:off x="712650" y="4069041"/>
            <a:ext cx="2444199" cy="239553"/>
          </a:xfrm>
          <a:prstGeom prst="rect">
            <a:avLst/>
          </a:prstGeom>
        </p:spPr>
        <p:txBody>
          <a:bodyPr lIns="0" tIns="0" rIns="0" bIns="0" rtlCol="0" anchor="t">
            <a:spAutoFit/>
          </a:bodyPr>
          <a:lstStyle/>
          <a:p>
            <a:pPr algn="ctr" defTabSz="457200">
              <a:lnSpc>
                <a:spcPts val="1989"/>
              </a:lnSpc>
            </a:pPr>
            <a:r>
              <a:rPr lang="en-US" sz="1421">
                <a:solidFill>
                  <a:srgbClr val="000000"/>
                </a:solidFill>
                <a:latin typeface="Abril Fatface"/>
                <a:ea typeface="Abril Fatface"/>
                <a:cs typeface="Abril Fatface"/>
                <a:sym typeface="Abril Fatface"/>
              </a:rPr>
              <a:t>COORDINATED OUTREACH</a:t>
            </a:r>
          </a:p>
        </p:txBody>
      </p:sp>
      <p:sp>
        <p:nvSpPr>
          <p:cNvPr id="22" name="TextBox 22"/>
          <p:cNvSpPr txBox="1"/>
          <p:nvPr/>
        </p:nvSpPr>
        <p:spPr>
          <a:xfrm>
            <a:off x="3489627" y="4016971"/>
            <a:ext cx="814230" cy="268535"/>
          </a:xfrm>
          <a:prstGeom prst="rect">
            <a:avLst/>
          </a:prstGeom>
        </p:spPr>
        <p:txBody>
          <a:bodyPr lIns="0" tIns="0" rIns="0" bIns="0" rtlCol="0" anchor="t">
            <a:spAutoFit/>
          </a:bodyPr>
          <a:lstStyle/>
          <a:p>
            <a:pPr algn="ctr" defTabSz="457200">
              <a:lnSpc>
                <a:spcPts val="2269"/>
              </a:lnSpc>
            </a:pPr>
            <a:r>
              <a:rPr lang="en-US" sz="1620" b="1">
                <a:solidFill>
                  <a:srgbClr val="FFFFFF"/>
                </a:solidFill>
                <a:latin typeface="Poppins Bold"/>
                <a:ea typeface="Poppins Bold"/>
                <a:cs typeface="Poppins Bold"/>
                <a:sym typeface="Poppins Bold"/>
              </a:rPr>
              <a:t>2025</a:t>
            </a:r>
          </a:p>
        </p:txBody>
      </p:sp>
      <p:sp>
        <p:nvSpPr>
          <p:cNvPr id="23" name="TextBox 23"/>
          <p:cNvSpPr txBox="1"/>
          <p:nvPr/>
        </p:nvSpPr>
        <p:spPr>
          <a:xfrm>
            <a:off x="753565" y="5410200"/>
            <a:ext cx="1439552" cy="214611"/>
          </a:xfrm>
          <a:prstGeom prst="rect">
            <a:avLst/>
          </a:prstGeom>
        </p:spPr>
        <p:txBody>
          <a:bodyPr lIns="0" tIns="0" rIns="0" bIns="0" rtlCol="0" anchor="t">
            <a:spAutoFit/>
          </a:bodyPr>
          <a:lstStyle/>
          <a:p>
            <a:pPr defTabSz="457200">
              <a:lnSpc>
                <a:spcPts val="1750"/>
              </a:lnSpc>
            </a:pPr>
            <a:r>
              <a:rPr lang="en-US" sz="1250">
                <a:solidFill>
                  <a:srgbClr val="000000"/>
                </a:solidFill>
                <a:latin typeface="Abril Fatface"/>
                <a:ea typeface="Abril Fatface"/>
                <a:cs typeface="Abril Fatface"/>
                <a:sym typeface="Abril Fatface"/>
              </a:rPr>
              <a:t>Nathalie Aguilar</a:t>
            </a:r>
          </a:p>
        </p:txBody>
      </p:sp>
      <p:sp>
        <p:nvSpPr>
          <p:cNvPr id="24" name="TextBox 24"/>
          <p:cNvSpPr txBox="1"/>
          <p:nvPr/>
        </p:nvSpPr>
        <p:spPr>
          <a:xfrm>
            <a:off x="2500932" y="5410200"/>
            <a:ext cx="3060351" cy="445443"/>
          </a:xfrm>
          <a:prstGeom prst="rect">
            <a:avLst/>
          </a:prstGeom>
        </p:spPr>
        <p:txBody>
          <a:bodyPr lIns="0" tIns="0" rIns="0" bIns="0" rtlCol="0" anchor="t">
            <a:spAutoFit/>
          </a:bodyPr>
          <a:lstStyle/>
          <a:p>
            <a:pPr defTabSz="457200">
              <a:lnSpc>
                <a:spcPts val="1750"/>
              </a:lnSpc>
            </a:pPr>
            <a:r>
              <a:rPr lang="en-US" sz="1250">
                <a:solidFill>
                  <a:srgbClr val="000000"/>
                </a:solidFill>
                <a:latin typeface="Abril Fatface"/>
                <a:ea typeface="Abril Fatface"/>
                <a:cs typeface="Abril Fatface"/>
                <a:sym typeface="Abril Fatface"/>
              </a:rPr>
              <a:t>   Outreach Manager, naguilar@councilforthehomeless.org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8F7"/>
        </a:solidFill>
        <a:effectLst/>
      </p:bgPr>
    </p:bg>
    <p:spTree>
      <p:nvGrpSpPr>
        <p:cNvPr id="1" name=""/>
        <p:cNvGrpSpPr/>
        <p:nvPr/>
      </p:nvGrpSpPr>
      <p:grpSpPr>
        <a:xfrm>
          <a:off x="0" y="0"/>
          <a:ext cx="0" cy="0"/>
          <a:chOff x="0" y="0"/>
          <a:chExt cx="0" cy="0"/>
        </a:xfrm>
      </p:grpSpPr>
      <p:grpSp>
        <p:nvGrpSpPr>
          <p:cNvPr id="2" name="Group 2"/>
          <p:cNvGrpSpPr/>
          <p:nvPr/>
        </p:nvGrpSpPr>
        <p:grpSpPr>
          <a:xfrm>
            <a:off x="0" y="857250"/>
            <a:ext cx="514350" cy="5143500"/>
            <a:chOff x="0" y="0"/>
            <a:chExt cx="270933" cy="2709333"/>
          </a:xfrm>
        </p:grpSpPr>
        <p:sp>
          <p:nvSpPr>
            <p:cNvPr id="3" name="Freeform 3"/>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4" name="TextBox 4"/>
            <p:cNvSpPr txBox="1"/>
            <p:nvPr/>
          </p:nvSpPr>
          <p:spPr>
            <a:xfrm>
              <a:off x="0" y="-38100"/>
              <a:ext cx="270933" cy="2747433"/>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5" name="Group 5"/>
          <p:cNvGrpSpPr/>
          <p:nvPr/>
        </p:nvGrpSpPr>
        <p:grpSpPr>
          <a:xfrm>
            <a:off x="5547137" y="952500"/>
            <a:ext cx="3520663" cy="3646703"/>
            <a:chOff x="0" y="0"/>
            <a:chExt cx="2405913" cy="3205177"/>
          </a:xfrm>
        </p:grpSpPr>
        <p:sp>
          <p:nvSpPr>
            <p:cNvPr id="6" name="Freeform 6"/>
            <p:cNvSpPr/>
            <p:nvPr/>
          </p:nvSpPr>
          <p:spPr>
            <a:xfrm>
              <a:off x="0" y="0"/>
              <a:ext cx="2405913" cy="3205177"/>
            </a:xfrm>
            <a:custGeom>
              <a:avLst/>
              <a:gdLst/>
              <a:ahLst/>
              <a:cxnLst/>
              <a:rect l="l" t="t" r="r" b="b"/>
              <a:pathLst>
                <a:path w="2405913" h="3205177">
                  <a:moveTo>
                    <a:pt x="0" y="0"/>
                  </a:moveTo>
                  <a:lnTo>
                    <a:pt x="2405913" y="0"/>
                  </a:lnTo>
                  <a:lnTo>
                    <a:pt x="2405913" y="3205177"/>
                  </a:lnTo>
                  <a:lnTo>
                    <a:pt x="0" y="3205177"/>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7" name="TextBox 7"/>
            <p:cNvSpPr txBox="1"/>
            <p:nvPr/>
          </p:nvSpPr>
          <p:spPr>
            <a:xfrm>
              <a:off x="0" y="-38100"/>
              <a:ext cx="2405913" cy="3243277"/>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8" name="Group 8"/>
          <p:cNvGrpSpPr/>
          <p:nvPr/>
        </p:nvGrpSpPr>
        <p:grpSpPr>
          <a:xfrm>
            <a:off x="830019" y="1185368"/>
            <a:ext cx="6120468" cy="4487265"/>
            <a:chOff x="0" y="0"/>
            <a:chExt cx="1122932" cy="823285"/>
          </a:xfrm>
        </p:grpSpPr>
        <p:sp>
          <p:nvSpPr>
            <p:cNvPr id="9" name="Freeform 9"/>
            <p:cNvSpPr/>
            <p:nvPr/>
          </p:nvSpPr>
          <p:spPr>
            <a:xfrm>
              <a:off x="0" y="0"/>
              <a:ext cx="1122932" cy="823285"/>
            </a:xfrm>
            <a:custGeom>
              <a:avLst/>
              <a:gdLst/>
              <a:ahLst/>
              <a:cxnLst/>
              <a:rect l="l" t="t" r="r" b="b"/>
              <a:pathLst>
                <a:path w="1122932" h="823285">
                  <a:moveTo>
                    <a:pt x="0" y="0"/>
                  </a:moveTo>
                  <a:lnTo>
                    <a:pt x="1122932" y="0"/>
                  </a:lnTo>
                  <a:lnTo>
                    <a:pt x="1122932" y="823285"/>
                  </a:lnTo>
                  <a:lnTo>
                    <a:pt x="0" y="823285"/>
                  </a:lnTo>
                  <a:close/>
                </a:path>
              </a:pathLst>
            </a:custGeom>
            <a:blipFill>
              <a:blip r:embed="rId2"/>
              <a:stretch>
                <a:fillRect t="-2698" b="-2698"/>
              </a:stretch>
            </a:blipFill>
            <a:ln w="276225" cap="sq">
              <a:solidFill>
                <a:srgbClr val="FFFFFF"/>
              </a:solidFill>
              <a:prstDash val="solid"/>
              <a:miter/>
            </a:ln>
          </p:spPr>
          <p:txBody>
            <a:bodyPr/>
            <a:lstStyle/>
            <a:p>
              <a:pPr defTabSz="457200"/>
              <a:endParaRPr lang="en-US" sz="900">
                <a:solidFill>
                  <a:prstClr val="black"/>
                </a:solidFill>
                <a:latin typeface="Calibri"/>
              </a:endParaRPr>
            </a:p>
          </p:txBody>
        </p:sp>
      </p:grpSp>
      <p:sp>
        <p:nvSpPr>
          <p:cNvPr id="10" name="Freeform 10"/>
          <p:cNvSpPr/>
          <p:nvPr/>
        </p:nvSpPr>
        <p:spPr>
          <a:xfrm>
            <a:off x="7266155" y="1090365"/>
            <a:ext cx="1129441" cy="562471"/>
          </a:xfrm>
          <a:custGeom>
            <a:avLst/>
            <a:gdLst/>
            <a:ahLst/>
            <a:cxnLst/>
            <a:rect l="l" t="t" r="r" b="b"/>
            <a:pathLst>
              <a:path w="2258881" h="1124941">
                <a:moveTo>
                  <a:pt x="0" y="0"/>
                </a:moveTo>
                <a:lnTo>
                  <a:pt x="2258881" y="0"/>
                </a:lnTo>
                <a:lnTo>
                  <a:pt x="2258881" y="1124940"/>
                </a:lnTo>
                <a:lnTo>
                  <a:pt x="0" y="1124940"/>
                </a:lnTo>
                <a:lnTo>
                  <a:pt x="0" y="0"/>
                </a:lnTo>
                <a:close/>
              </a:path>
            </a:pathLst>
          </a:custGeom>
          <a:blipFill>
            <a:blip r:embed="rId3"/>
            <a:stretch>
              <a:fillRect/>
            </a:stretch>
          </a:blipFill>
        </p:spPr>
        <p:txBody>
          <a:bodyPr/>
          <a:lstStyle/>
          <a:p>
            <a:pPr defTabSz="457200"/>
            <a:endParaRPr lang="en-US" sz="900">
              <a:solidFill>
                <a:prstClr val="black"/>
              </a:solidFill>
              <a:latin typeface="Calibri"/>
            </a:endParaRPr>
          </a:p>
        </p:txBody>
      </p:sp>
      <p:sp>
        <p:nvSpPr>
          <p:cNvPr id="11" name="Freeform 11"/>
          <p:cNvSpPr/>
          <p:nvPr/>
        </p:nvSpPr>
        <p:spPr>
          <a:xfrm>
            <a:off x="7358848" y="3132985"/>
            <a:ext cx="1635481" cy="2037983"/>
          </a:xfrm>
          <a:custGeom>
            <a:avLst/>
            <a:gdLst/>
            <a:ahLst/>
            <a:cxnLst/>
            <a:rect l="l" t="t" r="r" b="b"/>
            <a:pathLst>
              <a:path w="3270962" h="4075966">
                <a:moveTo>
                  <a:pt x="0" y="0"/>
                </a:moveTo>
                <a:lnTo>
                  <a:pt x="3270962" y="0"/>
                </a:lnTo>
                <a:lnTo>
                  <a:pt x="3270962" y="4075965"/>
                </a:lnTo>
                <a:lnTo>
                  <a:pt x="0" y="4075965"/>
                </a:lnTo>
                <a:lnTo>
                  <a:pt x="0" y="0"/>
                </a:lnTo>
                <a:close/>
              </a:path>
            </a:pathLst>
          </a:custGeom>
          <a:blipFill>
            <a:blip r:embed="rId4"/>
            <a:stretch>
              <a:fillRect/>
            </a:stretch>
          </a:blipFill>
        </p:spPr>
        <p:txBody>
          <a:bodyPr/>
          <a:lstStyle/>
          <a:p>
            <a:pPr defTabSz="457200"/>
            <a:endParaRPr lang="en-US" sz="900">
              <a:solidFill>
                <a:prstClr val="black"/>
              </a:solidFill>
              <a:latin typeface="Calibri"/>
            </a:endParaRPr>
          </a:p>
        </p:txBody>
      </p:sp>
      <p:sp>
        <p:nvSpPr>
          <p:cNvPr id="12" name="TextBox 12"/>
          <p:cNvSpPr txBox="1"/>
          <p:nvPr/>
        </p:nvSpPr>
        <p:spPr>
          <a:xfrm>
            <a:off x="7503855" y="1926344"/>
            <a:ext cx="1125796" cy="902811"/>
          </a:xfrm>
          <a:prstGeom prst="rect">
            <a:avLst/>
          </a:prstGeom>
        </p:spPr>
        <p:txBody>
          <a:bodyPr lIns="0" tIns="0" rIns="0" bIns="0" rtlCol="0" anchor="t">
            <a:spAutoFit/>
          </a:bodyPr>
          <a:lstStyle/>
          <a:p>
            <a:pPr algn="ctr" defTabSz="457200">
              <a:lnSpc>
                <a:spcPts val="2380"/>
              </a:lnSpc>
            </a:pPr>
            <a:r>
              <a:rPr lang="en-US" sz="1700">
                <a:solidFill>
                  <a:srgbClr val="000000"/>
                </a:solidFill>
                <a:latin typeface="Abril Fatface"/>
                <a:ea typeface="Abril Fatface"/>
                <a:cs typeface="Abril Fatface"/>
                <a:sym typeface="Abril Fatface"/>
              </a:rPr>
              <a:t>Leadership</a:t>
            </a:r>
          </a:p>
          <a:p>
            <a:pPr algn="ctr" defTabSz="457200">
              <a:lnSpc>
                <a:spcPts val="2380"/>
              </a:lnSpc>
            </a:pPr>
            <a:r>
              <a:rPr lang="en-US" sz="1700">
                <a:solidFill>
                  <a:srgbClr val="000000"/>
                </a:solidFill>
                <a:latin typeface="Abril Fatface"/>
                <a:ea typeface="Abril Fatface"/>
                <a:cs typeface="Abril Fatface"/>
                <a:sym typeface="Abril Fatface"/>
              </a:rPr>
              <a:t>Advocacy</a:t>
            </a:r>
          </a:p>
          <a:p>
            <a:pPr algn="ctr" defTabSz="457200">
              <a:lnSpc>
                <a:spcPts val="2380"/>
              </a:lnSpc>
            </a:pPr>
            <a:r>
              <a:rPr lang="en-US" sz="1700">
                <a:solidFill>
                  <a:srgbClr val="000000"/>
                </a:solidFill>
                <a:latin typeface="Abril Fatface"/>
                <a:ea typeface="Abril Fatface"/>
                <a:cs typeface="Abril Fatface"/>
                <a:sym typeface="Abril Fatface"/>
              </a:rPr>
              <a:t>Solutions</a:t>
            </a:r>
          </a:p>
        </p:txBody>
      </p:sp>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8F7"/>
        </a:solidFill>
        <a:effectLst/>
      </p:bgPr>
    </p:bg>
    <p:spTree>
      <p:nvGrpSpPr>
        <p:cNvPr id="1" name=""/>
        <p:cNvGrpSpPr/>
        <p:nvPr/>
      </p:nvGrpSpPr>
      <p:grpSpPr>
        <a:xfrm>
          <a:off x="0" y="0"/>
          <a:ext cx="0" cy="0"/>
          <a:chOff x="0" y="0"/>
          <a:chExt cx="0" cy="0"/>
        </a:xfrm>
      </p:grpSpPr>
      <p:grpSp>
        <p:nvGrpSpPr>
          <p:cNvPr id="2" name="Group 2"/>
          <p:cNvGrpSpPr/>
          <p:nvPr/>
        </p:nvGrpSpPr>
        <p:grpSpPr>
          <a:xfrm>
            <a:off x="0" y="857250"/>
            <a:ext cx="2639935" cy="5143500"/>
            <a:chOff x="0" y="0"/>
            <a:chExt cx="1390583" cy="2709333"/>
          </a:xfrm>
        </p:grpSpPr>
        <p:sp>
          <p:nvSpPr>
            <p:cNvPr id="3" name="Freeform 3"/>
            <p:cNvSpPr/>
            <p:nvPr/>
          </p:nvSpPr>
          <p:spPr>
            <a:xfrm>
              <a:off x="0" y="0"/>
              <a:ext cx="1390583" cy="2709333"/>
            </a:xfrm>
            <a:custGeom>
              <a:avLst/>
              <a:gdLst/>
              <a:ahLst/>
              <a:cxnLst/>
              <a:rect l="l" t="t" r="r" b="b"/>
              <a:pathLst>
                <a:path w="1390583" h="2709333">
                  <a:moveTo>
                    <a:pt x="0" y="0"/>
                  </a:moveTo>
                  <a:lnTo>
                    <a:pt x="1390583" y="0"/>
                  </a:lnTo>
                  <a:lnTo>
                    <a:pt x="1390583" y="2709333"/>
                  </a:lnTo>
                  <a:lnTo>
                    <a:pt x="0" y="2709333"/>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4" name="TextBox 4"/>
            <p:cNvSpPr txBox="1"/>
            <p:nvPr/>
          </p:nvSpPr>
          <p:spPr>
            <a:xfrm>
              <a:off x="0" y="-38100"/>
              <a:ext cx="1390583" cy="2747433"/>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5" name="Group 5"/>
          <p:cNvGrpSpPr/>
          <p:nvPr/>
        </p:nvGrpSpPr>
        <p:grpSpPr>
          <a:xfrm>
            <a:off x="8629650" y="857250"/>
            <a:ext cx="514350" cy="5143500"/>
            <a:chOff x="0" y="0"/>
            <a:chExt cx="270933" cy="2709333"/>
          </a:xfrm>
        </p:grpSpPr>
        <p:sp>
          <p:nvSpPr>
            <p:cNvPr id="6" name="Freeform 6"/>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7" name="TextBox 7"/>
            <p:cNvSpPr txBox="1"/>
            <p:nvPr/>
          </p:nvSpPr>
          <p:spPr>
            <a:xfrm>
              <a:off x="0" y="-38100"/>
              <a:ext cx="270933" cy="2747433"/>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8" name="Group 8"/>
          <p:cNvGrpSpPr/>
          <p:nvPr/>
        </p:nvGrpSpPr>
        <p:grpSpPr>
          <a:xfrm>
            <a:off x="109117" y="1220505"/>
            <a:ext cx="1543050" cy="154305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8F8F7"/>
            </a:solidFill>
          </p:spPr>
          <p:txBody>
            <a:bodyPr/>
            <a:lstStyle/>
            <a:p>
              <a:pPr defTabSz="457200"/>
              <a:endParaRPr lang="en-US" sz="900">
                <a:solidFill>
                  <a:prstClr val="black"/>
                </a:solidFill>
                <a:latin typeface="Calibri"/>
              </a:endParaRPr>
            </a:p>
          </p:txBody>
        </p:sp>
        <p:sp>
          <p:nvSpPr>
            <p:cNvPr id="10" name="TextBox 10"/>
            <p:cNvSpPr txBox="1"/>
            <p:nvPr/>
          </p:nvSpPr>
          <p:spPr>
            <a:xfrm>
              <a:off x="0" y="-38100"/>
              <a:ext cx="812800" cy="850900"/>
            </a:xfrm>
            <a:prstGeom prst="rect">
              <a:avLst/>
            </a:prstGeom>
          </p:spPr>
          <p:txBody>
            <a:bodyPr lIns="25400" tIns="25400" rIns="25400" bIns="25400" rtlCol="0" anchor="ctr"/>
            <a:lstStyle/>
            <a:p>
              <a:pPr algn="ctr" defTabSz="457200">
                <a:lnSpc>
                  <a:spcPts val="1330"/>
                </a:lnSpc>
              </a:pPr>
              <a:endParaRPr sz="900">
                <a:solidFill>
                  <a:prstClr val="black"/>
                </a:solidFill>
                <a:latin typeface="Calibri"/>
              </a:endParaRPr>
            </a:p>
          </p:txBody>
        </p:sp>
      </p:grpSp>
      <p:grpSp>
        <p:nvGrpSpPr>
          <p:cNvPr id="14" name="Group 14"/>
          <p:cNvGrpSpPr/>
          <p:nvPr/>
        </p:nvGrpSpPr>
        <p:grpSpPr>
          <a:xfrm>
            <a:off x="251249" y="1339660"/>
            <a:ext cx="3924862" cy="4049279"/>
            <a:chOff x="0" y="0"/>
            <a:chExt cx="786201" cy="811123"/>
          </a:xfrm>
        </p:grpSpPr>
        <p:sp>
          <p:nvSpPr>
            <p:cNvPr id="15" name="Freeform 15"/>
            <p:cNvSpPr/>
            <p:nvPr/>
          </p:nvSpPr>
          <p:spPr>
            <a:xfrm>
              <a:off x="0" y="0"/>
              <a:ext cx="786201" cy="811123"/>
            </a:xfrm>
            <a:custGeom>
              <a:avLst/>
              <a:gdLst/>
              <a:ahLst/>
              <a:cxnLst/>
              <a:rect l="l" t="t" r="r" b="b"/>
              <a:pathLst>
                <a:path w="786201" h="811123">
                  <a:moveTo>
                    <a:pt x="0" y="0"/>
                  </a:moveTo>
                  <a:lnTo>
                    <a:pt x="786201" y="0"/>
                  </a:lnTo>
                  <a:lnTo>
                    <a:pt x="786201" y="811123"/>
                  </a:lnTo>
                  <a:lnTo>
                    <a:pt x="0" y="811123"/>
                  </a:lnTo>
                  <a:close/>
                </a:path>
              </a:pathLst>
            </a:custGeom>
            <a:blipFill>
              <a:blip r:embed="rId2"/>
              <a:stretch>
                <a:fillRect l="-18809" r="-18809"/>
              </a:stretch>
            </a:blipFill>
            <a:ln w="276225" cap="sq">
              <a:solidFill>
                <a:srgbClr val="FFFFFF"/>
              </a:solidFill>
              <a:prstDash val="solid"/>
              <a:miter/>
            </a:ln>
          </p:spPr>
          <p:txBody>
            <a:bodyPr/>
            <a:lstStyle/>
            <a:p>
              <a:pPr defTabSz="457200"/>
              <a:endParaRPr lang="en-US" sz="900">
                <a:solidFill>
                  <a:prstClr val="black"/>
                </a:solidFill>
                <a:latin typeface="Calibri"/>
              </a:endParaRPr>
            </a:p>
          </p:txBody>
        </p:sp>
      </p:grpSp>
      <p:sp>
        <p:nvSpPr>
          <p:cNvPr id="16" name="Freeform 16"/>
          <p:cNvSpPr/>
          <p:nvPr/>
        </p:nvSpPr>
        <p:spPr>
          <a:xfrm>
            <a:off x="7026401" y="1033835"/>
            <a:ext cx="1228193" cy="611650"/>
          </a:xfrm>
          <a:custGeom>
            <a:avLst/>
            <a:gdLst/>
            <a:ahLst/>
            <a:cxnLst/>
            <a:rect l="l" t="t" r="r" b="b"/>
            <a:pathLst>
              <a:path w="2456386" h="1223300">
                <a:moveTo>
                  <a:pt x="0" y="0"/>
                </a:moveTo>
                <a:lnTo>
                  <a:pt x="2456386" y="0"/>
                </a:lnTo>
                <a:lnTo>
                  <a:pt x="2456386" y="1223300"/>
                </a:lnTo>
                <a:lnTo>
                  <a:pt x="0" y="1223300"/>
                </a:lnTo>
                <a:lnTo>
                  <a:pt x="0" y="0"/>
                </a:lnTo>
                <a:close/>
              </a:path>
            </a:pathLst>
          </a:custGeom>
          <a:blipFill>
            <a:blip r:embed="rId3"/>
            <a:stretch>
              <a:fillRect/>
            </a:stretch>
          </a:blipFill>
        </p:spPr>
        <p:txBody>
          <a:bodyPr/>
          <a:lstStyle/>
          <a:p>
            <a:pPr defTabSz="457200"/>
            <a:endParaRPr lang="en-US" sz="900">
              <a:solidFill>
                <a:prstClr val="black"/>
              </a:solidFill>
              <a:latin typeface="Calibri"/>
            </a:endParaRPr>
          </a:p>
        </p:txBody>
      </p:sp>
      <p:sp>
        <p:nvSpPr>
          <p:cNvPr id="17" name="TextBox 17"/>
          <p:cNvSpPr txBox="1"/>
          <p:nvPr/>
        </p:nvSpPr>
        <p:spPr>
          <a:xfrm>
            <a:off x="4491280" y="1949167"/>
            <a:ext cx="3763313" cy="744627"/>
          </a:xfrm>
          <a:prstGeom prst="rect">
            <a:avLst/>
          </a:prstGeom>
        </p:spPr>
        <p:txBody>
          <a:bodyPr lIns="0" tIns="0" rIns="0" bIns="0" rtlCol="0" anchor="t">
            <a:spAutoFit/>
          </a:bodyPr>
          <a:lstStyle/>
          <a:p>
            <a:pPr algn="ctr" defTabSz="457200">
              <a:lnSpc>
                <a:spcPts val="3010"/>
              </a:lnSpc>
            </a:pPr>
            <a:r>
              <a:rPr lang="en-US" sz="2150">
                <a:solidFill>
                  <a:srgbClr val="000000"/>
                </a:solidFill>
                <a:latin typeface="Abril Fatface"/>
                <a:ea typeface="Abril Fatface"/>
                <a:cs typeface="Abril Fatface"/>
                <a:sym typeface="Abril Fatface"/>
              </a:rPr>
              <a:t>What is Coordinated Outreach in Clark County?</a:t>
            </a:r>
          </a:p>
        </p:txBody>
      </p:sp>
      <p:sp>
        <p:nvSpPr>
          <p:cNvPr id="18" name="TextBox 18"/>
          <p:cNvSpPr txBox="1"/>
          <p:nvPr/>
        </p:nvSpPr>
        <p:spPr>
          <a:xfrm>
            <a:off x="4491280" y="3013744"/>
            <a:ext cx="4047536" cy="910506"/>
          </a:xfrm>
          <a:prstGeom prst="rect">
            <a:avLst/>
          </a:prstGeom>
        </p:spPr>
        <p:txBody>
          <a:bodyPr lIns="0" tIns="0" rIns="0" bIns="0" rtlCol="0" anchor="t">
            <a:spAutoFit/>
          </a:bodyPr>
          <a:lstStyle/>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Response Team</a:t>
            </a:r>
          </a:p>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Community Effort &amp; Coordination </a:t>
            </a:r>
          </a:p>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Severe Weather Response</a:t>
            </a:r>
          </a:p>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Systemic Influence &amp; Impact </a:t>
            </a:r>
          </a:p>
        </p:txBody>
      </p:sp>
      <p:sp>
        <p:nvSpPr>
          <p:cNvPr id="19" name="TextBox 19"/>
          <p:cNvSpPr txBox="1"/>
          <p:nvPr/>
        </p:nvSpPr>
        <p:spPr>
          <a:xfrm>
            <a:off x="431016" y="5308135"/>
            <a:ext cx="3565327" cy="152734"/>
          </a:xfrm>
          <a:prstGeom prst="rect">
            <a:avLst/>
          </a:prstGeom>
        </p:spPr>
        <p:txBody>
          <a:bodyPr lIns="0" tIns="0" rIns="0" bIns="0" rtlCol="0" anchor="t">
            <a:spAutoFit/>
          </a:bodyPr>
          <a:lstStyle/>
          <a:p>
            <a:pPr algn="ctr" defTabSz="457200">
              <a:lnSpc>
                <a:spcPts val="1330"/>
              </a:lnSpc>
              <a:spcBef>
                <a:spcPct val="0"/>
              </a:spcBef>
            </a:pPr>
            <a:r>
              <a:rPr lang="en-US" sz="949" b="1" dirty="0">
                <a:solidFill>
                  <a:srgbClr val="000000"/>
                </a:solidFill>
                <a:latin typeface="Canva Sans Bold"/>
                <a:ea typeface="Canva Sans Bold"/>
                <a:cs typeface="Canva Sans Bold"/>
                <a:sym typeface="Canva Sans Bold"/>
              </a:rPr>
              <a:t>Outreach &amp; Volunteers initiating point in time count  1/30/25</a:t>
            </a:r>
          </a:p>
        </p:txBody>
      </p:sp>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F8F7"/>
        </a:solidFill>
        <a:effectLst/>
      </p:bgPr>
    </p:bg>
    <p:spTree>
      <p:nvGrpSpPr>
        <p:cNvPr id="1" name=""/>
        <p:cNvGrpSpPr/>
        <p:nvPr/>
      </p:nvGrpSpPr>
      <p:grpSpPr>
        <a:xfrm>
          <a:off x="0" y="0"/>
          <a:ext cx="0" cy="0"/>
          <a:chOff x="0" y="0"/>
          <a:chExt cx="0" cy="0"/>
        </a:xfrm>
      </p:grpSpPr>
      <p:grpSp>
        <p:nvGrpSpPr>
          <p:cNvPr id="2" name="Group 2"/>
          <p:cNvGrpSpPr/>
          <p:nvPr/>
        </p:nvGrpSpPr>
        <p:grpSpPr>
          <a:xfrm>
            <a:off x="0" y="857250"/>
            <a:ext cx="514350" cy="5143500"/>
            <a:chOff x="0" y="0"/>
            <a:chExt cx="270933" cy="2709333"/>
          </a:xfrm>
        </p:grpSpPr>
        <p:sp>
          <p:nvSpPr>
            <p:cNvPr id="3" name="Freeform 3"/>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4" name="TextBox 4"/>
            <p:cNvSpPr txBox="1"/>
            <p:nvPr/>
          </p:nvSpPr>
          <p:spPr>
            <a:xfrm>
              <a:off x="0" y="-38100"/>
              <a:ext cx="270933" cy="2747433"/>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5" name="Group 5"/>
          <p:cNvGrpSpPr/>
          <p:nvPr/>
        </p:nvGrpSpPr>
        <p:grpSpPr>
          <a:xfrm>
            <a:off x="5547137" y="1001947"/>
            <a:ext cx="3565326" cy="4057650"/>
            <a:chOff x="0" y="0"/>
            <a:chExt cx="2405913" cy="3205177"/>
          </a:xfrm>
        </p:grpSpPr>
        <p:sp>
          <p:nvSpPr>
            <p:cNvPr id="6" name="Freeform 6"/>
            <p:cNvSpPr/>
            <p:nvPr/>
          </p:nvSpPr>
          <p:spPr>
            <a:xfrm>
              <a:off x="0" y="0"/>
              <a:ext cx="2405913" cy="3205177"/>
            </a:xfrm>
            <a:custGeom>
              <a:avLst/>
              <a:gdLst/>
              <a:ahLst/>
              <a:cxnLst/>
              <a:rect l="l" t="t" r="r" b="b"/>
              <a:pathLst>
                <a:path w="2405913" h="3205177">
                  <a:moveTo>
                    <a:pt x="0" y="0"/>
                  </a:moveTo>
                  <a:lnTo>
                    <a:pt x="2405913" y="0"/>
                  </a:lnTo>
                  <a:lnTo>
                    <a:pt x="2405913" y="3205177"/>
                  </a:lnTo>
                  <a:lnTo>
                    <a:pt x="0" y="3205177"/>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7" name="TextBox 7"/>
            <p:cNvSpPr txBox="1"/>
            <p:nvPr/>
          </p:nvSpPr>
          <p:spPr>
            <a:xfrm>
              <a:off x="0" y="-38100"/>
              <a:ext cx="2405913" cy="3243277"/>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11" name="Group 11"/>
          <p:cNvGrpSpPr/>
          <p:nvPr/>
        </p:nvGrpSpPr>
        <p:grpSpPr>
          <a:xfrm>
            <a:off x="5022166" y="1306810"/>
            <a:ext cx="3607484" cy="4057650"/>
            <a:chOff x="0" y="0"/>
            <a:chExt cx="722626" cy="812800"/>
          </a:xfrm>
        </p:grpSpPr>
        <p:sp>
          <p:nvSpPr>
            <p:cNvPr id="12" name="Freeform 12"/>
            <p:cNvSpPr/>
            <p:nvPr/>
          </p:nvSpPr>
          <p:spPr>
            <a:xfrm>
              <a:off x="0" y="0"/>
              <a:ext cx="722626" cy="812800"/>
            </a:xfrm>
            <a:custGeom>
              <a:avLst/>
              <a:gdLst/>
              <a:ahLst/>
              <a:cxnLst/>
              <a:rect l="l" t="t" r="r" b="b"/>
              <a:pathLst>
                <a:path w="722626" h="812800">
                  <a:moveTo>
                    <a:pt x="0" y="0"/>
                  </a:moveTo>
                  <a:lnTo>
                    <a:pt x="722626" y="0"/>
                  </a:lnTo>
                  <a:lnTo>
                    <a:pt x="722626" y="812800"/>
                  </a:lnTo>
                  <a:lnTo>
                    <a:pt x="0" y="812800"/>
                  </a:lnTo>
                  <a:close/>
                </a:path>
              </a:pathLst>
            </a:custGeom>
            <a:blipFill>
              <a:blip r:embed="rId2"/>
              <a:stretch>
                <a:fillRect l="-20851" r="-70437"/>
              </a:stretch>
            </a:blipFill>
            <a:ln w="276225" cap="sq">
              <a:solidFill>
                <a:srgbClr val="FFFFFF"/>
              </a:solidFill>
              <a:prstDash val="solid"/>
              <a:miter/>
            </a:ln>
          </p:spPr>
          <p:txBody>
            <a:bodyPr/>
            <a:lstStyle/>
            <a:p>
              <a:pPr defTabSz="457200"/>
              <a:endParaRPr lang="en-US" sz="900">
                <a:solidFill>
                  <a:prstClr val="black"/>
                </a:solidFill>
                <a:latin typeface="Calibri"/>
              </a:endParaRPr>
            </a:p>
          </p:txBody>
        </p:sp>
      </p:grpSp>
      <p:sp>
        <p:nvSpPr>
          <p:cNvPr id="13" name="Freeform 13"/>
          <p:cNvSpPr/>
          <p:nvPr/>
        </p:nvSpPr>
        <p:spPr>
          <a:xfrm>
            <a:off x="848359" y="1001947"/>
            <a:ext cx="1418224" cy="706287"/>
          </a:xfrm>
          <a:custGeom>
            <a:avLst/>
            <a:gdLst/>
            <a:ahLst/>
            <a:cxnLst/>
            <a:rect l="l" t="t" r="r" b="b"/>
            <a:pathLst>
              <a:path w="2836447" h="1412573">
                <a:moveTo>
                  <a:pt x="0" y="0"/>
                </a:moveTo>
                <a:lnTo>
                  <a:pt x="2836447" y="0"/>
                </a:lnTo>
                <a:lnTo>
                  <a:pt x="2836447" y="1412573"/>
                </a:lnTo>
                <a:lnTo>
                  <a:pt x="0" y="1412573"/>
                </a:lnTo>
                <a:lnTo>
                  <a:pt x="0" y="0"/>
                </a:lnTo>
                <a:close/>
              </a:path>
            </a:pathLst>
          </a:custGeom>
          <a:blipFill>
            <a:blip r:embed="rId3"/>
            <a:stretch>
              <a:fillRect/>
            </a:stretch>
          </a:blipFill>
        </p:spPr>
        <p:txBody>
          <a:bodyPr/>
          <a:lstStyle/>
          <a:p>
            <a:pPr defTabSz="457200"/>
            <a:endParaRPr lang="en-US" sz="900">
              <a:solidFill>
                <a:prstClr val="black"/>
              </a:solidFill>
              <a:latin typeface="Calibri"/>
            </a:endParaRPr>
          </a:p>
        </p:txBody>
      </p:sp>
      <p:sp>
        <p:nvSpPr>
          <p:cNvPr id="14" name="TextBox 14"/>
          <p:cNvSpPr txBox="1"/>
          <p:nvPr/>
        </p:nvSpPr>
        <p:spPr>
          <a:xfrm>
            <a:off x="848359" y="2043383"/>
            <a:ext cx="3388222" cy="384144"/>
          </a:xfrm>
          <a:prstGeom prst="rect">
            <a:avLst/>
          </a:prstGeom>
        </p:spPr>
        <p:txBody>
          <a:bodyPr lIns="0" tIns="0" rIns="0" bIns="0" rtlCol="0" anchor="t">
            <a:spAutoFit/>
          </a:bodyPr>
          <a:lstStyle/>
          <a:p>
            <a:pPr defTabSz="457200">
              <a:lnSpc>
                <a:spcPts val="3220"/>
              </a:lnSpc>
            </a:pPr>
            <a:r>
              <a:rPr lang="en-US" sz="2300">
                <a:solidFill>
                  <a:srgbClr val="000000"/>
                </a:solidFill>
                <a:latin typeface="Abril Fatface"/>
                <a:ea typeface="Abril Fatface"/>
                <a:cs typeface="Abril Fatface"/>
                <a:sym typeface="Abril Fatface"/>
              </a:rPr>
              <a:t>OUT IN THE FIELD</a:t>
            </a:r>
          </a:p>
        </p:txBody>
      </p:sp>
      <p:sp>
        <p:nvSpPr>
          <p:cNvPr id="15" name="TextBox 15"/>
          <p:cNvSpPr txBox="1"/>
          <p:nvPr/>
        </p:nvSpPr>
        <p:spPr>
          <a:xfrm>
            <a:off x="744490" y="2777312"/>
            <a:ext cx="4047536" cy="1833835"/>
          </a:xfrm>
          <a:prstGeom prst="rect">
            <a:avLst/>
          </a:prstGeom>
        </p:spPr>
        <p:txBody>
          <a:bodyPr lIns="0" tIns="0" rIns="0" bIns="0" rtlCol="0" anchor="t">
            <a:spAutoFit/>
          </a:bodyPr>
          <a:lstStyle/>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Response Team- meets them where they are </a:t>
            </a:r>
          </a:p>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Consistent engagement</a:t>
            </a:r>
          </a:p>
          <a:p>
            <a:pPr marL="269875" lvl="1" indent="-134938" defTabSz="457200">
              <a:lnSpc>
                <a:spcPts val="1750"/>
              </a:lnSpc>
              <a:buFont typeface="Arial"/>
              <a:buChar char="•"/>
            </a:pPr>
            <a:r>
              <a:rPr lang="en-US" sz="1250">
                <a:solidFill>
                  <a:srgbClr val="000000"/>
                </a:solidFill>
                <a:latin typeface="Poppins"/>
                <a:ea typeface="Poppins"/>
                <a:cs typeface="Poppins"/>
                <a:sym typeface="Poppins"/>
              </a:rPr>
              <a:t>Equitable , accountable and collaborative approach</a:t>
            </a:r>
          </a:p>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Move-In Support &amp; Housing Navigation</a:t>
            </a:r>
          </a:p>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Eliminating Barriers</a:t>
            </a:r>
          </a:p>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Client Centered, Trauma Informed practices</a:t>
            </a:r>
          </a:p>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Community</a:t>
            </a:r>
          </a:p>
        </p:txBody>
      </p:sp>
      <p:sp>
        <p:nvSpPr>
          <p:cNvPr id="16" name="TextBox 16"/>
          <p:cNvSpPr txBox="1"/>
          <p:nvPr/>
        </p:nvSpPr>
        <p:spPr>
          <a:xfrm>
            <a:off x="622849" y="4807725"/>
            <a:ext cx="4169178" cy="486223"/>
          </a:xfrm>
          <a:prstGeom prst="rect">
            <a:avLst/>
          </a:prstGeom>
        </p:spPr>
        <p:txBody>
          <a:bodyPr lIns="0" tIns="0" rIns="0" bIns="0" rtlCol="0" anchor="t">
            <a:spAutoFit/>
          </a:bodyPr>
          <a:lstStyle/>
          <a:p>
            <a:pPr algn="ctr" defTabSz="457200">
              <a:lnSpc>
                <a:spcPts val="1330"/>
              </a:lnSpc>
            </a:pPr>
            <a:r>
              <a:rPr lang="en-US" sz="950" b="1">
                <a:solidFill>
                  <a:srgbClr val="000000"/>
                </a:solidFill>
                <a:latin typeface="Canva Sans Bold"/>
                <a:ea typeface="Canva Sans Bold"/>
                <a:cs typeface="Canva Sans Bold"/>
                <a:sym typeface="Canva Sans Bold"/>
              </a:rPr>
              <a:t> When we talk about making home possible, it’s about standing alongside people at one of the most critical moments in their lives and ensuring they have a place to call their own. -Nathalie</a:t>
            </a:r>
          </a:p>
        </p:txBody>
      </p:sp>
      <p:sp>
        <p:nvSpPr>
          <p:cNvPr id="17" name="TextBox 17"/>
          <p:cNvSpPr txBox="1"/>
          <p:nvPr/>
        </p:nvSpPr>
        <p:spPr>
          <a:xfrm>
            <a:off x="5064324" y="5283657"/>
            <a:ext cx="3565327" cy="152734"/>
          </a:xfrm>
          <a:prstGeom prst="rect">
            <a:avLst/>
          </a:prstGeom>
        </p:spPr>
        <p:txBody>
          <a:bodyPr lIns="0" tIns="0" rIns="0" bIns="0" rtlCol="0" anchor="t">
            <a:spAutoFit/>
          </a:bodyPr>
          <a:lstStyle/>
          <a:p>
            <a:pPr algn="ctr" defTabSz="457200">
              <a:lnSpc>
                <a:spcPts val="1330"/>
              </a:lnSpc>
              <a:spcBef>
                <a:spcPct val="0"/>
              </a:spcBef>
            </a:pPr>
            <a:r>
              <a:rPr lang="en-US" sz="949" b="1" dirty="0">
                <a:solidFill>
                  <a:srgbClr val="000000"/>
                </a:solidFill>
                <a:latin typeface="Canva Sans Bold"/>
                <a:ea typeface="Canva Sans Bold"/>
                <a:cs typeface="Canva Sans Bold"/>
                <a:sym typeface="Canva Sans Bold"/>
              </a:rPr>
              <a:t>Outreach &amp; Volunteers initiating point in time count  1/30/25</a:t>
            </a:r>
          </a:p>
        </p:txBody>
      </p:sp>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8F8F7"/>
        </a:solidFill>
        <a:effectLst/>
      </p:bgPr>
    </p:bg>
    <p:spTree>
      <p:nvGrpSpPr>
        <p:cNvPr id="1" name=""/>
        <p:cNvGrpSpPr/>
        <p:nvPr/>
      </p:nvGrpSpPr>
      <p:grpSpPr>
        <a:xfrm>
          <a:off x="0" y="0"/>
          <a:ext cx="0" cy="0"/>
          <a:chOff x="0" y="0"/>
          <a:chExt cx="0" cy="0"/>
        </a:xfrm>
      </p:grpSpPr>
      <p:grpSp>
        <p:nvGrpSpPr>
          <p:cNvPr id="2" name="Group 2"/>
          <p:cNvGrpSpPr/>
          <p:nvPr/>
        </p:nvGrpSpPr>
        <p:grpSpPr>
          <a:xfrm>
            <a:off x="124710" y="990600"/>
            <a:ext cx="2913479" cy="3009250"/>
            <a:chOff x="0" y="0"/>
            <a:chExt cx="1724324" cy="2709333"/>
          </a:xfrm>
        </p:grpSpPr>
        <p:sp>
          <p:nvSpPr>
            <p:cNvPr id="3" name="Freeform 3"/>
            <p:cNvSpPr/>
            <p:nvPr/>
          </p:nvSpPr>
          <p:spPr>
            <a:xfrm>
              <a:off x="0" y="0"/>
              <a:ext cx="1724324" cy="2709333"/>
            </a:xfrm>
            <a:custGeom>
              <a:avLst/>
              <a:gdLst/>
              <a:ahLst/>
              <a:cxnLst/>
              <a:rect l="l" t="t" r="r" b="b"/>
              <a:pathLst>
                <a:path w="1724324" h="2709333">
                  <a:moveTo>
                    <a:pt x="0" y="0"/>
                  </a:moveTo>
                  <a:lnTo>
                    <a:pt x="1724324" y="0"/>
                  </a:lnTo>
                  <a:lnTo>
                    <a:pt x="1724324" y="2709333"/>
                  </a:lnTo>
                  <a:lnTo>
                    <a:pt x="0" y="2709333"/>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4" name="TextBox 4"/>
            <p:cNvSpPr txBox="1"/>
            <p:nvPr/>
          </p:nvSpPr>
          <p:spPr>
            <a:xfrm>
              <a:off x="0" y="-38100"/>
              <a:ext cx="1724324" cy="2747433"/>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5" name="Group 5"/>
          <p:cNvGrpSpPr/>
          <p:nvPr/>
        </p:nvGrpSpPr>
        <p:grpSpPr>
          <a:xfrm>
            <a:off x="8629650" y="857250"/>
            <a:ext cx="514350" cy="5143500"/>
            <a:chOff x="0" y="0"/>
            <a:chExt cx="270933" cy="2709333"/>
          </a:xfrm>
        </p:grpSpPr>
        <p:sp>
          <p:nvSpPr>
            <p:cNvPr id="6" name="Freeform 6"/>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7" name="TextBox 7"/>
            <p:cNvSpPr txBox="1"/>
            <p:nvPr/>
          </p:nvSpPr>
          <p:spPr>
            <a:xfrm>
              <a:off x="0" y="-38100"/>
              <a:ext cx="270933" cy="2747433"/>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11" name="Group 11"/>
          <p:cNvGrpSpPr/>
          <p:nvPr/>
        </p:nvGrpSpPr>
        <p:grpSpPr>
          <a:xfrm>
            <a:off x="287500" y="1371600"/>
            <a:ext cx="3607484" cy="4057650"/>
            <a:chOff x="0" y="0"/>
            <a:chExt cx="722626" cy="812800"/>
          </a:xfrm>
        </p:grpSpPr>
        <p:sp>
          <p:nvSpPr>
            <p:cNvPr id="12" name="Freeform 12"/>
            <p:cNvSpPr/>
            <p:nvPr/>
          </p:nvSpPr>
          <p:spPr>
            <a:xfrm>
              <a:off x="0" y="0"/>
              <a:ext cx="722626" cy="812800"/>
            </a:xfrm>
            <a:custGeom>
              <a:avLst/>
              <a:gdLst/>
              <a:ahLst/>
              <a:cxnLst/>
              <a:rect l="l" t="t" r="r" b="b"/>
              <a:pathLst>
                <a:path w="722626" h="812800">
                  <a:moveTo>
                    <a:pt x="0" y="0"/>
                  </a:moveTo>
                  <a:lnTo>
                    <a:pt x="722626" y="0"/>
                  </a:lnTo>
                  <a:lnTo>
                    <a:pt x="722626" y="812800"/>
                  </a:lnTo>
                  <a:lnTo>
                    <a:pt x="0" y="812800"/>
                  </a:lnTo>
                  <a:close/>
                </a:path>
              </a:pathLst>
            </a:custGeom>
            <a:blipFill>
              <a:blip r:embed="rId2"/>
              <a:stretch>
                <a:fillRect l="-37954" r="-30868"/>
              </a:stretch>
            </a:blipFill>
            <a:ln w="276225" cap="sq">
              <a:solidFill>
                <a:srgbClr val="FFFFFF"/>
              </a:solidFill>
              <a:prstDash val="solid"/>
              <a:miter/>
            </a:ln>
          </p:spPr>
          <p:txBody>
            <a:bodyPr/>
            <a:lstStyle/>
            <a:p>
              <a:pPr defTabSz="457200"/>
              <a:endParaRPr lang="en-US" sz="900">
                <a:solidFill>
                  <a:prstClr val="black"/>
                </a:solidFill>
                <a:latin typeface="Calibri"/>
              </a:endParaRPr>
            </a:p>
          </p:txBody>
        </p:sp>
      </p:grpSp>
      <p:sp>
        <p:nvSpPr>
          <p:cNvPr id="13" name="Freeform 13"/>
          <p:cNvSpPr/>
          <p:nvPr/>
        </p:nvSpPr>
        <p:spPr>
          <a:xfrm>
            <a:off x="7026401" y="1065582"/>
            <a:ext cx="1228969" cy="612036"/>
          </a:xfrm>
          <a:custGeom>
            <a:avLst/>
            <a:gdLst/>
            <a:ahLst/>
            <a:cxnLst/>
            <a:rect l="l" t="t" r="r" b="b"/>
            <a:pathLst>
              <a:path w="2457937" h="1224072">
                <a:moveTo>
                  <a:pt x="0" y="0"/>
                </a:moveTo>
                <a:lnTo>
                  <a:pt x="2457937" y="0"/>
                </a:lnTo>
                <a:lnTo>
                  <a:pt x="2457937" y="1224072"/>
                </a:lnTo>
                <a:lnTo>
                  <a:pt x="0" y="1224072"/>
                </a:lnTo>
                <a:lnTo>
                  <a:pt x="0" y="0"/>
                </a:lnTo>
                <a:close/>
              </a:path>
            </a:pathLst>
          </a:custGeom>
          <a:blipFill>
            <a:blip r:embed="rId3"/>
            <a:stretch>
              <a:fillRect/>
            </a:stretch>
          </a:blipFill>
        </p:spPr>
        <p:txBody>
          <a:bodyPr/>
          <a:lstStyle/>
          <a:p>
            <a:pPr defTabSz="457200"/>
            <a:endParaRPr lang="en-US" sz="900">
              <a:solidFill>
                <a:prstClr val="black"/>
              </a:solidFill>
              <a:latin typeface="Calibri"/>
            </a:endParaRPr>
          </a:p>
        </p:txBody>
      </p:sp>
      <p:sp>
        <p:nvSpPr>
          <p:cNvPr id="14" name="TextBox 14"/>
          <p:cNvSpPr txBox="1"/>
          <p:nvPr/>
        </p:nvSpPr>
        <p:spPr>
          <a:xfrm>
            <a:off x="4057775" y="1939642"/>
            <a:ext cx="2968626" cy="419602"/>
          </a:xfrm>
          <a:prstGeom prst="rect">
            <a:avLst/>
          </a:prstGeom>
        </p:spPr>
        <p:txBody>
          <a:bodyPr lIns="0" tIns="0" rIns="0" bIns="0" rtlCol="0" anchor="t">
            <a:spAutoFit/>
          </a:bodyPr>
          <a:lstStyle/>
          <a:p>
            <a:pPr defTabSz="457200">
              <a:lnSpc>
                <a:spcPts val="3500"/>
              </a:lnSpc>
            </a:pPr>
            <a:r>
              <a:rPr lang="en-US" sz="2500">
                <a:solidFill>
                  <a:srgbClr val="000000"/>
                </a:solidFill>
                <a:latin typeface="Abril Fatface"/>
                <a:ea typeface="Abril Fatface"/>
                <a:cs typeface="Abril Fatface"/>
                <a:sym typeface="Abril Fatface"/>
              </a:rPr>
              <a:t>OUR COMMUNITY</a:t>
            </a:r>
          </a:p>
        </p:txBody>
      </p:sp>
      <p:sp>
        <p:nvSpPr>
          <p:cNvPr id="15" name="TextBox 15"/>
          <p:cNvSpPr txBox="1"/>
          <p:nvPr/>
        </p:nvSpPr>
        <p:spPr>
          <a:xfrm>
            <a:off x="4057775" y="2527017"/>
            <a:ext cx="3763313" cy="2064668"/>
          </a:xfrm>
          <a:prstGeom prst="rect">
            <a:avLst/>
          </a:prstGeom>
        </p:spPr>
        <p:txBody>
          <a:bodyPr lIns="0" tIns="0" rIns="0" bIns="0" rtlCol="0" anchor="t">
            <a:spAutoFit/>
          </a:bodyPr>
          <a:lstStyle/>
          <a:p>
            <a:pPr marL="269875" lvl="1" indent="-134938" defTabSz="457200">
              <a:lnSpc>
                <a:spcPts val="1750"/>
              </a:lnSpc>
              <a:buFont typeface="Arial"/>
              <a:buChar char="•"/>
            </a:pPr>
            <a:r>
              <a:rPr lang="en-US" sz="1250">
                <a:solidFill>
                  <a:srgbClr val="000000"/>
                </a:solidFill>
                <a:latin typeface="Poppins"/>
                <a:ea typeface="Poppins"/>
                <a:cs typeface="Poppins"/>
                <a:sym typeface="Poppins"/>
              </a:rPr>
              <a:t>Coordinated Outreach Workgroup </a:t>
            </a:r>
          </a:p>
          <a:p>
            <a:pPr marL="539750" lvl="2" indent="-179917" defTabSz="457200">
              <a:lnSpc>
                <a:spcPts val="1750"/>
              </a:lnSpc>
              <a:buFont typeface="Arial"/>
              <a:buChar char="⚬"/>
            </a:pPr>
            <a:r>
              <a:rPr lang="en-US" sz="1250">
                <a:solidFill>
                  <a:srgbClr val="000000"/>
                </a:solidFill>
                <a:latin typeface="Poppins"/>
                <a:ea typeface="Poppins"/>
                <a:cs typeface="Poppins"/>
                <a:sym typeface="Poppins"/>
              </a:rPr>
              <a:t>System-wide planning, coordination &amp; training</a:t>
            </a:r>
          </a:p>
          <a:p>
            <a:pPr marL="539750" lvl="2" indent="-179917" defTabSz="457200">
              <a:lnSpc>
                <a:spcPts val="1750"/>
              </a:lnSpc>
              <a:buFont typeface="Arial"/>
              <a:buChar char="⚬"/>
            </a:pPr>
            <a:r>
              <a:rPr lang="en-US" sz="1250">
                <a:solidFill>
                  <a:srgbClr val="000000"/>
                </a:solidFill>
                <a:latin typeface="Poppins"/>
                <a:ea typeface="Poppins"/>
                <a:cs typeface="Poppins"/>
                <a:sym typeface="Poppins"/>
              </a:rPr>
              <a:t>Service-Provider Liaison</a:t>
            </a:r>
          </a:p>
          <a:p>
            <a:pPr marL="539750" lvl="2" indent="-179917" defTabSz="457200">
              <a:lnSpc>
                <a:spcPts val="1750"/>
              </a:lnSpc>
              <a:buFont typeface="Arial"/>
              <a:buChar char="⚬"/>
            </a:pPr>
            <a:r>
              <a:rPr lang="en-US" sz="1250">
                <a:solidFill>
                  <a:srgbClr val="000000"/>
                </a:solidFill>
                <a:latin typeface="Poppins"/>
                <a:ea typeface="Poppins"/>
                <a:cs typeface="Poppins"/>
                <a:sym typeface="Poppins"/>
              </a:rPr>
              <a:t>Equitable , accountable and collaborative approach</a:t>
            </a:r>
          </a:p>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Community Partners </a:t>
            </a:r>
          </a:p>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Shared Resources</a:t>
            </a:r>
          </a:p>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Enhancing Public Awareness </a:t>
            </a:r>
          </a:p>
        </p:txBody>
      </p:sp>
      <p:sp>
        <p:nvSpPr>
          <p:cNvPr id="16" name="TextBox 16"/>
          <p:cNvSpPr txBox="1"/>
          <p:nvPr/>
        </p:nvSpPr>
        <p:spPr>
          <a:xfrm>
            <a:off x="1152001" y="5324793"/>
            <a:ext cx="1886188" cy="152734"/>
          </a:xfrm>
          <a:prstGeom prst="rect">
            <a:avLst/>
          </a:prstGeom>
        </p:spPr>
        <p:txBody>
          <a:bodyPr lIns="0" tIns="0" rIns="0" bIns="0" rtlCol="0" anchor="t">
            <a:spAutoFit/>
          </a:bodyPr>
          <a:lstStyle/>
          <a:p>
            <a:pPr algn="ctr" defTabSz="457200">
              <a:lnSpc>
                <a:spcPts val="1330"/>
              </a:lnSpc>
              <a:spcBef>
                <a:spcPct val="0"/>
              </a:spcBef>
            </a:pPr>
            <a:r>
              <a:rPr lang="en-US" sz="949" b="1" dirty="0">
                <a:solidFill>
                  <a:srgbClr val="000000"/>
                </a:solidFill>
                <a:latin typeface="Canva Sans Bold"/>
                <a:ea typeface="Canva Sans Bold"/>
                <a:cs typeface="Canva Sans Bold"/>
                <a:sym typeface="Canva Sans Bold"/>
              </a:rPr>
              <a:t>Project Homeless Connect 2025</a:t>
            </a:r>
          </a:p>
        </p:txBody>
      </p:sp>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F8F7"/>
        </a:solidFill>
        <a:effectLst/>
      </p:bgPr>
    </p:bg>
    <p:spTree>
      <p:nvGrpSpPr>
        <p:cNvPr id="1" name=""/>
        <p:cNvGrpSpPr/>
        <p:nvPr/>
      </p:nvGrpSpPr>
      <p:grpSpPr>
        <a:xfrm>
          <a:off x="0" y="0"/>
          <a:ext cx="0" cy="0"/>
          <a:chOff x="0" y="0"/>
          <a:chExt cx="0" cy="0"/>
        </a:xfrm>
      </p:grpSpPr>
      <p:grpSp>
        <p:nvGrpSpPr>
          <p:cNvPr id="2" name="Group 2"/>
          <p:cNvGrpSpPr/>
          <p:nvPr/>
        </p:nvGrpSpPr>
        <p:grpSpPr>
          <a:xfrm>
            <a:off x="0" y="857250"/>
            <a:ext cx="514350" cy="5143500"/>
            <a:chOff x="0" y="0"/>
            <a:chExt cx="270933" cy="2709333"/>
          </a:xfrm>
        </p:grpSpPr>
        <p:sp>
          <p:nvSpPr>
            <p:cNvPr id="3" name="Freeform 3"/>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4" name="TextBox 4"/>
            <p:cNvSpPr txBox="1"/>
            <p:nvPr/>
          </p:nvSpPr>
          <p:spPr>
            <a:xfrm>
              <a:off x="0" y="-38100"/>
              <a:ext cx="270933" cy="2747433"/>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5" name="Group 5"/>
          <p:cNvGrpSpPr/>
          <p:nvPr/>
        </p:nvGrpSpPr>
        <p:grpSpPr>
          <a:xfrm>
            <a:off x="6002322" y="1034731"/>
            <a:ext cx="2993351" cy="4878215"/>
            <a:chOff x="0" y="0"/>
            <a:chExt cx="2405913" cy="2587750"/>
          </a:xfrm>
        </p:grpSpPr>
        <p:sp>
          <p:nvSpPr>
            <p:cNvPr id="6" name="Freeform 6"/>
            <p:cNvSpPr/>
            <p:nvPr/>
          </p:nvSpPr>
          <p:spPr>
            <a:xfrm>
              <a:off x="0" y="0"/>
              <a:ext cx="2405913" cy="2587750"/>
            </a:xfrm>
            <a:custGeom>
              <a:avLst/>
              <a:gdLst/>
              <a:ahLst/>
              <a:cxnLst/>
              <a:rect l="l" t="t" r="r" b="b"/>
              <a:pathLst>
                <a:path w="2405913" h="2587750">
                  <a:moveTo>
                    <a:pt x="0" y="0"/>
                  </a:moveTo>
                  <a:lnTo>
                    <a:pt x="2405913" y="0"/>
                  </a:lnTo>
                  <a:lnTo>
                    <a:pt x="2405913" y="2587750"/>
                  </a:lnTo>
                  <a:lnTo>
                    <a:pt x="0" y="2587750"/>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7" name="TextBox 7"/>
            <p:cNvSpPr txBox="1"/>
            <p:nvPr/>
          </p:nvSpPr>
          <p:spPr>
            <a:xfrm>
              <a:off x="0" y="-38100"/>
              <a:ext cx="2405913" cy="2625850"/>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8" name="Group 8"/>
          <p:cNvGrpSpPr/>
          <p:nvPr/>
        </p:nvGrpSpPr>
        <p:grpSpPr>
          <a:xfrm>
            <a:off x="5749836" y="1110685"/>
            <a:ext cx="2993351" cy="4712585"/>
            <a:chOff x="0" y="0"/>
            <a:chExt cx="7982268" cy="12566893"/>
          </a:xfrm>
        </p:grpSpPr>
        <p:pic>
          <p:nvPicPr>
            <p:cNvPr id="9" name="Picture 9"/>
            <p:cNvPicPr>
              <a:picLocks noChangeAspect="1"/>
            </p:cNvPicPr>
            <p:nvPr/>
          </p:nvPicPr>
          <p:blipFill>
            <a:blip r:embed="rId2"/>
            <a:srcRect t="10400" b="17111"/>
            <a:stretch>
              <a:fillRect/>
            </a:stretch>
          </p:blipFill>
          <p:spPr>
            <a:xfrm>
              <a:off x="0" y="0"/>
              <a:ext cx="7982268" cy="3816431"/>
            </a:xfrm>
            <a:prstGeom prst="rect">
              <a:avLst/>
            </a:prstGeom>
          </p:spPr>
        </p:pic>
        <p:pic>
          <p:nvPicPr>
            <p:cNvPr id="10" name="Picture 10"/>
            <p:cNvPicPr>
              <a:picLocks noChangeAspect="1"/>
            </p:cNvPicPr>
            <p:nvPr/>
          </p:nvPicPr>
          <p:blipFill>
            <a:blip r:embed="rId3"/>
            <a:srcRect t="19620" b="44520"/>
            <a:stretch>
              <a:fillRect/>
            </a:stretch>
          </p:blipFill>
          <p:spPr>
            <a:xfrm>
              <a:off x="0" y="4375231"/>
              <a:ext cx="7982268" cy="3816431"/>
            </a:xfrm>
            <a:prstGeom prst="rect">
              <a:avLst/>
            </a:prstGeom>
          </p:spPr>
        </p:pic>
        <p:pic>
          <p:nvPicPr>
            <p:cNvPr id="11" name="Picture 11"/>
            <p:cNvPicPr>
              <a:picLocks noChangeAspect="1"/>
            </p:cNvPicPr>
            <p:nvPr/>
          </p:nvPicPr>
          <p:blipFill>
            <a:blip r:embed="rId4"/>
            <a:srcRect t="28136" b="13801"/>
            <a:stretch>
              <a:fillRect/>
            </a:stretch>
          </p:blipFill>
          <p:spPr>
            <a:xfrm>
              <a:off x="0" y="8750462"/>
              <a:ext cx="7982268" cy="3816431"/>
            </a:xfrm>
            <a:prstGeom prst="rect">
              <a:avLst/>
            </a:prstGeom>
          </p:spPr>
        </p:pic>
      </p:grpSp>
      <p:sp>
        <p:nvSpPr>
          <p:cNvPr id="12" name="Freeform 12"/>
          <p:cNvSpPr/>
          <p:nvPr/>
        </p:nvSpPr>
        <p:spPr>
          <a:xfrm>
            <a:off x="848359" y="1110685"/>
            <a:ext cx="1099990" cy="547804"/>
          </a:xfrm>
          <a:custGeom>
            <a:avLst/>
            <a:gdLst/>
            <a:ahLst/>
            <a:cxnLst/>
            <a:rect l="l" t="t" r="r" b="b"/>
            <a:pathLst>
              <a:path w="2199980" h="1095608">
                <a:moveTo>
                  <a:pt x="0" y="0"/>
                </a:moveTo>
                <a:lnTo>
                  <a:pt x="2199980" y="0"/>
                </a:lnTo>
                <a:lnTo>
                  <a:pt x="2199980" y="1095607"/>
                </a:lnTo>
                <a:lnTo>
                  <a:pt x="0" y="1095607"/>
                </a:lnTo>
                <a:lnTo>
                  <a:pt x="0" y="0"/>
                </a:lnTo>
                <a:close/>
              </a:path>
            </a:pathLst>
          </a:custGeom>
          <a:blipFill>
            <a:blip r:embed="rId5"/>
            <a:stretch>
              <a:fillRect/>
            </a:stretch>
          </a:blipFill>
        </p:spPr>
        <p:txBody>
          <a:bodyPr/>
          <a:lstStyle/>
          <a:p>
            <a:pPr defTabSz="457200"/>
            <a:endParaRPr lang="en-US" sz="900">
              <a:solidFill>
                <a:prstClr val="black"/>
              </a:solidFill>
              <a:latin typeface="Calibri"/>
            </a:endParaRPr>
          </a:p>
        </p:txBody>
      </p:sp>
      <p:sp>
        <p:nvSpPr>
          <p:cNvPr id="13" name="TextBox 13"/>
          <p:cNvSpPr txBox="1"/>
          <p:nvPr/>
        </p:nvSpPr>
        <p:spPr>
          <a:xfrm>
            <a:off x="848359" y="1971593"/>
            <a:ext cx="2968626" cy="419602"/>
          </a:xfrm>
          <a:prstGeom prst="rect">
            <a:avLst/>
          </a:prstGeom>
        </p:spPr>
        <p:txBody>
          <a:bodyPr lIns="0" tIns="0" rIns="0" bIns="0" rtlCol="0" anchor="t">
            <a:spAutoFit/>
          </a:bodyPr>
          <a:lstStyle/>
          <a:p>
            <a:pPr defTabSz="457200">
              <a:lnSpc>
                <a:spcPts val="3500"/>
              </a:lnSpc>
            </a:pPr>
            <a:r>
              <a:rPr lang="en-US" sz="2500">
                <a:solidFill>
                  <a:srgbClr val="000000"/>
                </a:solidFill>
                <a:latin typeface="Abril Fatface"/>
                <a:ea typeface="Abril Fatface"/>
                <a:cs typeface="Abril Fatface"/>
                <a:sym typeface="Abril Fatface"/>
              </a:rPr>
              <a:t>SEVERE WEATHER</a:t>
            </a:r>
          </a:p>
        </p:txBody>
      </p:sp>
      <p:sp>
        <p:nvSpPr>
          <p:cNvPr id="14" name="TextBox 14"/>
          <p:cNvSpPr txBox="1"/>
          <p:nvPr/>
        </p:nvSpPr>
        <p:spPr>
          <a:xfrm>
            <a:off x="947737" y="3088983"/>
            <a:ext cx="4080365" cy="1141338"/>
          </a:xfrm>
          <a:prstGeom prst="rect">
            <a:avLst/>
          </a:prstGeom>
        </p:spPr>
        <p:txBody>
          <a:bodyPr lIns="0" tIns="0" rIns="0" bIns="0" rtlCol="0" anchor="t">
            <a:spAutoFit/>
          </a:bodyPr>
          <a:lstStyle/>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Preparedness Plan- Severe Weather Task Force</a:t>
            </a:r>
          </a:p>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Heat and Cold  Weather Protocols</a:t>
            </a:r>
          </a:p>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Shelter &amp; Basic Needs Services </a:t>
            </a:r>
          </a:p>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Real-Time Communication</a:t>
            </a:r>
          </a:p>
          <a:p>
            <a:pPr marL="269875" lvl="1" indent="-134938" algn="just" defTabSz="457200">
              <a:lnSpc>
                <a:spcPts val="1750"/>
              </a:lnSpc>
              <a:buFont typeface="Arial"/>
              <a:buChar char="•"/>
            </a:pPr>
            <a:r>
              <a:rPr lang="en-US" sz="1250">
                <a:solidFill>
                  <a:srgbClr val="000000"/>
                </a:solidFill>
                <a:latin typeface="Poppins"/>
                <a:ea typeface="Poppins"/>
                <a:cs typeface="Poppins"/>
                <a:sym typeface="Poppins"/>
              </a:rPr>
              <a:t>Engagement with Vulnerable populations</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1200150" y="2647308"/>
            <a:ext cx="6743700" cy="123444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05725" tIns="137156" rIns="205725" bIns="137156" anchor="ctr" anchorCtr="1">
            <a:normAutofit/>
          </a:bodyPr>
          <a:lstStyle/>
          <a:p>
            <a:r>
              <a:rPr lang="en-US" b="1"/>
              <a:t>OUTSIDERS INN </a:t>
            </a:r>
            <a:r>
              <a:rPr lang="en-US"/>
              <a:t>@ ST. PAUL’S</a:t>
            </a:r>
            <a:endParaRPr/>
          </a:p>
        </p:txBody>
      </p:sp>
      <p:sp>
        <p:nvSpPr>
          <p:cNvPr id="106" name="Google Shape;106;p1"/>
          <p:cNvSpPr txBox="1">
            <a:spLocks noGrp="1"/>
          </p:cNvSpPr>
          <p:nvPr>
            <p:ph type="subTitle" idx="1"/>
          </p:nvPr>
        </p:nvSpPr>
        <p:spPr>
          <a:xfrm>
            <a:off x="2021396" y="4121658"/>
            <a:ext cx="5101200" cy="929925"/>
          </a:xfrm>
          <a:prstGeom prst="rect">
            <a:avLst/>
          </a:prstGeom>
          <a:noFill/>
          <a:ln>
            <a:noFill/>
          </a:ln>
        </p:spPr>
        <p:txBody>
          <a:bodyPr spcFirstLastPara="1" wrap="square" lIns="68569" tIns="34275" rIns="68569" bIns="34275" anchor="t" anchorCtr="0">
            <a:normAutofit/>
          </a:bodyPr>
          <a:lstStyle/>
          <a:p>
            <a:pPr marL="0" indent="0">
              <a:spcBef>
                <a:spcPts val="0"/>
              </a:spcBef>
              <a:buSzPts val="3200"/>
            </a:pPr>
            <a:r>
              <a:rPr lang="en-US" sz="2400"/>
              <a:t>Men’s Shelter Program</a:t>
            </a:r>
            <a:endParaRPr/>
          </a:p>
        </p:txBody>
      </p:sp>
      <p:sp>
        <p:nvSpPr>
          <p:cNvPr id="2" name="Date Placeholder 1">
            <a:extLst>
              <a:ext uri="{FF2B5EF4-FFF2-40B4-BE49-F238E27FC236}">
                <a16:creationId xmlns:a16="http://schemas.microsoft.com/office/drawing/2014/main" id="{FE3FCF70-3830-4F5F-45FA-7219BF10E542}"/>
              </a:ext>
            </a:extLst>
          </p:cNvPr>
          <p:cNvSpPr>
            <a:spLocks noGrp="1"/>
          </p:cNvSpPr>
          <p:nvPr>
            <p:ph type="dt" idx="10"/>
          </p:nvPr>
        </p:nvSpPr>
        <p:spPr/>
        <p:txBody>
          <a:bodyPr/>
          <a:lstStyle/>
          <a:p>
            <a:r>
              <a:rPr lang="en-US"/>
              <a:t>4/2/2025</a:t>
            </a:r>
          </a:p>
        </p:txBody>
      </p:sp>
      <p:sp>
        <p:nvSpPr>
          <p:cNvPr id="3" name="Footer Placeholder 2">
            <a:extLst>
              <a:ext uri="{FF2B5EF4-FFF2-40B4-BE49-F238E27FC236}">
                <a16:creationId xmlns:a16="http://schemas.microsoft.com/office/drawing/2014/main" id="{17387E60-8ECB-7F4E-1785-7A9D395DF45E}"/>
              </a:ext>
            </a:extLst>
          </p:cNvPr>
          <p:cNvSpPr>
            <a:spLocks noGrp="1"/>
          </p:cNvSpPr>
          <p:nvPr>
            <p:ph type="ftr" idx="11"/>
          </p:nvPr>
        </p:nvSpPr>
        <p:spPr/>
        <p:txBody>
          <a:bodyPr/>
          <a:lstStyle/>
          <a:p>
            <a:r>
              <a:rPr lang="en-US"/>
              <a:t>Community Action Advisory Board</a:t>
            </a:r>
          </a:p>
        </p:txBody>
      </p:sp>
      <p:sp>
        <p:nvSpPr>
          <p:cNvPr id="4" name="Slide Number Placeholder 3">
            <a:extLst>
              <a:ext uri="{FF2B5EF4-FFF2-40B4-BE49-F238E27FC236}">
                <a16:creationId xmlns:a16="http://schemas.microsoft.com/office/drawing/2014/main" id="{7CF36C70-0711-3F49-60E7-669899FCC76C}"/>
              </a:ext>
            </a:extLst>
          </p:cNvPr>
          <p:cNvSpPr>
            <a:spLocks noGrp="1"/>
          </p:cNvSpPr>
          <p:nvPr>
            <p:ph type="sldNum" idx="12"/>
          </p:nvPr>
        </p:nvSpPr>
        <p:spPr/>
        <p:txBody>
          <a:bodyPr/>
          <a:lstStyle/>
          <a:p>
            <a:fld id="{00000000-1234-1234-1234-123412341234}"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8F8F7"/>
        </a:solidFill>
        <a:effectLst/>
      </p:bgPr>
    </p:bg>
    <p:spTree>
      <p:nvGrpSpPr>
        <p:cNvPr id="1" name=""/>
        <p:cNvGrpSpPr/>
        <p:nvPr/>
      </p:nvGrpSpPr>
      <p:grpSpPr>
        <a:xfrm>
          <a:off x="0" y="0"/>
          <a:ext cx="0" cy="0"/>
          <a:chOff x="0" y="0"/>
          <a:chExt cx="0" cy="0"/>
        </a:xfrm>
      </p:grpSpPr>
      <p:grpSp>
        <p:nvGrpSpPr>
          <p:cNvPr id="2" name="Group 2"/>
          <p:cNvGrpSpPr/>
          <p:nvPr/>
        </p:nvGrpSpPr>
        <p:grpSpPr>
          <a:xfrm>
            <a:off x="64887" y="990600"/>
            <a:ext cx="3516513" cy="4838700"/>
            <a:chOff x="0" y="0"/>
            <a:chExt cx="2277322" cy="3290552"/>
          </a:xfrm>
        </p:grpSpPr>
        <p:sp>
          <p:nvSpPr>
            <p:cNvPr id="3" name="Freeform 3"/>
            <p:cNvSpPr/>
            <p:nvPr/>
          </p:nvSpPr>
          <p:spPr>
            <a:xfrm>
              <a:off x="0" y="0"/>
              <a:ext cx="2277322" cy="3290552"/>
            </a:xfrm>
            <a:custGeom>
              <a:avLst/>
              <a:gdLst/>
              <a:ahLst/>
              <a:cxnLst/>
              <a:rect l="l" t="t" r="r" b="b"/>
              <a:pathLst>
                <a:path w="2277322" h="3290552">
                  <a:moveTo>
                    <a:pt x="0" y="0"/>
                  </a:moveTo>
                  <a:lnTo>
                    <a:pt x="2277322" y="0"/>
                  </a:lnTo>
                  <a:lnTo>
                    <a:pt x="2277322" y="3290552"/>
                  </a:lnTo>
                  <a:lnTo>
                    <a:pt x="0" y="3290552"/>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4" name="TextBox 4"/>
            <p:cNvSpPr txBox="1"/>
            <p:nvPr/>
          </p:nvSpPr>
          <p:spPr>
            <a:xfrm>
              <a:off x="0" y="-38100"/>
              <a:ext cx="2277322" cy="3328652"/>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5" name="Group 5"/>
          <p:cNvGrpSpPr/>
          <p:nvPr/>
        </p:nvGrpSpPr>
        <p:grpSpPr>
          <a:xfrm>
            <a:off x="8629650" y="857250"/>
            <a:ext cx="514350" cy="5143500"/>
            <a:chOff x="0" y="0"/>
            <a:chExt cx="270933" cy="2709333"/>
          </a:xfrm>
        </p:grpSpPr>
        <p:sp>
          <p:nvSpPr>
            <p:cNvPr id="6" name="Freeform 6"/>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7" name="TextBox 7"/>
            <p:cNvSpPr txBox="1"/>
            <p:nvPr/>
          </p:nvSpPr>
          <p:spPr>
            <a:xfrm>
              <a:off x="0" y="-38100"/>
              <a:ext cx="270933" cy="2747433"/>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8" name="Group 8"/>
          <p:cNvGrpSpPr/>
          <p:nvPr/>
        </p:nvGrpSpPr>
        <p:grpSpPr>
          <a:xfrm>
            <a:off x="228600" y="1143000"/>
            <a:ext cx="2945036" cy="3317453"/>
            <a:chOff x="0" y="0"/>
            <a:chExt cx="722626" cy="833947"/>
          </a:xfrm>
        </p:grpSpPr>
        <p:sp>
          <p:nvSpPr>
            <p:cNvPr id="9" name="Freeform 9"/>
            <p:cNvSpPr/>
            <p:nvPr/>
          </p:nvSpPr>
          <p:spPr>
            <a:xfrm>
              <a:off x="0" y="0"/>
              <a:ext cx="722626" cy="833946"/>
            </a:xfrm>
            <a:custGeom>
              <a:avLst/>
              <a:gdLst/>
              <a:ahLst/>
              <a:cxnLst/>
              <a:rect l="l" t="t" r="r" b="b"/>
              <a:pathLst>
                <a:path w="722626" h="833946">
                  <a:moveTo>
                    <a:pt x="0" y="0"/>
                  </a:moveTo>
                  <a:lnTo>
                    <a:pt x="722626" y="0"/>
                  </a:lnTo>
                  <a:lnTo>
                    <a:pt x="722626" y="833946"/>
                  </a:lnTo>
                  <a:lnTo>
                    <a:pt x="0" y="833946"/>
                  </a:lnTo>
                  <a:close/>
                </a:path>
              </a:pathLst>
            </a:custGeom>
            <a:blipFill>
              <a:blip r:embed="rId2"/>
              <a:stretch>
                <a:fillRect t="-3549" b="-3549"/>
              </a:stretch>
            </a:blipFill>
            <a:ln w="276225" cap="sq">
              <a:solidFill>
                <a:srgbClr val="FFFFFF"/>
              </a:solidFill>
              <a:prstDash val="solid"/>
              <a:miter/>
            </a:ln>
          </p:spPr>
          <p:txBody>
            <a:bodyPr/>
            <a:lstStyle/>
            <a:p>
              <a:pPr defTabSz="457200"/>
              <a:endParaRPr lang="en-US" sz="900">
                <a:solidFill>
                  <a:prstClr val="black"/>
                </a:solidFill>
                <a:latin typeface="Calibri"/>
              </a:endParaRPr>
            </a:p>
          </p:txBody>
        </p:sp>
      </p:grpSp>
      <p:grpSp>
        <p:nvGrpSpPr>
          <p:cNvPr id="10" name="Group 10"/>
          <p:cNvGrpSpPr/>
          <p:nvPr/>
        </p:nvGrpSpPr>
        <p:grpSpPr>
          <a:xfrm>
            <a:off x="2542278" y="3907744"/>
            <a:ext cx="1602975" cy="1803005"/>
            <a:chOff x="0" y="0"/>
            <a:chExt cx="722626" cy="812800"/>
          </a:xfrm>
        </p:grpSpPr>
        <p:sp>
          <p:nvSpPr>
            <p:cNvPr id="11" name="Freeform 11"/>
            <p:cNvSpPr/>
            <p:nvPr/>
          </p:nvSpPr>
          <p:spPr>
            <a:xfrm>
              <a:off x="0" y="0"/>
              <a:ext cx="722626" cy="812800"/>
            </a:xfrm>
            <a:custGeom>
              <a:avLst/>
              <a:gdLst/>
              <a:ahLst/>
              <a:cxnLst/>
              <a:rect l="l" t="t" r="r" b="b"/>
              <a:pathLst>
                <a:path w="722626" h="812800">
                  <a:moveTo>
                    <a:pt x="0" y="0"/>
                  </a:moveTo>
                  <a:lnTo>
                    <a:pt x="722626" y="0"/>
                  </a:lnTo>
                  <a:lnTo>
                    <a:pt x="722626" y="812800"/>
                  </a:lnTo>
                  <a:lnTo>
                    <a:pt x="0" y="812800"/>
                  </a:lnTo>
                  <a:close/>
                </a:path>
              </a:pathLst>
            </a:custGeom>
            <a:blipFill>
              <a:blip r:embed="rId3"/>
              <a:stretch>
                <a:fillRect t="-9270" b="-9270"/>
              </a:stretch>
            </a:blipFill>
            <a:ln w="276225" cap="sq">
              <a:solidFill>
                <a:srgbClr val="FFFFFF"/>
              </a:solidFill>
              <a:prstDash val="solid"/>
              <a:miter/>
            </a:ln>
          </p:spPr>
          <p:txBody>
            <a:bodyPr/>
            <a:lstStyle/>
            <a:p>
              <a:pPr defTabSz="457200"/>
              <a:endParaRPr lang="en-US" sz="900">
                <a:solidFill>
                  <a:prstClr val="black"/>
                </a:solidFill>
                <a:latin typeface="Calibri"/>
              </a:endParaRPr>
            </a:p>
          </p:txBody>
        </p:sp>
      </p:grpSp>
      <p:sp>
        <p:nvSpPr>
          <p:cNvPr id="12" name="Freeform 12"/>
          <p:cNvSpPr/>
          <p:nvPr/>
        </p:nvSpPr>
        <p:spPr>
          <a:xfrm>
            <a:off x="7036997" y="1091091"/>
            <a:ext cx="1258482" cy="626734"/>
          </a:xfrm>
          <a:custGeom>
            <a:avLst/>
            <a:gdLst/>
            <a:ahLst/>
            <a:cxnLst/>
            <a:rect l="l" t="t" r="r" b="b"/>
            <a:pathLst>
              <a:path w="2516964" h="1253468">
                <a:moveTo>
                  <a:pt x="0" y="0"/>
                </a:moveTo>
                <a:lnTo>
                  <a:pt x="2516965" y="0"/>
                </a:lnTo>
                <a:lnTo>
                  <a:pt x="2516965" y="1253468"/>
                </a:lnTo>
                <a:lnTo>
                  <a:pt x="0" y="1253468"/>
                </a:lnTo>
                <a:lnTo>
                  <a:pt x="0" y="0"/>
                </a:lnTo>
                <a:close/>
              </a:path>
            </a:pathLst>
          </a:custGeom>
          <a:blipFill>
            <a:blip r:embed="rId4"/>
            <a:stretch>
              <a:fillRect/>
            </a:stretch>
          </a:blipFill>
        </p:spPr>
        <p:txBody>
          <a:bodyPr/>
          <a:lstStyle/>
          <a:p>
            <a:pPr defTabSz="457200"/>
            <a:endParaRPr lang="en-US" sz="900">
              <a:solidFill>
                <a:prstClr val="black"/>
              </a:solidFill>
              <a:latin typeface="Calibri"/>
            </a:endParaRPr>
          </a:p>
        </p:txBody>
      </p:sp>
      <p:sp>
        <p:nvSpPr>
          <p:cNvPr id="13" name="TextBox 13"/>
          <p:cNvSpPr txBox="1"/>
          <p:nvPr/>
        </p:nvSpPr>
        <p:spPr>
          <a:xfrm>
            <a:off x="3773219" y="1827363"/>
            <a:ext cx="4856431" cy="419602"/>
          </a:xfrm>
          <a:prstGeom prst="rect">
            <a:avLst/>
          </a:prstGeom>
        </p:spPr>
        <p:txBody>
          <a:bodyPr lIns="0" tIns="0" rIns="0" bIns="0" rtlCol="0" anchor="t">
            <a:spAutoFit/>
          </a:bodyPr>
          <a:lstStyle/>
          <a:p>
            <a:pPr defTabSz="457200">
              <a:lnSpc>
                <a:spcPts val="3500"/>
              </a:lnSpc>
            </a:pPr>
            <a:r>
              <a:rPr lang="en-US" sz="2500">
                <a:solidFill>
                  <a:srgbClr val="000000"/>
                </a:solidFill>
                <a:latin typeface="Abril Fatface"/>
                <a:ea typeface="Abril Fatface"/>
                <a:cs typeface="Abril Fatface"/>
                <a:sym typeface="Abril Fatface"/>
              </a:rPr>
              <a:t>REGENERATING THE SYSTEM</a:t>
            </a:r>
          </a:p>
        </p:txBody>
      </p:sp>
      <p:sp>
        <p:nvSpPr>
          <p:cNvPr id="14" name="TextBox 14"/>
          <p:cNvSpPr txBox="1"/>
          <p:nvPr/>
        </p:nvSpPr>
        <p:spPr>
          <a:xfrm>
            <a:off x="4145253" y="2644775"/>
            <a:ext cx="4080365" cy="1372171"/>
          </a:xfrm>
          <a:prstGeom prst="rect">
            <a:avLst/>
          </a:prstGeom>
        </p:spPr>
        <p:txBody>
          <a:bodyPr lIns="0" tIns="0" rIns="0" bIns="0" rtlCol="0" anchor="t">
            <a:spAutoFit/>
          </a:bodyPr>
          <a:lstStyle/>
          <a:p>
            <a:pPr marL="269875" lvl="1" indent="-134938" defTabSz="457200">
              <a:lnSpc>
                <a:spcPts val="1750"/>
              </a:lnSpc>
              <a:buFont typeface="Arial"/>
              <a:buChar char="•"/>
            </a:pPr>
            <a:r>
              <a:rPr lang="en-US" sz="1250">
                <a:solidFill>
                  <a:srgbClr val="000000"/>
                </a:solidFill>
                <a:latin typeface="Poppins"/>
                <a:ea typeface="Poppins"/>
                <a:cs typeface="Poppins"/>
                <a:sym typeface="Poppins"/>
              </a:rPr>
              <a:t>Root Causes of Vulnerability </a:t>
            </a:r>
          </a:p>
          <a:p>
            <a:pPr marL="269875" lvl="1" indent="-134938" defTabSz="457200">
              <a:lnSpc>
                <a:spcPts val="1750"/>
              </a:lnSpc>
              <a:buFont typeface="Arial"/>
              <a:buChar char="•"/>
            </a:pPr>
            <a:r>
              <a:rPr lang="en-US" sz="1250">
                <a:solidFill>
                  <a:srgbClr val="000000"/>
                </a:solidFill>
                <a:latin typeface="Poppins"/>
                <a:ea typeface="Poppins"/>
                <a:cs typeface="Poppins"/>
                <a:sym typeface="Poppins"/>
              </a:rPr>
              <a:t>Data-Driven Decision Making</a:t>
            </a:r>
          </a:p>
          <a:p>
            <a:pPr marL="269875" lvl="1" indent="-134938" defTabSz="457200">
              <a:lnSpc>
                <a:spcPts val="1750"/>
              </a:lnSpc>
              <a:buFont typeface="Arial"/>
              <a:buChar char="•"/>
            </a:pPr>
            <a:r>
              <a:rPr lang="en-US" sz="1250">
                <a:solidFill>
                  <a:srgbClr val="000000"/>
                </a:solidFill>
                <a:latin typeface="Poppins"/>
                <a:ea typeface="Poppins"/>
                <a:cs typeface="Poppins"/>
                <a:sym typeface="Poppins"/>
              </a:rPr>
              <a:t>Equity in service delivery making it accessible to everyone </a:t>
            </a:r>
          </a:p>
          <a:p>
            <a:pPr marL="269875" lvl="1" indent="-134938" defTabSz="457200">
              <a:lnSpc>
                <a:spcPts val="1750"/>
              </a:lnSpc>
              <a:buFont typeface="Arial"/>
              <a:buChar char="•"/>
            </a:pPr>
            <a:r>
              <a:rPr lang="en-US" sz="1250">
                <a:solidFill>
                  <a:srgbClr val="000000"/>
                </a:solidFill>
                <a:latin typeface="Poppins"/>
                <a:ea typeface="Poppins"/>
                <a:cs typeface="Poppins"/>
                <a:sym typeface="Poppins"/>
              </a:rPr>
              <a:t>Long-Term Impact through engagement &amp; sustainable practices</a:t>
            </a:r>
          </a:p>
        </p:txBody>
      </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8F7"/>
        </a:solidFill>
        <a:effectLst/>
      </p:bgPr>
    </p:bg>
    <p:spTree>
      <p:nvGrpSpPr>
        <p:cNvPr id="1" name=""/>
        <p:cNvGrpSpPr/>
        <p:nvPr/>
      </p:nvGrpSpPr>
      <p:grpSpPr>
        <a:xfrm>
          <a:off x="0" y="0"/>
          <a:ext cx="0" cy="0"/>
          <a:chOff x="0" y="0"/>
          <a:chExt cx="0" cy="0"/>
        </a:xfrm>
      </p:grpSpPr>
      <p:grpSp>
        <p:nvGrpSpPr>
          <p:cNvPr id="2" name="Group 2"/>
          <p:cNvGrpSpPr/>
          <p:nvPr/>
        </p:nvGrpSpPr>
        <p:grpSpPr>
          <a:xfrm>
            <a:off x="127246" y="990600"/>
            <a:ext cx="3611269" cy="4735513"/>
            <a:chOff x="0" y="0"/>
            <a:chExt cx="2277322" cy="3290552"/>
          </a:xfrm>
        </p:grpSpPr>
        <p:sp>
          <p:nvSpPr>
            <p:cNvPr id="3" name="Freeform 3"/>
            <p:cNvSpPr/>
            <p:nvPr/>
          </p:nvSpPr>
          <p:spPr>
            <a:xfrm>
              <a:off x="0" y="0"/>
              <a:ext cx="2277322" cy="3290552"/>
            </a:xfrm>
            <a:custGeom>
              <a:avLst/>
              <a:gdLst/>
              <a:ahLst/>
              <a:cxnLst/>
              <a:rect l="l" t="t" r="r" b="b"/>
              <a:pathLst>
                <a:path w="2277322" h="3290552">
                  <a:moveTo>
                    <a:pt x="0" y="0"/>
                  </a:moveTo>
                  <a:lnTo>
                    <a:pt x="2277322" y="0"/>
                  </a:lnTo>
                  <a:lnTo>
                    <a:pt x="2277322" y="3290552"/>
                  </a:lnTo>
                  <a:lnTo>
                    <a:pt x="0" y="3290552"/>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4" name="TextBox 4"/>
            <p:cNvSpPr txBox="1"/>
            <p:nvPr/>
          </p:nvSpPr>
          <p:spPr>
            <a:xfrm>
              <a:off x="0" y="-38100"/>
              <a:ext cx="2277322" cy="3328652"/>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5" name="Group 5"/>
          <p:cNvGrpSpPr/>
          <p:nvPr/>
        </p:nvGrpSpPr>
        <p:grpSpPr>
          <a:xfrm>
            <a:off x="8629650" y="857250"/>
            <a:ext cx="514350" cy="5143500"/>
            <a:chOff x="0" y="0"/>
            <a:chExt cx="270933" cy="2709333"/>
          </a:xfrm>
        </p:grpSpPr>
        <p:sp>
          <p:nvSpPr>
            <p:cNvPr id="6" name="Freeform 6"/>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gradFill rotWithShape="1">
              <a:gsLst>
                <a:gs pos="0">
                  <a:srgbClr val="B351BE">
                    <a:alpha val="100000"/>
                  </a:srgbClr>
                </a:gs>
                <a:gs pos="100000">
                  <a:srgbClr val="6E2676">
                    <a:alpha val="100000"/>
                  </a:srgbClr>
                </a:gs>
              </a:gsLst>
              <a:lin ang="2700000"/>
            </a:gradFill>
          </p:spPr>
          <p:txBody>
            <a:bodyPr/>
            <a:lstStyle/>
            <a:p>
              <a:pPr defTabSz="457200"/>
              <a:endParaRPr lang="en-US" sz="900">
                <a:solidFill>
                  <a:prstClr val="black"/>
                </a:solidFill>
                <a:latin typeface="Calibri"/>
              </a:endParaRPr>
            </a:p>
          </p:txBody>
        </p:sp>
        <p:sp>
          <p:nvSpPr>
            <p:cNvPr id="7" name="TextBox 7"/>
            <p:cNvSpPr txBox="1"/>
            <p:nvPr/>
          </p:nvSpPr>
          <p:spPr>
            <a:xfrm>
              <a:off x="0" y="-38100"/>
              <a:ext cx="270933" cy="2747433"/>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8" name="Group 8"/>
          <p:cNvGrpSpPr/>
          <p:nvPr/>
        </p:nvGrpSpPr>
        <p:grpSpPr>
          <a:xfrm>
            <a:off x="373440" y="1731337"/>
            <a:ext cx="3018640" cy="3395326"/>
            <a:chOff x="0" y="0"/>
            <a:chExt cx="722626" cy="812800"/>
          </a:xfrm>
        </p:grpSpPr>
        <p:sp>
          <p:nvSpPr>
            <p:cNvPr id="9" name="Freeform 9"/>
            <p:cNvSpPr/>
            <p:nvPr/>
          </p:nvSpPr>
          <p:spPr>
            <a:xfrm>
              <a:off x="0" y="0"/>
              <a:ext cx="722626" cy="812800"/>
            </a:xfrm>
            <a:custGeom>
              <a:avLst/>
              <a:gdLst/>
              <a:ahLst/>
              <a:cxnLst/>
              <a:rect l="l" t="t" r="r" b="b"/>
              <a:pathLst>
                <a:path w="722626" h="812800">
                  <a:moveTo>
                    <a:pt x="0" y="0"/>
                  </a:moveTo>
                  <a:lnTo>
                    <a:pt x="722626" y="0"/>
                  </a:lnTo>
                  <a:lnTo>
                    <a:pt x="722626" y="812800"/>
                  </a:lnTo>
                  <a:lnTo>
                    <a:pt x="0" y="812800"/>
                  </a:lnTo>
                  <a:close/>
                </a:path>
              </a:pathLst>
            </a:custGeom>
            <a:blipFill>
              <a:blip r:embed="rId2"/>
              <a:stretch>
                <a:fillRect l="-3216" r="-3216"/>
              </a:stretch>
            </a:blipFill>
            <a:ln w="276225" cap="sq">
              <a:solidFill>
                <a:srgbClr val="FFFFFF"/>
              </a:solidFill>
              <a:prstDash val="solid"/>
              <a:miter/>
            </a:ln>
          </p:spPr>
          <p:txBody>
            <a:bodyPr/>
            <a:lstStyle/>
            <a:p>
              <a:pPr defTabSz="457200"/>
              <a:endParaRPr lang="en-US" sz="900">
                <a:solidFill>
                  <a:prstClr val="black"/>
                </a:solidFill>
                <a:latin typeface="Calibri"/>
              </a:endParaRPr>
            </a:p>
          </p:txBody>
        </p:sp>
      </p:grpSp>
      <p:sp>
        <p:nvSpPr>
          <p:cNvPr id="10" name="Freeform 10"/>
          <p:cNvSpPr/>
          <p:nvPr/>
        </p:nvSpPr>
        <p:spPr>
          <a:xfrm>
            <a:off x="6860736" y="1084509"/>
            <a:ext cx="1522721" cy="758327"/>
          </a:xfrm>
          <a:custGeom>
            <a:avLst/>
            <a:gdLst/>
            <a:ahLst/>
            <a:cxnLst/>
            <a:rect l="l" t="t" r="r" b="b"/>
            <a:pathLst>
              <a:path w="3045441" h="1516654">
                <a:moveTo>
                  <a:pt x="0" y="0"/>
                </a:moveTo>
                <a:lnTo>
                  <a:pt x="3045441" y="0"/>
                </a:lnTo>
                <a:lnTo>
                  <a:pt x="3045441" y="1516654"/>
                </a:lnTo>
                <a:lnTo>
                  <a:pt x="0" y="1516654"/>
                </a:lnTo>
                <a:lnTo>
                  <a:pt x="0" y="0"/>
                </a:lnTo>
                <a:close/>
              </a:path>
            </a:pathLst>
          </a:custGeom>
          <a:blipFill>
            <a:blip r:embed="rId3"/>
            <a:stretch>
              <a:fillRect/>
            </a:stretch>
          </a:blipFill>
        </p:spPr>
        <p:txBody>
          <a:bodyPr/>
          <a:lstStyle/>
          <a:p>
            <a:pPr defTabSz="457200"/>
            <a:endParaRPr lang="en-US" sz="900">
              <a:solidFill>
                <a:prstClr val="black"/>
              </a:solidFill>
              <a:latin typeface="Calibri"/>
            </a:endParaRPr>
          </a:p>
        </p:txBody>
      </p:sp>
      <p:sp>
        <p:nvSpPr>
          <p:cNvPr id="11" name="TextBox 11"/>
          <p:cNvSpPr txBox="1"/>
          <p:nvPr/>
        </p:nvSpPr>
        <p:spPr>
          <a:xfrm>
            <a:off x="3860073" y="5410200"/>
            <a:ext cx="1439552" cy="214611"/>
          </a:xfrm>
          <a:prstGeom prst="rect">
            <a:avLst/>
          </a:prstGeom>
        </p:spPr>
        <p:txBody>
          <a:bodyPr lIns="0" tIns="0" rIns="0" bIns="0" rtlCol="0" anchor="t">
            <a:spAutoFit/>
          </a:bodyPr>
          <a:lstStyle/>
          <a:p>
            <a:pPr defTabSz="457200">
              <a:lnSpc>
                <a:spcPts val="1750"/>
              </a:lnSpc>
            </a:pPr>
            <a:r>
              <a:rPr lang="en-US" sz="1250" dirty="0">
                <a:solidFill>
                  <a:srgbClr val="000000"/>
                </a:solidFill>
                <a:latin typeface="Abril Fatface"/>
                <a:ea typeface="Abril Fatface"/>
                <a:cs typeface="Abril Fatface"/>
                <a:sym typeface="Abril Fatface"/>
              </a:rPr>
              <a:t>Nathalie Aguilar</a:t>
            </a:r>
          </a:p>
        </p:txBody>
      </p:sp>
      <p:sp>
        <p:nvSpPr>
          <p:cNvPr id="12" name="TextBox 12"/>
          <p:cNvSpPr txBox="1"/>
          <p:nvPr/>
        </p:nvSpPr>
        <p:spPr>
          <a:xfrm>
            <a:off x="4109381" y="2066196"/>
            <a:ext cx="3926174" cy="2580194"/>
          </a:xfrm>
          <a:prstGeom prst="rect">
            <a:avLst/>
          </a:prstGeom>
        </p:spPr>
        <p:txBody>
          <a:bodyPr lIns="0" tIns="0" rIns="0" bIns="0" rtlCol="0" anchor="t">
            <a:spAutoFit/>
          </a:bodyPr>
          <a:lstStyle/>
          <a:p>
            <a:pPr defTabSz="457200">
              <a:lnSpc>
                <a:spcPts val="10385"/>
              </a:lnSpc>
            </a:pPr>
            <a:r>
              <a:rPr lang="en-US" sz="7418">
                <a:solidFill>
                  <a:srgbClr val="000000"/>
                </a:solidFill>
                <a:latin typeface="Abril Fatface"/>
                <a:ea typeface="Abril Fatface"/>
                <a:cs typeface="Abril Fatface"/>
                <a:sym typeface="Abril Fatface"/>
              </a:rPr>
              <a:t>THANK YOU!</a:t>
            </a:r>
          </a:p>
        </p:txBody>
      </p:sp>
      <p:sp>
        <p:nvSpPr>
          <p:cNvPr id="13" name="TextBox 13"/>
          <p:cNvSpPr txBox="1"/>
          <p:nvPr/>
        </p:nvSpPr>
        <p:spPr>
          <a:xfrm>
            <a:off x="5569300" y="5300663"/>
            <a:ext cx="3060351" cy="445443"/>
          </a:xfrm>
          <a:prstGeom prst="rect">
            <a:avLst/>
          </a:prstGeom>
        </p:spPr>
        <p:txBody>
          <a:bodyPr lIns="0" tIns="0" rIns="0" bIns="0" rtlCol="0" anchor="t">
            <a:spAutoFit/>
          </a:bodyPr>
          <a:lstStyle/>
          <a:p>
            <a:pPr defTabSz="457200">
              <a:lnSpc>
                <a:spcPts val="1750"/>
              </a:lnSpc>
            </a:pPr>
            <a:r>
              <a:rPr lang="en-US" sz="1250">
                <a:solidFill>
                  <a:srgbClr val="000000"/>
                </a:solidFill>
                <a:latin typeface="Abril Fatface"/>
                <a:ea typeface="Abril Fatface"/>
                <a:cs typeface="Abril Fatface"/>
                <a:sym typeface="Abril Fatface"/>
              </a:rPr>
              <a:t>   Outreach Manager, naguilar@councilforthehomeless.org</a:t>
            </a:r>
          </a:p>
        </p:txBody>
      </p: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useBgFill="1">
        <p:nvSpPr>
          <p:cNvPr id="7177" name="Freeform: Shape 7176">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9" y="857250"/>
            <a:ext cx="7472363" cy="51435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7170" name="Picture 2" descr="May be an image of welcome mat and text">
            <a:extLst>
              <a:ext uri="{FF2B5EF4-FFF2-40B4-BE49-F238E27FC236}">
                <a16:creationId xmlns:a16="http://schemas.microsoft.com/office/drawing/2014/main" id="{7BB7E635-A248-85A7-1AD6-C546EF48F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8222"/>
          <a:stretch/>
        </p:blipFill>
        <p:spPr bwMode="auto">
          <a:xfrm>
            <a:off x="835820" y="857257"/>
            <a:ext cx="7472362" cy="5143493"/>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024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No photo description available.">
            <a:extLst>
              <a:ext uri="{FF2B5EF4-FFF2-40B4-BE49-F238E27FC236}">
                <a16:creationId xmlns:a16="http://schemas.microsoft.com/office/drawing/2014/main" id="{FF3ED4CB-AB48-B6B2-5F27-94D9F9844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65" r="-3" b="19032"/>
          <a:stretch/>
        </p:blipFill>
        <p:spPr bwMode="auto">
          <a:xfrm>
            <a:off x="3871539" y="3311692"/>
            <a:ext cx="4579037" cy="26890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o photo description available.">
            <a:extLst>
              <a:ext uri="{FF2B5EF4-FFF2-40B4-BE49-F238E27FC236}">
                <a16:creationId xmlns:a16="http://schemas.microsoft.com/office/drawing/2014/main" id="{2A3353FC-25BD-3B28-10C0-893DC2305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738" r="1" b="6919"/>
          <a:stretch/>
        </p:blipFill>
        <p:spPr bwMode="auto">
          <a:xfrm>
            <a:off x="15" y="857257"/>
            <a:ext cx="5459920" cy="2921501"/>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1057" name="Rectangle 1056">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727" y="857250"/>
            <a:ext cx="2856849" cy="23377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058" name="Rectangle 1057">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09316"/>
            <a:ext cx="3750890" cy="2091434"/>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059" name="Rectangle 1058">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67928" y="857250"/>
            <a:ext cx="576072" cy="5143500"/>
          </a:xfrm>
          <a:prstGeom prst="rect">
            <a:avLst/>
          </a:prstGeom>
          <a:solidFill>
            <a:srgbClr val="543B3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3" name="TextBox 2">
            <a:extLst>
              <a:ext uri="{FF2B5EF4-FFF2-40B4-BE49-F238E27FC236}">
                <a16:creationId xmlns:a16="http://schemas.microsoft.com/office/drawing/2014/main" id="{6186BD5F-D6CD-5C75-DF0F-88657231EC30}"/>
              </a:ext>
            </a:extLst>
          </p:cNvPr>
          <p:cNvSpPr txBox="1"/>
          <p:nvPr/>
        </p:nvSpPr>
        <p:spPr>
          <a:xfrm>
            <a:off x="245242" y="4204828"/>
            <a:ext cx="3260405" cy="1523494"/>
          </a:xfrm>
          <a:prstGeom prst="rect">
            <a:avLst/>
          </a:prstGeom>
          <a:noFill/>
        </p:spPr>
        <p:txBody>
          <a:bodyPr wrap="square" rtlCol="0">
            <a:spAutoFit/>
          </a:bodyPr>
          <a:lstStyle/>
          <a:p>
            <a:pPr algn="ctr" defTabSz="685800"/>
            <a:r>
              <a:rPr lang="en-US" sz="2700" dirty="0">
                <a:solidFill>
                  <a:prstClr val="black"/>
                </a:solidFill>
                <a:latin typeface="Bookman Old Style" panose="02050604050505020204" pitchFamily="18" charset="0"/>
              </a:rPr>
              <a:t>Monday, Tuesday, Thursday, Friday</a:t>
            </a:r>
          </a:p>
          <a:p>
            <a:pPr algn="ctr" defTabSz="685800"/>
            <a:endParaRPr lang="en-US" sz="1200" dirty="0">
              <a:solidFill>
                <a:prstClr val="black"/>
              </a:solidFill>
              <a:latin typeface="Bookman Old Style" panose="02050604050505020204" pitchFamily="18" charset="0"/>
            </a:endParaRPr>
          </a:p>
          <a:p>
            <a:pPr algn="ctr" defTabSz="685800"/>
            <a:r>
              <a:rPr lang="en-US" sz="2700" dirty="0">
                <a:solidFill>
                  <a:prstClr val="black"/>
                </a:solidFill>
                <a:latin typeface="Bookman Old Style" panose="02050604050505020204" pitchFamily="18" charset="0"/>
              </a:rPr>
              <a:t>1:30PM – 5:30PM</a:t>
            </a:r>
          </a:p>
        </p:txBody>
      </p:sp>
      <p:sp>
        <p:nvSpPr>
          <p:cNvPr id="4" name="TextBox 3">
            <a:extLst>
              <a:ext uri="{FF2B5EF4-FFF2-40B4-BE49-F238E27FC236}">
                <a16:creationId xmlns:a16="http://schemas.microsoft.com/office/drawing/2014/main" id="{F66AF9D3-B727-ED09-B766-2C7A4F7A0016}"/>
              </a:ext>
            </a:extLst>
          </p:cNvPr>
          <p:cNvSpPr txBox="1"/>
          <p:nvPr/>
        </p:nvSpPr>
        <p:spPr>
          <a:xfrm>
            <a:off x="5717815" y="1506746"/>
            <a:ext cx="2608672" cy="1061829"/>
          </a:xfrm>
          <a:prstGeom prst="rect">
            <a:avLst/>
          </a:prstGeom>
          <a:noFill/>
        </p:spPr>
        <p:txBody>
          <a:bodyPr wrap="square" rtlCol="0">
            <a:spAutoFit/>
          </a:bodyPr>
          <a:lstStyle/>
          <a:p>
            <a:pPr algn="ctr" defTabSz="685800"/>
            <a:r>
              <a:rPr lang="en-US" sz="3150" b="1" dirty="0">
                <a:solidFill>
                  <a:prstClr val="black"/>
                </a:solidFill>
                <a:latin typeface="Bookman Old Style" panose="02050604050505020204" pitchFamily="18" charset="0"/>
              </a:rPr>
              <a:t>Perch Open Hours</a:t>
            </a:r>
          </a:p>
        </p:txBody>
      </p:sp>
    </p:spTree>
    <p:extLst>
      <p:ext uri="{BB962C8B-B14F-4D97-AF65-F5344CB8AC3E}">
        <p14:creationId xmlns:p14="http://schemas.microsoft.com/office/powerpoint/2010/main" val="2833043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6C7EAA-5605-EA87-64F6-979EABBB97E3}"/>
              </a:ext>
            </a:extLst>
          </p:cNvPr>
          <p:cNvSpPr/>
          <p:nvPr/>
        </p:nvSpPr>
        <p:spPr>
          <a:xfrm>
            <a:off x="0" y="857250"/>
            <a:ext cx="4244008" cy="5143500"/>
          </a:xfrm>
          <a:prstGeom prst="rect">
            <a:avLst/>
          </a:prstGeom>
          <a:solidFill>
            <a:srgbClr val="2198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4500" b="1" dirty="0">
                <a:ln>
                  <a:solidFill>
                    <a:prstClr val="black"/>
                  </a:solidFill>
                </a:ln>
                <a:solidFill>
                  <a:prstClr val="white"/>
                </a:solidFill>
                <a:latin typeface="Bookman Old Style" panose="02050604050505020204" pitchFamily="18" charset="0"/>
              </a:rPr>
              <a:t>2024 Numbers </a:t>
            </a:r>
          </a:p>
          <a:p>
            <a:pPr algn="ctr" defTabSz="685800"/>
            <a:r>
              <a:rPr lang="en-US" sz="4500" b="1" dirty="0">
                <a:ln>
                  <a:solidFill>
                    <a:prstClr val="black"/>
                  </a:solidFill>
                </a:ln>
                <a:solidFill>
                  <a:prstClr val="white"/>
                </a:solidFill>
                <a:latin typeface="Bookman Old Style" panose="02050604050505020204" pitchFamily="18" charset="0"/>
              </a:rPr>
              <a:t>at a Glance</a:t>
            </a:r>
          </a:p>
          <a:p>
            <a:pPr algn="ctr" defTabSz="685800"/>
            <a:r>
              <a:rPr lang="en-US" sz="3600" b="1" i="1" dirty="0">
                <a:ln>
                  <a:solidFill>
                    <a:prstClr val="white"/>
                  </a:solidFill>
                </a:ln>
                <a:solidFill>
                  <a:prstClr val="black"/>
                </a:solidFill>
                <a:latin typeface="Bookman Old Style" panose="02050604050505020204" pitchFamily="18" charset="0"/>
              </a:rPr>
              <a:t>Service Access</a:t>
            </a:r>
          </a:p>
          <a:p>
            <a:pPr algn="ctr" defTabSz="685800"/>
            <a:endParaRPr lang="en-US" sz="4500" b="1" dirty="0">
              <a:ln>
                <a:solidFill>
                  <a:prstClr val="black"/>
                </a:solidFill>
              </a:ln>
              <a:solidFill>
                <a:prstClr val="white"/>
              </a:solidFill>
              <a:latin typeface="Bookman Old Style" panose="02050604050505020204" pitchFamily="18" charset="0"/>
            </a:endParaRPr>
          </a:p>
          <a:p>
            <a:pPr algn="ctr" defTabSz="685800"/>
            <a:endParaRPr lang="en-US" sz="4500" b="1" dirty="0">
              <a:ln>
                <a:solidFill>
                  <a:prstClr val="black"/>
                </a:solidFill>
              </a:ln>
              <a:solidFill>
                <a:prstClr val="white"/>
              </a:solidFill>
              <a:latin typeface="Bookman Old Style" panose="02050604050505020204" pitchFamily="18" charset="0"/>
            </a:endParaRPr>
          </a:p>
        </p:txBody>
      </p:sp>
      <p:sp>
        <p:nvSpPr>
          <p:cNvPr id="4" name="TextBox 3">
            <a:extLst>
              <a:ext uri="{FF2B5EF4-FFF2-40B4-BE49-F238E27FC236}">
                <a16:creationId xmlns:a16="http://schemas.microsoft.com/office/drawing/2014/main" id="{70902D6E-DF66-1FFF-3899-FEF8432B6722}"/>
              </a:ext>
            </a:extLst>
          </p:cNvPr>
          <p:cNvSpPr txBox="1"/>
          <p:nvPr/>
        </p:nvSpPr>
        <p:spPr>
          <a:xfrm>
            <a:off x="4244008" y="1054631"/>
            <a:ext cx="3737112" cy="923330"/>
          </a:xfrm>
          <a:prstGeom prst="rect">
            <a:avLst/>
          </a:prstGeom>
          <a:solidFill>
            <a:srgbClr val="FFFFCC"/>
          </a:solidFill>
        </p:spPr>
        <p:txBody>
          <a:bodyPr wrap="square" rtlCol="0">
            <a:spAutoFit/>
          </a:bodyPr>
          <a:lstStyle/>
          <a:p>
            <a:pPr defTabSz="685800"/>
            <a:r>
              <a:rPr lang="en-US" sz="2700" dirty="0">
                <a:solidFill>
                  <a:prstClr val="black"/>
                </a:solidFill>
                <a:latin typeface="Bookman Old Style" panose="02050604050505020204" pitchFamily="18" charset="0"/>
              </a:rPr>
              <a:t>159 youth accessed services at The Perch</a:t>
            </a:r>
          </a:p>
        </p:txBody>
      </p:sp>
      <p:sp>
        <p:nvSpPr>
          <p:cNvPr id="5" name="TextBox 4">
            <a:extLst>
              <a:ext uri="{FF2B5EF4-FFF2-40B4-BE49-F238E27FC236}">
                <a16:creationId xmlns:a16="http://schemas.microsoft.com/office/drawing/2014/main" id="{473B72E9-959A-B07F-4984-9F9EB793A275}"/>
              </a:ext>
            </a:extLst>
          </p:cNvPr>
          <p:cNvSpPr txBox="1"/>
          <p:nvPr/>
        </p:nvSpPr>
        <p:spPr>
          <a:xfrm>
            <a:off x="4899994" y="2216645"/>
            <a:ext cx="3647659" cy="1338828"/>
          </a:xfrm>
          <a:prstGeom prst="rect">
            <a:avLst/>
          </a:prstGeom>
          <a:solidFill>
            <a:schemeClr val="accent5">
              <a:lumMod val="40000"/>
              <a:lumOff val="60000"/>
            </a:schemeClr>
          </a:solidFill>
        </p:spPr>
        <p:txBody>
          <a:bodyPr wrap="square" rtlCol="0">
            <a:spAutoFit/>
          </a:bodyPr>
          <a:lstStyle/>
          <a:p>
            <a:pPr defTabSz="685800"/>
            <a:r>
              <a:rPr lang="en-US" sz="2700" dirty="0">
                <a:solidFill>
                  <a:prstClr val="black"/>
                </a:solidFill>
                <a:latin typeface="Bookman Old Style" panose="02050604050505020204" pitchFamily="18" charset="0"/>
              </a:rPr>
              <a:t>14 youth accessed community outreach</a:t>
            </a:r>
          </a:p>
        </p:txBody>
      </p:sp>
      <p:sp>
        <p:nvSpPr>
          <p:cNvPr id="6" name="TextBox 5">
            <a:extLst>
              <a:ext uri="{FF2B5EF4-FFF2-40B4-BE49-F238E27FC236}">
                <a16:creationId xmlns:a16="http://schemas.microsoft.com/office/drawing/2014/main" id="{156C1B49-887F-D537-82A1-D6CB90748C76}"/>
              </a:ext>
            </a:extLst>
          </p:cNvPr>
          <p:cNvSpPr txBox="1"/>
          <p:nvPr/>
        </p:nvSpPr>
        <p:spPr>
          <a:xfrm>
            <a:off x="6187110" y="3429000"/>
            <a:ext cx="2956890" cy="1338828"/>
          </a:xfrm>
          <a:prstGeom prst="rect">
            <a:avLst/>
          </a:prstGeom>
          <a:solidFill>
            <a:schemeClr val="accent6">
              <a:lumMod val="40000"/>
              <a:lumOff val="60000"/>
            </a:schemeClr>
          </a:solidFill>
        </p:spPr>
        <p:txBody>
          <a:bodyPr wrap="square" rtlCol="0">
            <a:spAutoFit/>
          </a:bodyPr>
          <a:lstStyle/>
          <a:p>
            <a:pPr defTabSz="685800"/>
            <a:r>
              <a:rPr lang="en-US" sz="2700" dirty="0">
                <a:solidFill>
                  <a:prstClr val="black"/>
                </a:solidFill>
                <a:latin typeface="Bookman Old Style" panose="02050604050505020204" pitchFamily="18" charset="0"/>
              </a:rPr>
              <a:t>173 total youth received services</a:t>
            </a:r>
          </a:p>
        </p:txBody>
      </p:sp>
      <p:sp>
        <p:nvSpPr>
          <p:cNvPr id="7" name="TextBox 6">
            <a:extLst>
              <a:ext uri="{FF2B5EF4-FFF2-40B4-BE49-F238E27FC236}">
                <a16:creationId xmlns:a16="http://schemas.microsoft.com/office/drawing/2014/main" id="{77DC23A2-59A6-9CD1-48A6-EC14324624D4}"/>
              </a:ext>
            </a:extLst>
          </p:cNvPr>
          <p:cNvSpPr txBox="1"/>
          <p:nvPr/>
        </p:nvSpPr>
        <p:spPr>
          <a:xfrm>
            <a:off x="284049" y="4852781"/>
            <a:ext cx="8621271" cy="715581"/>
          </a:xfrm>
          <a:prstGeom prst="rect">
            <a:avLst/>
          </a:prstGeom>
          <a:solidFill>
            <a:schemeClr val="accent2">
              <a:lumMod val="20000"/>
              <a:lumOff val="80000"/>
            </a:schemeClr>
          </a:solidFill>
        </p:spPr>
        <p:txBody>
          <a:bodyPr wrap="none" rtlCol="0">
            <a:spAutoFit/>
          </a:bodyPr>
          <a:lstStyle/>
          <a:p>
            <a:pPr defTabSz="685800"/>
            <a:r>
              <a:rPr lang="en-US" sz="4050" dirty="0">
                <a:solidFill>
                  <a:prstClr val="black"/>
                </a:solidFill>
                <a:latin typeface="Bookman Old Style" panose="02050604050505020204" pitchFamily="18" charset="0"/>
              </a:rPr>
              <a:t>2025-2027 Goal: 120 youth/year</a:t>
            </a:r>
          </a:p>
        </p:txBody>
      </p:sp>
    </p:spTree>
    <p:extLst>
      <p:ext uri="{BB962C8B-B14F-4D97-AF65-F5344CB8AC3E}">
        <p14:creationId xmlns:p14="http://schemas.microsoft.com/office/powerpoint/2010/main" val="2195857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105" name="Rectangle 310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2F5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3106" name="Rectangle 310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121729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pic>
        <p:nvPicPr>
          <p:cNvPr id="3074" name="Picture 2" descr="No photo description available.">
            <a:extLst>
              <a:ext uri="{FF2B5EF4-FFF2-40B4-BE49-F238E27FC236}">
                <a16:creationId xmlns:a16="http://schemas.microsoft.com/office/drawing/2014/main" id="{876709C2-99C7-FAE2-E836-F57D3BCBE2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824" r="-1" b="15823"/>
          <a:stretch/>
        </p:blipFill>
        <p:spPr bwMode="auto">
          <a:xfrm>
            <a:off x="1200404" y="1339850"/>
            <a:ext cx="6743192" cy="4178300"/>
          </a:xfrm>
          <a:prstGeom prst="rect">
            <a:avLst/>
          </a:prstGeom>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8FE65BF-50B1-8704-960E-D1D0A621A55F}"/>
              </a:ext>
            </a:extLst>
          </p:cNvPr>
          <p:cNvSpPr/>
          <p:nvPr/>
        </p:nvSpPr>
        <p:spPr>
          <a:xfrm rot="20009719">
            <a:off x="337633" y="1403705"/>
            <a:ext cx="1725545" cy="1731243"/>
          </a:xfrm>
          <a:prstGeom prst="rect">
            <a:avLst/>
          </a:prstGeom>
          <a:blipFill>
            <a:blip r:embed="rId3"/>
            <a:tile tx="0" ty="0" sx="100000" sy="100000" flip="none" algn="tl"/>
          </a:blipFill>
          <a:effectLst>
            <a:softEdge rad="127000"/>
          </a:effectLst>
        </p:spPr>
        <p:txBody>
          <a:bodyPr wrap="square" lIns="68580" tIns="34290" rIns="68580" bIns="34290">
            <a:spAutoFit/>
          </a:bodyPr>
          <a:lstStyle/>
          <a:p>
            <a:pPr algn="ctr" defTabSz="685800"/>
            <a:r>
              <a:rPr lang="en-US" sz="3600" b="1" dirty="0">
                <a:ln w="22225">
                  <a:solidFill>
                    <a:srgbClr val="FFC000"/>
                  </a:solidFill>
                  <a:prstDash val="solid"/>
                </a:ln>
                <a:solidFill>
                  <a:srgbClr val="C00000"/>
                </a:solidFill>
                <a:latin typeface="Aptos" panose="02110004020202020204"/>
              </a:rPr>
              <a:t>Warm in the Winter</a:t>
            </a:r>
          </a:p>
        </p:txBody>
      </p:sp>
      <p:sp>
        <p:nvSpPr>
          <p:cNvPr id="3" name="Rectangle 2">
            <a:extLst>
              <a:ext uri="{FF2B5EF4-FFF2-40B4-BE49-F238E27FC236}">
                <a16:creationId xmlns:a16="http://schemas.microsoft.com/office/drawing/2014/main" id="{66C1B9E6-57BB-ADFD-E9D0-51ECCE8F5FB5}"/>
              </a:ext>
            </a:extLst>
          </p:cNvPr>
          <p:cNvSpPr/>
          <p:nvPr/>
        </p:nvSpPr>
        <p:spPr>
          <a:xfrm rot="1341314">
            <a:off x="6465898" y="1924925"/>
            <a:ext cx="2517230" cy="1177245"/>
          </a:xfrm>
          <a:prstGeom prst="rect">
            <a:avLst/>
          </a:prstGeom>
          <a:solidFill>
            <a:srgbClr val="DCF3F8"/>
          </a:solidFill>
          <a:effectLst>
            <a:softEdge rad="127000"/>
          </a:effectLst>
        </p:spPr>
        <p:txBody>
          <a:bodyPr wrap="square" lIns="68580" tIns="34290" rIns="68580" bIns="34290">
            <a:spAutoFit/>
          </a:bodyPr>
          <a:lstStyle/>
          <a:p>
            <a:pPr algn="ctr" defTabSz="685800"/>
            <a:r>
              <a:rPr lang="en-US" sz="3600" b="1" dirty="0">
                <a:ln w="22225">
                  <a:solidFill>
                    <a:srgbClr val="0E2841">
                      <a:lumMod val="25000"/>
                      <a:lumOff val="75000"/>
                    </a:srgbClr>
                  </a:solidFill>
                  <a:prstDash val="solid"/>
                </a:ln>
                <a:solidFill>
                  <a:srgbClr val="0E2841">
                    <a:lumMod val="75000"/>
                    <a:lumOff val="25000"/>
                  </a:srgbClr>
                </a:solidFill>
                <a:latin typeface="Aptos" panose="02110004020202020204"/>
              </a:rPr>
              <a:t>Cool in the Summer</a:t>
            </a:r>
          </a:p>
        </p:txBody>
      </p:sp>
      <p:sp>
        <p:nvSpPr>
          <p:cNvPr id="4" name="Rectangle 3">
            <a:extLst>
              <a:ext uri="{FF2B5EF4-FFF2-40B4-BE49-F238E27FC236}">
                <a16:creationId xmlns:a16="http://schemas.microsoft.com/office/drawing/2014/main" id="{51A47B89-2D1C-1EFD-6908-F94C4058C953}"/>
              </a:ext>
            </a:extLst>
          </p:cNvPr>
          <p:cNvSpPr/>
          <p:nvPr/>
        </p:nvSpPr>
        <p:spPr>
          <a:xfrm>
            <a:off x="3396467" y="4524738"/>
            <a:ext cx="2869679" cy="1177245"/>
          </a:xfrm>
          <a:prstGeom prst="rect">
            <a:avLst/>
          </a:prstGeom>
          <a:blipFill>
            <a:blip r:embed="rId3"/>
            <a:tile tx="0" ty="0" sx="100000" sy="100000" flip="none" algn="tl"/>
          </a:blipFill>
          <a:effectLst>
            <a:softEdge rad="127000"/>
          </a:effectLst>
        </p:spPr>
        <p:txBody>
          <a:bodyPr wrap="square" lIns="68580" tIns="34290" rIns="68580" bIns="34290">
            <a:spAutoFit/>
          </a:bodyPr>
          <a:lstStyle/>
          <a:p>
            <a:pPr algn="ctr" defTabSz="685800"/>
            <a:r>
              <a:rPr lang="en-US" sz="3600" b="1" dirty="0">
                <a:ln w="22225">
                  <a:solidFill>
                    <a:srgbClr val="A02B93">
                      <a:lumMod val="20000"/>
                      <a:lumOff val="80000"/>
                    </a:srgbClr>
                  </a:solidFill>
                  <a:prstDash val="solid"/>
                </a:ln>
                <a:solidFill>
                  <a:srgbClr val="7030A0"/>
                </a:solidFill>
                <a:latin typeface="Aptos" panose="02110004020202020204"/>
              </a:rPr>
              <a:t>Always friendly staff</a:t>
            </a:r>
          </a:p>
        </p:txBody>
      </p:sp>
    </p:spTree>
    <p:extLst>
      <p:ext uri="{BB962C8B-B14F-4D97-AF65-F5344CB8AC3E}">
        <p14:creationId xmlns:p14="http://schemas.microsoft.com/office/powerpoint/2010/main" val="3733239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5" name="Rectangle 4124">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pic>
        <p:nvPicPr>
          <p:cNvPr id="4100" name="Picture 4" descr="No photo description available.">
            <a:extLst>
              <a:ext uri="{FF2B5EF4-FFF2-40B4-BE49-F238E27FC236}">
                <a16:creationId xmlns:a16="http://schemas.microsoft.com/office/drawing/2014/main" id="{6111B061-C662-A358-CA14-6557C1EED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8" r="6324"/>
          <a:stretch/>
        </p:blipFill>
        <p:spPr bwMode="auto">
          <a:xfrm>
            <a:off x="5862097" y="857249"/>
            <a:ext cx="3281903" cy="51435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No photo description available.">
            <a:extLst>
              <a:ext uri="{FF2B5EF4-FFF2-40B4-BE49-F238E27FC236}">
                <a16:creationId xmlns:a16="http://schemas.microsoft.com/office/drawing/2014/main" id="{AD697D09-1EAD-4BF0-4612-EFBBA8539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59" r="4959"/>
          <a:stretch/>
        </p:blipFill>
        <p:spPr bwMode="auto">
          <a:xfrm>
            <a:off x="2696553" y="857275"/>
            <a:ext cx="3706724" cy="51434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4127" name="Freeform: Shape 4126">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297852" cy="51435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4129" name="Freeform: Shape 4128">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289878" cy="51435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extBox 1">
            <a:extLst>
              <a:ext uri="{FF2B5EF4-FFF2-40B4-BE49-F238E27FC236}">
                <a16:creationId xmlns:a16="http://schemas.microsoft.com/office/drawing/2014/main" id="{2C366F83-B946-A726-3D14-C04A01AB4706}"/>
              </a:ext>
            </a:extLst>
          </p:cNvPr>
          <p:cNvSpPr txBox="1"/>
          <p:nvPr/>
        </p:nvSpPr>
        <p:spPr>
          <a:xfrm>
            <a:off x="329185" y="1758373"/>
            <a:ext cx="2367368" cy="2404893"/>
          </a:xfrm>
          <a:prstGeom prst="rect">
            <a:avLst/>
          </a:prstGeom>
        </p:spPr>
        <p:txBody>
          <a:bodyPr vert="horz" lIns="68580" tIns="34290" rIns="68580" bIns="34290" rtlCol="0" anchor="b">
            <a:noAutofit/>
          </a:bodyPr>
          <a:lstStyle/>
          <a:p>
            <a:pPr defTabSz="685800">
              <a:lnSpc>
                <a:spcPct val="90000"/>
              </a:lnSpc>
              <a:spcBef>
                <a:spcPct val="0"/>
              </a:spcBef>
              <a:spcAft>
                <a:spcPts val="450"/>
              </a:spcAft>
            </a:pPr>
            <a:r>
              <a:rPr lang="en-US" sz="3300" dirty="0">
                <a:solidFill>
                  <a:prstClr val="black"/>
                </a:solidFill>
                <a:latin typeface="Bookman Old Style" panose="02050604050505020204" pitchFamily="18" charset="0"/>
              </a:rPr>
              <a:t>We’re here for hungry days and holiday magic.</a:t>
            </a:r>
          </a:p>
        </p:txBody>
      </p:sp>
      <p:sp>
        <p:nvSpPr>
          <p:cNvPr id="4131" name="Rectangle 4130">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4133" name="Rectangle 4132">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4265676"/>
            <a:ext cx="2561225"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269157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55" name="Rectangle 5154">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5157" name="Rectangle 5156">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08380"/>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159" name="Rectangle 5158">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83929" y="1946735"/>
            <a:ext cx="109728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extBox 1">
            <a:extLst>
              <a:ext uri="{FF2B5EF4-FFF2-40B4-BE49-F238E27FC236}">
                <a16:creationId xmlns:a16="http://schemas.microsoft.com/office/drawing/2014/main" id="{E861282E-1A51-5328-C106-E1D0FB16BE3E}"/>
              </a:ext>
            </a:extLst>
          </p:cNvPr>
          <p:cNvSpPr txBox="1"/>
          <p:nvPr/>
        </p:nvSpPr>
        <p:spPr>
          <a:xfrm>
            <a:off x="305180" y="1098511"/>
            <a:ext cx="4333115" cy="1710164"/>
          </a:xfrm>
          <a:prstGeom prst="rect">
            <a:avLst/>
          </a:prstGeom>
        </p:spPr>
        <p:txBody>
          <a:bodyPr vert="horz" lIns="68580" tIns="34290" rIns="68580" bIns="34290" rtlCol="0" anchor="ctr">
            <a:noAutofit/>
          </a:bodyPr>
          <a:lstStyle/>
          <a:p>
            <a:pPr defTabSz="685800">
              <a:lnSpc>
                <a:spcPct val="90000"/>
              </a:lnSpc>
              <a:spcBef>
                <a:spcPct val="0"/>
              </a:spcBef>
              <a:spcAft>
                <a:spcPts val="450"/>
              </a:spcAft>
            </a:pPr>
            <a:r>
              <a:rPr lang="en-US" sz="3000" dirty="0">
                <a:solidFill>
                  <a:prstClr val="black"/>
                </a:solidFill>
                <a:latin typeface="Bookman Old Style" panose="02050604050505020204" pitchFamily="18" charset="0"/>
              </a:rPr>
              <a:t>A hot shower and clean socks can make all the difference in how someone feels.</a:t>
            </a:r>
          </a:p>
        </p:txBody>
      </p:sp>
      <p:pic>
        <p:nvPicPr>
          <p:cNvPr id="5126" name="Picture 6" descr="Amazon.com : innotree 5 Pack Quarter Ankle Hiking Socks for Women, Wicking  Crew Lightweight with Cushion Sock for Outdoor Hiking Walking Running,Small  : Clothing, Shoes &amp; Jewelry">
            <a:extLst>
              <a:ext uri="{FF2B5EF4-FFF2-40B4-BE49-F238E27FC236}">
                <a16:creationId xmlns:a16="http://schemas.microsoft.com/office/drawing/2014/main" id="{55D4A7CC-4BE9-8EC3-3767-016C81529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548" b="19548"/>
          <a:stretch/>
        </p:blipFill>
        <p:spPr bwMode="auto">
          <a:xfrm>
            <a:off x="15" y="3076972"/>
            <a:ext cx="4800586" cy="2923778"/>
          </a:xfrm>
          <a:prstGeom prst="rect">
            <a:avLst/>
          </a:prstGeom>
          <a:solidFill>
            <a:srgbClr val="FFFFFF">
              <a:shade val="85000"/>
            </a:srgbClr>
          </a:solidFill>
        </p:spPr>
      </p:pic>
      <p:pic>
        <p:nvPicPr>
          <p:cNvPr id="5122" name="Picture 2" descr="No photo description available.">
            <a:extLst>
              <a:ext uri="{FF2B5EF4-FFF2-40B4-BE49-F238E27FC236}">
                <a16:creationId xmlns:a16="http://schemas.microsoft.com/office/drawing/2014/main" id="{55E4A875-059E-4489-672C-6BDE64C53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163"/>
          <a:stretch/>
        </p:blipFill>
        <p:spPr bwMode="auto">
          <a:xfrm>
            <a:off x="4943475" y="857251"/>
            <a:ext cx="4200526" cy="51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3482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6165" name="Rectangle 6164">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6164" name="Rectangle 616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121729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pic>
        <p:nvPicPr>
          <p:cNvPr id="6146" name="Picture 2" descr="No photo description available.">
            <a:extLst>
              <a:ext uri="{FF2B5EF4-FFF2-40B4-BE49-F238E27FC236}">
                <a16:creationId xmlns:a16="http://schemas.microsoft.com/office/drawing/2014/main" id="{265BB0F4-D6EE-6561-2B3D-0630E60ACC8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87586" y="1443482"/>
            <a:ext cx="3971037" cy="3971037"/>
          </a:xfrm>
          <a:prstGeom prst="rect">
            <a:avLst/>
          </a:prstGeom>
          <a:noFill/>
          <a:extLst>
            <a:ext uri="{909E8E84-426E-40DD-AFC4-6F175D3DCCD1}">
              <a14:hiddenFill xmlns:a14="http://schemas.microsoft.com/office/drawing/2010/main">
                <a:solidFill>
                  <a:srgbClr val="FFFFFF"/>
                </a:solidFill>
              </a14:hiddenFill>
            </a:ext>
          </a:extLst>
        </p:spPr>
      </p:pic>
      <p:cxnSp>
        <p:nvCxnSpPr>
          <p:cNvPr id="6166" name="Straight Connector 616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9" y="1714500"/>
            <a:ext cx="0" cy="3429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148" name="Picture 4" descr="No photo description available.">
            <a:extLst>
              <a:ext uri="{FF2B5EF4-FFF2-40B4-BE49-F238E27FC236}">
                <a16:creationId xmlns:a16="http://schemas.microsoft.com/office/drawing/2014/main" id="{FB0C6AE1-ACCF-A8DF-5C90-D44893DBF1F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7544" y="1339850"/>
            <a:ext cx="3342639" cy="4178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A9997A-745A-9442-8024-3B06E01383B6}"/>
              </a:ext>
            </a:extLst>
          </p:cNvPr>
          <p:cNvSpPr txBox="1"/>
          <p:nvPr/>
        </p:nvSpPr>
        <p:spPr>
          <a:xfrm>
            <a:off x="1050306" y="3117376"/>
            <a:ext cx="2861681" cy="646331"/>
          </a:xfrm>
          <a:prstGeom prst="rect">
            <a:avLst/>
          </a:prstGeom>
          <a:solidFill>
            <a:schemeClr val="bg2"/>
          </a:solidFill>
        </p:spPr>
        <p:txBody>
          <a:bodyPr wrap="none" rtlCol="0">
            <a:spAutoFit/>
          </a:bodyPr>
          <a:lstStyle/>
          <a:p>
            <a:pPr defTabSz="685800"/>
            <a:r>
              <a:rPr lang="en-US" sz="3600" dirty="0">
                <a:solidFill>
                  <a:prstClr val="black"/>
                </a:solidFill>
                <a:latin typeface="Bookman Old Style" panose="02050604050505020204" pitchFamily="18" charset="0"/>
              </a:rPr>
              <a:t>got clothes?</a:t>
            </a:r>
          </a:p>
        </p:txBody>
      </p:sp>
      <p:sp>
        <p:nvSpPr>
          <p:cNvPr id="3" name="TextBox 2">
            <a:extLst>
              <a:ext uri="{FF2B5EF4-FFF2-40B4-BE49-F238E27FC236}">
                <a16:creationId xmlns:a16="http://schemas.microsoft.com/office/drawing/2014/main" id="{032D01A0-A9B8-E066-64E6-E19E2E006339}"/>
              </a:ext>
            </a:extLst>
          </p:cNvPr>
          <p:cNvSpPr txBox="1"/>
          <p:nvPr/>
        </p:nvSpPr>
        <p:spPr>
          <a:xfrm>
            <a:off x="5149810" y="5329081"/>
            <a:ext cx="3251211" cy="646331"/>
          </a:xfrm>
          <a:prstGeom prst="rect">
            <a:avLst/>
          </a:prstGeom>
          <a:solidFill>
            <a:schemeClr val="bg2"/>
          </a:solidFill>
        </p:spPr>
        <p:txBody>
          <a:bodyPr wrap="none" rtlCol="0">
            <a:spAutoFit/>
          </a:bodyPr>
          <a:lstStyle/>
          <a:p>
            <a:pPr defTabSz="685800"/>
            <a:r>
              <a:rPr lang="en-US" sz="3600" dirty="0">
                <a:solidFill>
                  <a:prstClr val="black"/>
                </a:solidFill>
                <a:latin typeface="Bookman Old Style" panose="02050604050505020204" pitchFamily="18" charset="0"/>
              </a:rPr>
              <a:t>need clothes?</a:t>
            </a:r>
          </a:p>
        </p:txBody>
      </p:sp>
    </p:spTree>
    <p:extLst>
      <p:ext uri="{BB962C8B-B14F-4D97-AF65-F5344CB8AC3E}">
        <p14:creationId xmlns:p14="http://schemas.microsoft.com/office/powerpoint/2010/main" val="132599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0FC5E-FCCE-1642-B1F0-BB1F0449AF8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7BB769E-577F-8514-BB4E-813B31FC7958}"/>
              </a:ext>
            </a:extLst>
          </p:cNvPr>
          <p:cNvSpPr/>
          <p:nvPr/>
        </p:nvSpPr>
        <p:spPr>
          <a:xfrm>
            <a:off x="0" y="857250"/>
            <a:ext cx="4244008" cy="5143500"/>
          </a:xfrm>
          <a:prstGeom prst="rect">
            <a:avLst/>
          </a:prstGeom>
          <a:solidFill>
            <a:srgbClr val="2198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4500" b="1" dirty="0">
                <a:ln>
                  <a:solidFill>
                    <a:prstClr val="black"/>
                  </a:solidFill>
                </a:ln>
                <a:solidFill>
                  <a:prstClr val="white"/>
                </a:solidFill>
                <a:latin typeface="Bookman Old Style" panose="02050604050505020204" pitchFamily="18" charset="0"/>
              </a:rPr>
              <a:t>2024 Numbers </a:t>
            </a:r>
          </a:p>
          <a:p>
            <a:pPr algn="ctr" defTabSz="685800"/>
            <a:r>
              <a:rPr lang="en-US" sz="4500" b="1" dirty="0">
                <a:ln>
                  <a:solidFill>
                    <a:prstClr val="black"/>
                  </a:solidFill>
                </a:ln>
                <a:solidFill>
                  <a:prstClr val="white"/>
                </a:solidFill>
                <a:latin typeface="Bookman Old Style" panose="02050604050505020204" pitchFamily="18" charset="0"/>
              </a:rPr>
              <a:t>at a Glance</a:t>
            </a:r>
          </a:p>
          <a:p>
            <a:pPr algn="ctr" defTabSz="685800"/>
            <a:r>
              <a:rPr lang="en-US" sz="3600" b="1" i="1" dirty="0">
                <a:ln>
                  <a:solidFill>
                    <a:prstClr val="white"/>
                  </a:solidFill>
                </a:ln>
                <a:solidFill>
                  <a:prstClr val="black"/>
                </a:solidFill>
                <a:latin typeface="Bookman Old Style" panose="02050604050505020204" pitchFamily="18" charset="0"/>
              </a:rPr>
              <a:t>Income</a:t>
            </a:r>
          </a:p>
          <a:p>
            <a:pPr algn="ctr" defTabSz="685800"/>
            <a:endParaRPr lang="en-US" sz="4500" b="1" dirty="0">
              <a:ln>
                <a:solidFill>
                  <a:prstClr val="black"/>
                </a:solidFill>
              </a:ln>
              <a:solidFill>
                <a:prstClr val="white"/>
              </a:solidFill>
              <a:latin typeface="Bookman Old Style" panose="02050604050505020204" pitchFamily="18" charset="0"/>
            </a:endParaRPr>
          </a:p>
          <a:p>
            <a:pPr algn="ctr" defTabSz="685800"/>
            <a:endParaRPr lang="en-US" sz="4500" b="1" dirty="0">
              <a:ln>
                <a:solidFill>
                  <a:prstClr val="black"/>
                </a:solidFill>
              </a:ln>
              <a:solidFill>
                <a:prstClr val="white"/>
              </a:solidFill>
              <a:latin typeface="Bookman Old Style" panose="02050604050505020204" pitchFamily="18" charset="0"/>
            </a:endParaRPr>
          </a:p>
        </p:txBody>
      </p:sp>
      <p:sp>
        <p:nvSpPr>
          <p:cNvPr id="6" name="TextBox 5">
            <a:extLst>
              <a:ext uri="{FF2B5EF4-FFF2-40B4-BE49-F238E27FC236}">
                <a16:creationId xmlns:a16="http://schemas.microsoft.com/office/drawing/2014/main" id="{011283F2-ABD7-427A-DB81-F1063DA3382F}"/>
              </a:ext>
            </a:extLst>
          </p:cNvPr>
          <p:cNvSpPr txBox="1"/>
          <p:nvPr/>
        </p:nvSpPr>
        <p:spPr>
          <a:xfrm>
            <a:off x="4899994" y="1781644"/>
            <a:ext cx="3688564" cy="2585323"/>
          </a:xfrm>
          <a:prstGeom prst="rect">
            <a:avLst/>
          </a:prstGeom>
          <a:solidFill>
            <a:srgbClr val="FFFFCC"/>
          </a:solidFill>
        </p:spPr>
        <p:txBody>
          <a:bodyPr wrap="square" rtlCol="0">
            <a:spAutoFit/>
          </a:bodyPr>
          <a:lstStyle/>
          <a:p>
            <a:pPr defTabSz="685800"/>
            <a:r>
              <a:rPr lang="en-US" sz="2700" dirty="0">
                <a:solidFill>
                  <a:prstClr val="black"/>
                </a:solidFill>
                <a:latin typeface="Bookman Old Style" panose="02050604050505020204" pitchFamily="18" charset="0"/>
              </a:rPr>
              <a:t>31 youth maintained or increased income via employment or government assistance programs</a:t>
            </a:r>
          </a:p>
        </p:txBody>
      </p:sp>
      <p:sp>
        <p:nvSpPr>
          <p:cNvPr id="7" name="TextBox 6">
            <a:extLst>
              <a:ext uri="{FF2B5EF4-FFF2-40B4-BE49-F238E27FC236}">
                <a16:creationId xmlns:a16="http://schemas.microsoft.com/office/drawing/2014/main" id="{1E386C63-DC9B-782E-D905-7AADCB70F7B4}"/>
              </a:ext>
            </a:extLst>
          </p:cNvPr>
          <p:cNvSpPr txBox="1"/>
          <p:nvPr/>
        </p:nvSpPr>
        <p:spPr>
          <a:xfrm>
            <a:off x="445150" y="4852781"/>
            <a:ext cx="8299067" cy="715581"/>
          </a:xfrm>
          <a:prstGeom prst="rect">
            <a:avLst/>
          </a:prstGeom>
          <a:solidFill>
            <a:schemeClr val="accent2">
              <a:lumMod val="20000"/>
              <a:lumOff val="80000"/>
            </a:schemeClr>
          </a:solidFill>
        </p:spPr>
        <p:txBody>
          <a:bodyPr wrap="none" rtlCol="0">
            <a:spAutoFit/>
          </a:bodyPr>
          <a:lstStyle/>
          <a:p>
            <a:pPr defTabSz="685800"/>
            <a:r>
              <a:rPr lang="en-US" sz="4050" dirty="0">
                <a:solidFill>
                  <a:prstClr val="black"/>
                </a:solidFill>
                <a:latin typeface="Bookman Old Style" panose="02050604050505020204" pitchFamily="18" charset="0"/>
              </a:rPr>
              <a:t>2025-2027 Goal: 30 youth/year</a:t>
            </a:r>
          </a:p>
        </p:txBody>
      </p:sp>
    </p:spTree>
    <p:extLst>
      <p:ext uri="{BB962C8B-B14F-4D97-AF65-F5344CB8AC3E}">
        <p14:creationId xmlns:p14="http://schemas.microsoft.com/office/powerpoint/2010/main" val="518193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txBox="1">
            <a:spLocks noGrp="1"/>
          </p:cNvSpPr>
          <p:nvPr>
            <p:ph type="title"/>
          </p:nvPr>
        </p:nvSpPr>
        <p:spPr>
          <a:xfrm>
            <a:off x="528066" y="1880980"/>
            <a:ext cx="3364992" cy="3071192"/>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37156" tIns="137156" rIns="137156" bIns="137156" anchor="ctr" anchorCtr="1">
            <a:normAutofit fontScale="90000"/>
          </a:bodyPr>
          <a:lstStyle/>
          <a:p>
            <a:pPr>
              <a:buSzPct val="100000"/>
            </a:pPr>
            <a:r>
              <a:rPr lang="en-US"/>
              <a:t>OUTSIDERS INN @ </a:t>
            </a:r>
            <a:br>
              <a:rPr lang="en-US"/>
            </a:br>
            <a:r>
              <a:rPr lang="en-US"/>
              <a:t>ST PAUL’S CHURCH</a:t>
            </a:r>
            <a:br>
              <a:rPr lang="en-US"/>
            </a:br>
            <a:br>
              <a:rPr lang="en-US"/>
            </a:br>
            <a:r>
              <a:rPr lang="en-US"/>
              <a:t>1309 FRANKLIN AVE</a:t>
            </a:r>
            <a:br>
              <a:rPr lang="en-US" sz="1500"/>
            </a:br>
            <a:r>
              <a:rPr lang="en-US" sz="1500"/>
              <a:t>DOWNTOWN VANCOUVER, WA </a:t>
            </a:r>
            <a:br>
              <a:rPr lang="en-US"/>
            </a:br>
            <a:br>
              <a:rPr lang="en-US"/>
            </a:br>
            <a:r>
              <a:rPr lang="en-US"/>
              <a:t>OPEN 7 NIGHTS A WEEK</a:t>
            </a:r>
            <a:br>
              <a:rPr lang="en-US"/>
            </a:br>
            <a:br>
              <a:rPr lang="en-US"/>
            </a:br>
            <a:r>
              <a:rPr lang="en-US"/>
              <a:t>EVENINGS AND OVERNIGHTS</a:t>
            </a:r>
            <a:br>
              <a:rPr lang="en-US"/>
            </a:br>
            <a:br>
              <a:rPr lang="en-US"/>
            </a:br>
            <a:r>
              <a:rPr lang="en-US"/>
              <a:t>6:30PM TO 7:00AM</a:t>
            </a:r>
            <a:br>
              <a:rPr lang="en-US"/>
            </a:br>
            <a:br>
              <a:rPr lang="en-US"/>
            </a:br>
            <a:r>
              <a:rPr lang="en-US"/>
              <a:t>WEEKENDS AND HOLIDAYS</a:t>
            </a:r>
            <a:br>
              <a:rPr lang="en-US"/>
            </a:br>
            <a:r>
              <a:rPr lang="en-US"/>
              <a:t>ALL DAY</a:t>
            </a:r>
            <a:endParaRPr/>
          </a:p>
        </p:txBody>
      </p:sp>
      <p:pic>
        <p:nvPicPr>
          <p:cNvPr id="115" name="Google Shape;115;p2"/>
          <p:cNvPicPr preferRelativeResize="0">
            <a:picLocks noGrp="1"/>
          </p:cNvPicPr>
          <p:nvPr>
            <p:ph type="body" idx="1"/>
          </p:nvPr>
        </p:nvPicPr>
        <p:blipFill rotWithShape="1">
          <a:blip r:embed="rId3">
            <a:alphaModFix/>
          </a:blip>
          <a:srcRect t="10322" b="10330"/>
          <a:stretch/>
        </p:blipFill>
        <p:spPr>
          <a:xfrm>
            <a:off x="4879609" y="1330452"/>
            <a:ext cx="3967200" cy="4197150"/>
          </a:xfrm>
          <a:prstGeom prst="rect">
            <a:avLst/>
          </a:prstGeom>
          <a:noFill/>
          <a:ln>
            <a:noFill/>
          </a:ln>
        </p:spPr>
      </p:pic>
      <p:sp>
        <p:nvSpPr>
          <p:cNvPr id="2" name="Date Placeholder 1">
            <a:extLst>
              <a:ext uri="{FF2B5EF4-FFF2-40B4-BE49-F238E27FC236}">
                <a16:creationId xmlns:a16="http://schemas.microsoft.com/office/drawing/2014/main" id="{EF44B3FA-C2FC-574D-BA45-A9A398BC840B}"/>
              </a:ext>
            </a:extLst>
          </p:cNvPr>
          <p:cNvSpPr>
            <a:spLocks noGrp="1"/>
          </p:cNvSpPr>
          <p:nvPr>
            <p:ph type="dt" idx="10"/>
          </p:nvPr>
        </p:nvSpPr>
        <p:spPr/>
        <p:txBody>
          <a:bodyPr/>
          <a:lstStyle/>
          <a:p>
            <a:r>
              <a:rPr lang="en-US"/>
              <a:t>4/2/2025</a:t>
            </a:r>
          </a:p>
        </p:txBody>
      </p:sp>
      <p:sp>
        <p:nvSpPr>
          <p:cNvPr id="3" name="Footer Placeholder 2">
            <a:extLst>
              <a:ext uri="{FF2B5EF4-FFF2-40B4-BE49-F238E27FC236}">
                <a16:creationId xmlns:a16="http://schemas.microsoft.com/office/drawing/2014/main" id="{5193256C-D558-491E-D92F-D9BFF58D6A47}"/>
              </a:ext>
            </a:extLst>
          </p:cNvPr>
          <p:cNvSpPr>
            <a:spLocks noGrp="1"/>
          </p:cNvSpPr>
          <p:nvPr>
            <p:ph type="ftr" idx="11"/>
          </p:nvPr>
        </p:nvSpPr>
        <p:spPr/>
        <p:txBody>
          <a:bodyPr/>
          <a:lstStyle/>
          <a:p>
            <a:r>
              <a:rPr lang="en-US"/>
              <a:t>Community Action Advisory Board</a:t>
            </a:r>
          </a:p>
        </p:txBody>
      </p:sp>
      <p:sp>
        <p:nvSpPr>
          <p:cNvPr id="4" name="Slide Number Placeholder 3">
            <a:extLst>
              <a:ext uri="{FF2B5EF4-FFF2-40B4-BE49-F238E27FC236}">
                <a16:creationId xmlns:a16="http://schemas.microsoft.com/office/drawing/2014/main" id="{03EDFEFF-67F4-0E56-953B-346FD5AA2B8A}"/>
              </a:ext>
            </a:extLst>
          </p:cNvPr>
          <p:cNvSpPr>
            <a:spLocks noGrp="1"/>
          </p:cNvSpPr>
          <p:nvPr>
            <p:ph type="sldNum" idx="12"/>
          </p:nvPr>
        </p:nvSpPr>
        <p:spPr/>
        <p:txBody>
          <a:bodyPr/>
          <a:lstStyle/>
          <a:p>
            <a:fld id="{00000000-1234-1234-1234-123412341234}" type="slidenum">
              <a:rPr lang="en-US" smtClean="0"/>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9A279B-0B3F-49B1-A21F-19FBDB8A3CA5}"/>
              </a:ext>
            </a:extLst>
          </p:cNvPr>
          <p:cNvSpPr txBox="1"/>
          <p:nvPr/>
        </p:nvSpPr>
        <p:spPr>
          <a:xfrm>
            <a:off x="304200" y="1261931"/>
            <a:ext cx="2124993" cy="4183826"/>
          </a:xfrm>
          <a:prstGeom prst="rect">
            <a:avLst/>
          </a:prstGeom>
        </p:spPr>
        <p:txBody>
          <a:bodyPr vert="horz" lIns="68580" tIns="34290" rIns="68580" bIns="34290" rtlCol="0" anchor="t">
            <a:noAutofit/>
          </a:bodyPr>
          <a:lstStyle/>
          <a:p>
            <a:pPr defTabSz="685800">
              <a:lnSpc>
                <a:spcPct val="90000"/>
              </a:lnSpc>
              <a:spcAft>
                <a:spcPts val="450"/>
              </a:spcAft>
            </a:pPr>
            <a:r>
              <a:rPr lang="en-US" sz="2100" dirty="0">
                <a:solidFill>
                  <a:prstClr val="black"/>
                </a:solidFill>
                <a:latin typeface="Bookman Old Style" panose="02050604050505020204" pitchFamily="18" charset="0"/>
              </a:rPr>
              <a:t>The Perch is about more than just getting basic needs met.  Youth have an opportunity to explore who they are and build healthy coping mechanisms through activities like music and art. </a:t>
            </a:r>
          </a:p>
        </p:txBody>
      </p:sp>
      <p:pic>
        <p:nvPicPr>
          <p:cNvPr id="8196" name="Picture 4" descr="No photo description available.">
            <a:extLst>
              <a:ext uri="{FF2B5EF4-FFF2-40B4-BE49-F238E27FC236}">
                <a16:creationId xmlns:a16="http://schemas.microsoft.com/office/drawing/2014/main" id="{7974977D-E441-D1AB-8695-E334BCB11C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4" t="8998" r="3688" b="8171"/>
          <a:stretch/>
        </p:blipFill>
        <p:spPr bwMode="auto">
          <a:xfrm>
            <a:off x="5904064" y="1659863"/>
            <a:ext cx="3049952" cy="32396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No photo description available.">
            <a:extLst>
              <a:ext uri="{FF2B5EF4-FFF2-40B4-BE49-F238E27FC236}">
                <a16:creationId xmlns:a16="http://schemas.microsoft.com/office/drawing/2014/main" id="{2AF61EED-06A8-22C5-F75C-1BF707845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90" r="-1481" b="-3"/>
          <a:stretch/>
        </p:blipFill>
        <p:spPr bwMode="auto">
          <a:xfrm>
            <a:off x="2641269" y="1671159"/>
            <a:ext cx="3050719" cy="3228347"/>
          </a:xfrm>
          <a:prstGeom prst="rect">
            <a:avLst/>
          </a:prstGeom>
          <a:noFill/>
          <a:extLst>
            <a:ext uri="{909E8E84-426E-40DD-AFC4-6F175D3DCCD1}">
              <a14:hiddenFill xmlns:a14="http://schemas.microsoft.com/office/drawing/2010/main">
                <a:solidFill>
                  <a:srgbClr val="FFFFFF"/>
                </a:solidFill>
              </a14:hiddenFill>
            </a:ext>
          </a:extLst>
        </p:spPr>
      </p:pic>
      <p:sp>
        <p:nvSpPr>
          <p:cNvPr id="8198" name="Rectangle 8197">
            <a:extLst>
              <a:ext uri="{FF2B5EF4-FFF2-40B4-BE49-F238E27FC236}">
                <a16:creationId xmlns:a16="http://schemas.microsoft.com/office/drawing/2014/main" id="{068E5CCC-C8B4-1C26-7EEC-22D3D6E6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730556" y="2589439"/>
            <a:ext cx="92522" cy="5124875"/>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8199" name="Rectangle 8198">
            <a:extLst>
              <a:ext uri="{FF2B5EF4-FFF2-40B4-BE49-F238E27FC236}">
                <a16:creationId xmlns:a16="http://schemas.microsoft.com/office/drawing/2014/main" id="{5AA4F2E6-C9E1-359F-FAB8-8E3432107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704387" y="4563270"/>
            <a:ext cx="92522" cy="117721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Tree>
    <p:extLst>
      <p:ext uri="{BB962C8B-B14F-4D97-AF65-F5344CB8AC3E}">
        <p14:creationId xmlns:p14="http://schemas.microsoft.com/office/powerpoint/2010/main" val="10574948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o photo description available.">
            <a:extLst>
              <a:ext uri="{FF2B5EF4-FFF2-40B4-BE49-F238E27FC236}">
                <a16:creationId xmlns:a16="http://schemas.microsoft.com/office/drawing/2014/main" id="{AF36729A-C233-FFB1-899B-14663B623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41148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lier with The Perch and Next Success logos at the top. Text below reads: Talk to a career coach! NEXT @ The Perch, Thursdays,12:30 - 2:00.  In a blue text box at the bottom of the page: Meet with Ryan from NEXT.  NEXT can assist you with: Completing a NEXT orientation. Resume assistance. Educational opportunities. Career mentorship. Internships, apprenticeships. Professional development. Sitting at the bottom of the text box is a green brief case.">
            <a:extLst>
              <a:ext uri="{FF2B5EF4-FFF2-40B4-BE49-F238E27FC236}">
                <a16:creationId xmlns:a16="http://schemas.microsoft.com/office/drawing/2014/main" id="{25ADD827-811B-A723-9951-6770DF506F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973"/>
          <a:stretch/>
        </p:blipFill>
        <p:spPr bwMode="auto">
          <a:xfrm>
            <a:off x="6425614" y="3097955"/>
            <a:ext cx="2577230" cy="148279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lier with The Perch and Next Success logos at the top. Text below reads: Talk to a career coach! NEXT @ The Perch, Thursdays,12:30 - 2:00.  In a blue text box at the bottom of the page: Meet with Ryan from NEXT.  NEXT can assist you with: Completing a NEXT orientation. Resume assistance. Educational opportunities. Career mentorship. Internships, apprenticeships. Professional development. Sitting at the bottom of the text box is a green brief case.">
            <a:extLst>
              <a:ext uri="{FF2B5EF4-FFF2-40B4-BE49-F238E27FC236}">
                <a16:creationId xmlns:a16="http://schemas.microsoft.com/office/drawing/2014/main" id="{0EC6D642-AF99-565B-24E5-29EE161DD7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667" b="2100"/>
          <a:stretch/>
        </p:blipFill>
        <p:spPr bwMode="auto">
          <a:xfrm>
            <a:off x="6284460" y="4582037"/>
            <a:ext cx="2859541" cy="11163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1E7B881-2C0B-43B1-EE00-DC42F6D72148}"/>
              </a:ext>
            </a:extLst>
          </p:cNvPr>
          <p:cNvSpPr/>
          <p:nvPr/>
        </p:nvSpPr>
        <p:spPr>
          <a:xfrm>
            <a:off x="6791264" y="1695566"/>
            <a:ext cx="2008388" cy="761747"/>
          </a:xfrm>
          <a:prstGeom prst="rect">
            <a:avLst/>
          </a:prstGeom>
          <a:solidFill>
            <a:schemeClr val="accent6">
              <a:lumMod val="20000"/>
              <a:lumOff val="80000"/>
            </a:schemeClr>
          </a:solidFill>
          <a:effectLst>
            <a:glow rad="228600">
              <a:schemeClr val="accent1">
                <a:satMod val="175000"/>
                <a:alpha val="40000"/>
              </a:schemeClr>
            </a:glow>
          </a:effectLst>
        </p:spPr>
        <p:txBody>
          <a:bodyPr wrap="square" lIns="68580" tIns="34290" rIns="68580" bIns="34290">
            <a:spAutoFit/>
          </a:bodyPr>
          <a:lstStyle/>
          <a:p>
            <a:pPr algn="ctr" defTabSz="685800"/>
            <a:r>
              <a:rPr lang="en-US" sz="4500" dirty="0">
                <a:ln w="0">
                  <a:solidFill>
                    <a:srgbClr val="0070C0"/>
                  </a:solidFill>
                </a:ln>
                <a:solidFill>
                  <a:prstClr val="black"/>
                </a:solidFill>
                <a:effectLst>
                  <a:outerShdw blurRad="38100" dist="19050" dir="2700000" algn="tl" rotWithShape="0">
                    <a:prstClr val="black">
                      <a:alpha val="40000"/>
                    </a:prstClr>
                  </a:outerShdw>
                </a:effectLst>
                <a:latin typeface="Aptos" panose="02110004020202020204"/>
              </a:rPr>
              <a:t>Events</a:t>
            </a:r>
          </a:p>
        </p:txBody>
      </p:sp>
      <p:sp>
        <p:nvSpPr>
          <p:cNvPr id="6" name="Rectangle 5">
            <a:extLst>
              <a:ext uri="{FF2B5EF4-FFF2-40B4-BE49-F238E27FC236}">
                <a16:creationId xmlns:a16="http://schemas.microsoft.com/office/drawing/2014/main" id="{5E1E57F6-DAB5-98B8-27D0-A4C5E51C71A2}"/>
              </a:ext>
            </a:extLst>
          </p:cNvPr>
          <p:cNvSpPr/>
          <p:nvPr/>
        </p:nvSpPr>
        <p:spPr>
          <a:xfrm>
            <a:off x="3098736" y="4472077"/>
            <a:ext cx="2946529" cy="761747"/>
          </a:xfrm>
          <a:prstGeom prst="rect">
            <a:avLst/>
          </a:prstGeom>
          <a:solidFill>
            <a:schemeClr val="accent6">
              <a:lumMod val="20000"/>
              <a:lumOff val="80000"/>
            </a:schemeClr>
          </a:solidFill>
          <a:effectLst>
            <a:glow rad="228600">
              <a:schemeClr val="accent1">
                <a:satMod val="175000"/>
                <a:alpha val="40000"/>
              </a:schemeClr>
            </a:glow>
          </a:effectLst>
        </p:spPr>
        <p:txBody>
          <a:bodyPr wrap="square" lIns="68580" tIns="34290" rIns="68580" bIns="34290">
            <a:spAutoFit/>
          </a:bodyPr>
          <a:lstStyle/>
          <a:p>
            <a:pPr algn="ctr" defTabSz="685800"/>
            <a:r>
              <a:rPr lang="en-US" sz="4500" dirty="0">
                <a:ln w="0">
                  <a:solidFill>
                    <a:srgbClr val="0070C0"/>
                  </a:solidFill>
                </a:ln>
                <a:solidFill>
                  <a:prstClr val="black"/>
                </a:solidFill>
                <a:effectLst>
                  <a:outerShdw blurRad="38100" dist="19050" dir="2700000" algn="tl" rotWithShape="0">
                    <a:prstClr val="black">
                      <a:alpha val="40000"/>
                    </a:prstClr>
                  </a:outerShdw>
                </a:effectLst>
                <a:latin typeface="Aptos" panose="02110004020202020204"/>
              </a:rPr>
              <a:t>Resources</a:t>
            </a:r>
          </a:p>
        </p:txBody>
      </p:sp>
      <p:pic>
        <p:nvPicPr>
          <p:cNvPr id="10242" name="Picture 2" descr="No photo description available.">
            <a:extLst>
              <a:ext uri="{FF2B5EF4-FFF2-40B4-BE49-F238E27FC236}">
                <a16:creationId xmlns:a16="http://schemas.microsoft.com/office/drawing/2014/main" id="{248112AB-3DFE-7A53-340B-1618B210A1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059"/>
          <a:stretch/>
        </p:blipFill>
        <p:spPr bwMode="auto">
          <a:xfrm>
            <a:off x="4149375" y="1159568"/>
            <a:ext cx="2342366" cy="2545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253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FAB3C-FA4E-E0BA-7636-86FB1A5B50E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EE0E7C-E527-BAA5-93FB-55BEB57508F2}"/>
              </a:ext>
            </a:extLst>
          </p:cNvPr>
          <p:cNvSpPr/>
          <p:nvPr/>
        </p:nvSpPr>
        <p:spPr>
          <a:xfrm>
            <a:off x="0" y="857250"/>
            <a:ext cx="4244008" cy="5143500"/>
          </a:xfrm>
          <a:prstGeom prst="rect">
            <a:avLst/>
          </a:prstGeom>
          <a:solidFill>
            <a:srgbClr val="2198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4500" b="1" dirty="0">
                <a:ln>
                  <a:solidFill>
                    <a:prstClr val="black"/>
                  </a:solidFill>
                </a:ln>
                <a:solidFill>
                  <a:prstClr val="white"/>
                </a:solidFill>
                <a:latin typeface="Bookman Old Style" panose="02050604050505020204" pitchFamily="18" charset="0"/>
              </a:rPr>
              <a:t>2024 Numbers </a:t>
            </a:r>
          </a:p>
          <a:p>
            <a:pPr algn="ctr" defTabSz="685800"/>
            <a:r>
              <a:rPr lang="en-US" sz="4500" b="1" dirty="0">
                <a:ln>
                  <a:solidFill>
                    <a:prstClr val="black"/>
                  </a:solidFill>
                </a:ln>
                <a:solidFill>
                  <a:prstClr val="white"/>
                </a:solidFill>
                <a:latin typeface="Bookman Old Style" panose="02050604050505020204" pitchFamily="18" charset="0"/>
              </a:rPr>
              <a:t>at a Glance</a:t>
            </a:r>
          </a:p>
          <a:p>
            <a:pPr algn="ctr" defTabSz="685800"/>
            <a:r>
              <a:rPr lang="en-US" sz="3600" b="1" i="1" dirty="0">
                <a:ln>
                  <a:solidFill>
                    <a:prstClr val="white"/>
                  </a:solidFill>
                </a:ln>
                <a:solidFill>
                  <a:prstClr val="black"/>
                </a:solidFill>
                <a:latin typeface="Bookman Old Style" panose="02050604050505020204" pitchFamily="18" charset="0"/>
              </a:rPr>
              <a:t>Resource Connection</a:t>
            </a:r>
          </a:p>
          <a:p>
            <a:pPr algn="ctr" defTabSz="685800"/>
            <a:endParaRPr lang="en-US" sz="4500" b="1" dirty="0">
              <a:ln>
                <a:solidFill>
                  <a:prstClr val="black"/>
                </a:solidFill>
              </a:ln>
              <a:solidFill>
                <a:prstClr val="white"/>
              </a:solidFill>
              <a:latin typeface="Bookman Old Style" panose="02050604050505020204" pitchFamily="18" charset="0"/>
            </a:endParaRPr>
          </a:p>
          <a:p>
            <a:pPr algn="ctr" defTabSz="685800"/>
            <a:endParaRPr lang="en-US" sz="4500" b="1" dirty="0">
              <a:ln>
                <a:solidFill>
                  <a:prstClr val="black"/>
                </a:solidFill>
              </a:ln>
              <a:solidFill>
                <a:prstClr val="white"/>
              </a:solidFill>
              <a:latin typeface="Bookman Old Style" panose="02050604050505020204" pitchFamily="18" charset="0"/>
            </a:endParaRPr>
          </a:p>
        </p:txBody>
      </p:sp>
      <p:sp>
        <p:nvSpPr>
          <p:cNvPr id="4" name="TextBox 3">
            <a:extLst>
              <a:ext uri="{FF2B5EF4-FFF2-40B4-BE49-F238E27FC236}">
                <a16:creationId xmlns:a16="http://schemas.microsoft.com/office/drawing/2014/main" id="{D477BD75-D441-30D0-1589-05D413984C68}"/>
              </a:ext>
            </a:extLst>
          </p:cNvPr>
          <p:cNvSpPr txBox="1"/>
          <p:nvPr/>
        </p:nvSpPr>
        <p:spPr>
          <a:xfrm>
            <a:off x="4899994" y="1781700"/>
            <a:ext cx="3737112" cy="2169825"/>
          </a:xfrm>
          <a:prstGeom prst="rect">
            <a:avLst/>
          </a:prstGeom>
          <a:solidFill>
            <a:schemeClr val="accent5">
              <a:lumMod val="40000"/>
              <a:lumOff val="60000"/>
            </a:schemeClr>
          </a:solidFill>
        </p:spPr>
        <p:txBody>
          <a:bodyPr wrap="square" rtlCol="0">
            <a:spAutoFit/>
          </a:bodyPr>
          <a:lstStyle/>
          <a:p>
            <a:pPr defTabSz="685800"/>
            <a:r>
              <a:rPr lang="en-US" sz="2700" dirty="0">
                <a:solidFill>
                  <a:prstClr val="black"/>
                </a:solidFill>
                <a:latin typeface="Bookman Old Style" panose="02050604050505020204" pitchFamily="18" charset="0"/>
              </a:rPr>
              <a:t>114 youth were connected with mainstream resources to support safety and stability</a:t>
            </a:r>
          </a:p>
        </p:txBody>
      </p:sp>
      <p:sp>
        <p:nvSpPr>
          <p:cNvPr id="7" name="TextBox 6">
            <a:extLst>
              <a:ext uri="{FF2B5EF4-FFF2-40B4-BE49-F238E27FC236}">
                <a16:creationId xmlns:a16="http://schemas.microsoft.com/office/drawing/2014/main" id="{0A94F726-CB65-D47A-2A00-5CCAE0B5558D}"/>
              </a:ext>
            </a:extLst>
          </p:cNvPr>
          <p:cNvSpPr txBox="1"/>
          <p:nvPr/>
        </p:nvSpPr>
        <p:spPr>
          <a:xfrm>
            <a:off x="445150" y="4852781"/>
            <a:ext cx="8299067" cy="715581"/>
          </a:xfrm>
          <a:prstGeom prst="rect">
            <a:avLst/>
          </a:prstGeom>
          <a:solidFill>
            <a:schemeClr val="accent2">
              <a:lumMod val="20000"/>
              <a:lumOff val="80000"/>
            </a:schemeClr>
          </a:solidFill>
        </p:spPr>
        <p:txBody>
          <a:bodyPr wrap="none" rtlCol="0">
            <a:spAutoFit/>
          </a:bodyPr>
          <a:lstStyle/>
          <a:p>
            <a:pPr defTabSz="685800"/>
            <a:r>
              <a:rPr lang="en-US" sz="4050" dirty="0">
                <a:solidFill>
                  <a:prstClr val="black"/>
                </a:solidFill>
                <a:latin typeface="Bookman Old Style" panose="02050604050505020204" pitchFamily="18" charset="0"/>
              </a:rPr>
              <a:t>2025-2027 Goal: 90 youth/year</a:t>
            </a:r>
          </a:p>
        </p:txBody>
      </p:sp>
    </p:spTree>
    <p:extLst>
      <p:ext uri="{BB962C8B-B14F-4D97-AF65-F5344CB8AC3E}">
        <p14:creationId xmlns:p14="http://schemas.microsoft.com/office/powerpoint/2010/main" val="2413810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324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9225" name="Rectangle 922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121729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pic>
        <p:nvPicPr>
          <p:cNvPr id="9218" name="Picture 2" descr="No photo description available.">
            <a:extLst>
              <a:ext uri="{FF2B5EF4-FFF2-40B4-BE49-F238E27FC236}">
                <a16:creationId xmlns:a16="http://schemas.microsoft.com/office/drawing/2014/main" id="{DD40CF1A-8B40-4F4D-6BDD-7180E71410A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33237" y="1339850"/>
            <a:ext cx="6077526"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931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5" name="Rectangle 12304">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pic>
        <p:nvPicPr>
          <p:cNvPr id="12298" name="Picture 10" descr="Healthy Snacks for Car Travel - Jordo's World">
            <a:extLst>
              <a:ext uri="{FF2B5EF4-FFF2-40B4-BE49-F238E27FC236}">
                <a16:creationId xmlns:a16="http://schemas.microsoft.com/office/drawing/2014/main" id="{EAB23A39-6A5C-725F-8B92-399AB78F4C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135"/>
          <a:stretch/>
        </p:blipFill>
        <p:spPr bwMode="auto">
          <a:xfrm>
            <a:off x="5523058" y="857237"/>
            <a:ext cx="3620942" cy="51434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12300" name="Picture 12" descr="Details On Bottled Waters — Tea Curious">
            <a:extLst>
              <a:ext uri="{FF2B5EF4-FFF2-40B4-BE49-F238E27FC236}">
                <a16:creationId xmlns:a16="http://schemas.microsoft.com/office/drawing/2014/main" id="{CDD57E33-2B0F-4298-BFF1-50AA85EFB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475" r="31186" b="-2"/>
          <a:stretch/>
        </p:blipFill>
        <p:spPr bwMode="auto">
          <a:xfrm>
            <a:off x="2339520" y="857264"/>
            <a:ext cx="3724718" cy="51434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2307" name="Freeform: Shape 12306">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2959361" cy="51435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12309" name="Freeform: Shape 12308">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2952503" cy="51435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2311" name="Rectangle 12310">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19901"/>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313" name="Rectangle 12312">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24706"/>
            <a:ext cx="212598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extBox 1">
            <a:extLst>
              <a:ext uri="{FF2B5EF4-FFF2-40B4-BE49-F238E27FC236}">
                <a16:creationId xmlns:a16="http://schemas.microsoft.com/office/drawing/2014/main" id="{BD54F09A-9761-1CD1-AD5B-9DFC627C0DEA}"/>
              </a:ext>
            </a:extLst>
          </p:cNvPr>
          <p:cNvSpPr txBox="1"/>
          <p:nvPr/>
        </p:nvSpPr>
        <p:spPr>
          <a:xfrm>
            <a:off x="355216" y="1692598"/>
            <a:ext cx="2103378" cy="3895169"/>
          </a:xfrm>
          <a:prstGeom prst="rect">
            <a:avLst/>
          </a:prstGeom>
        </p:spPr>
        <p:txBody>
          <a:bodyPr vert="horz" lIns="68580" tIns="34290" rIns="68580" bIns="34290" rtlCol="0">
            <a:noAutofit/>
          </a:bodyPr>
          <a:lstStyle/>
          <a:p>
            <a:pPr defTabSz="685800">
              <a:lnSpc>
                <a:spcPct val="90000"/>
              </a:lnSpc>
              <a:spcAft>
                <a:spcPts val="450"/>
              </a:spcAft>
            </a:pPr>
            <a:r>
              <a:rPr lang="en-US" sz="2700" dirty="0">
                <a:solidFill>
                  <a:prstClr val="black"/>
                </a:solidFill>
                <a:latin typeface="Bookman Old Style" panose="02050604050505020204" pitchFamily="18" charset="0"/>
              </a:rPr>
              <a:t>Water and snacks help keep youth focused and energized to find safety and stability.</a:t>
            </a:r>
          </a:p>
        </p:txBody>
      </p:sp>
    </p:spTree>
    <p:extLst>
      <p:ext uri="{BB962C8B-B14F-4D97-AF65-F5344CB8AC3E}">
        <p14:creationId xmlns:p14="http://schemas.microsoft.com/office/powerpoint/2010/main" val="3230233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0A6D5-2CA9-642D-2758-D24CE6937F0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253F24B-90AE-7D56-B5DC-32ACC82B928A}"/>
              </a:ext>
            </a:extLst>
          </p:cNvPr>
          <p:cNvSpPr/>
          <p:nvPr/>
        </p:nvSpPr>
        <p:spPr>
          <a:xfrm>
            <a:off x="0" y="857250"/>
            <a:ext cx="4244008" cy="5143500"/>
          </a:xfrm>
          <a:prstGeom prst="rect">
            <a:avLst/>
          </a:prstGeom>
          <a:solidFill>
            <a:srgbClr val="2198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4500" b="1" dirty="0">
                <a:ln>
                  <a:solidFill>
                    <a:prstClr val="black"/>
                  </a:solidFill>
                </a:ln>
                <a:solidFill>
                  <a:prstClr val="white"/>
                </a:solidFill>
                <a:latin typeface="Bookman Old Style" panose="02050604050505020204" pitchFamily="18" charset="0"/>
              </a:rPr>
              <a:t>2024 Numbers </a:t>
            </a:r>
          </a:p>
          <a:p>
            <a:pPr algn="ctr" defTabSz="685800"/>
            <a:r>
              <a:rPr lang="en-US" sz="4500" b="1" dirty="0">
                <a:ln>
                  <a:solidFill>
                    <a:prstClr val="black"/>
                  </a:solidFill>
                </a:ln>
                <a:solidFill>
                  <a:prstClr val="white"/>
                </a:solidFill>
                <a:latin typeface="Bookman Old Style" panose="02050604050505020204" pitchFamily="18" charset="0"/>
              </a:rPr>
              <a:t>at a Glance</a:t>
            </a:r>
          </a:p>
          <a:p>
            <a:pPr algn="ctr" defTabSz="685800"/>
            <a:r>
              <a:rPr lang="en-US" sz="3600" b="1" i="1" dirty="0">
                <a:ln>
                  <a:solidFill>
                    <a:prstClr val="white"/>
                  </a:solidFill>
                </a:ln>
                <a:solidFill>
                  <a:prstClr val="black"/>
                </a:solidFill>
                <a:latin typeface="Bookman Old Style" panose="02050604050505020204" pitchFamily="18" charset="0"/>
              </a:rPr>
              <a:t>Shelter</a:t>
            </a:r>
          </a:p>
          <a:p>
            <a:pPr algn="ctr" defTabSz="685800"/>
            <a:endParaRPr lang="en-US" sz="4500" b="1" dirty="0">
              <a:ln>
                <a:solidFill>
                  <a:prstClr val="black"/>
                </a:solidFill>
              </a:ln>
              <a:solidFill>
                <a:prstClr val="white"/>
              </a:solidFill>
              <a:latin typeface="Bookman Old Style" panose="02050604050505020204" pitchFamily="18" charset="0"/>
            </a:endParaRPr>
          </a:p>
          <a:p>
            <a:pPr algn="ctr" defTabSz="685800"/>
            <a:endParaRPr lang="en-US" sz="4500" b="1" dirty="0">
              <a:ln>
                <a:solidFill>
                  <a:prstClr val="black"/>
                </a:solidFill>
              </a:ln>
              <a:solidFill>
                <a:prstClr val="white"/>
              </a:solidFill>
              <a:latin typeface="Bookman Old Style" panose="02050604050505020204" pitchFamily="18" charset="0"/>
            </a:endParaRPr>
          </a:p>
        </p:txBody>
      </p:sp>
      <p:sp>
        <p:nvSpPr>
          <p:cNvPr id="4" name="TextBox 3">
            <a:extLst>
              <a:ext uri="{FF2B5EF4-FFF2-40B4-BE49-F238E27FC236}">
                <a16:creationId xmlns:a16="http://schemas.microsoft.com/office/drawing/2014/main" id="{25C90C2C-B7FA-CCA7-B614-450997069B65}"/>
              </a:ext>
            </a:extLst>
          </p:cNvPr>
          <p:cNvSpPr txBox="1"/>
          <p:nvPr/>
        </p:nvSpPr>
        <p:spPr>
          <a:xfrm>
            <a:off x="4899994" y="1781644"/>
            <a:ext cx="3737112" cy="2585323"/>
          </a:xfrm>
          <a:prstGeom prst="rect">
            <a:avLst/>
          </a:prstGeom>
          <a:solidFill>
            <a:schemeClr val="accent6">
              <a:lumMod val="40000"/>
              <a:lumOff val="60000"/>
            </a:schemeClr>
          </a:solidFill>
        </p:spPr>
        <p:txBody>
          <a:bodyPr wrap="square" rtlCol="0">
            <a:spAutoFit/>
          </a:bodyPr>
          <a:lstStyle/>
          <a:p>
            <a:pPr defTabSz="685800"/>
            <a:r>
              <a:rPr lang="en-US" sz="2700" dirty="0">
                <a:solidFill>
                  <a:prstClr val="black"/>
                </a:solidFill>
                <a:latin typeface="Bookman Old Style" panose="02050604050505020204" pitchFamily="18" charset="0"/>
              </a:rPr>
              <a:t>45 youth accessed shelter through Janus or Clark County’s coordinated entry system</a:t>
            </a:r>
          </a:p>
        </p:txBody>
      </p:sp>
      <p:sp>
        <p:nvSpPr>
          <p:cNvPr id="7" name="TextBox 6">
            <a:extLst>
              <a:ext uri="{FF2B5EF4-FFF2-40B4-BE49-F238E27FC236}">
                <a16:creationId xmlns:a16="http://schemas.microsoft.com/office/drawing/2014/main" id="{B419FFCD-EC7C-7B75-32CB-7E9465F2CC7A}"/>
              </a:ext>
            </a:extLst>
          </p:cNvPr>
          <p:cNvSpPr txBox="1"/>
          <p:nvPr/>
        </p:nvSpPr>
        <p:spPr>
          <a:xfrm>
            <a:off x="445150" y="4852781"/>
            <a:ext cx="8299067" cy="715581"/>
          </a:xfrm>
          <a:prstGeom prst="rect">
            <a:avLst/>
          </a:prstGeom>
          <a:solidFill>
            <a:schemeClr val="accent2">
              <a:lumMod val="20000"/>
              <a:lumOff val="80000"/>
            </a:schemeClr>
          </a:solidFill>
        </p:spPr>
        <p:txBody>
          <a:bodyPr wrap="none" rtlCol="0">
            <a:spAutoFit/>
          </a:bodyPr>
          <a:lstStyle/>
          <a:p>
            <a:pPr defTabSz="685800"/>
            <a:r>
              <a:rPr lang="en-US" sz="4050" dirty="0">
                <a:solidFill>
                  <a:prstClr val="black"/>
                </a:solidFill>
                <a:latin typeface="Bookman Old Style" panose="02050604050505020204" pitchFamily="18" charset="0"/>
              </a:rPr>
              <a:t>2025-2027 Goal: 30 youth/year</a:t>
            </a:r>
          </a:p>
        </p:txBody>
      </p:sp>
    </p:spTree>
    <p:extLst>
      <p:ext uri="{BB962C8B-B14F-4D97-AF65-F5344CB8AC3E}">
        <p14:creationId xmlns:p14="http://schemas.microsoft.com/office/powerpoint/2010/main" val="1961638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A tall building with a flag&#10;&#10;AI-generated content may be incorrect.">
            <a:extLst>
              <a:ext uri="{FF2B5EF4-FFF2-40B4-BE49-F238E27FC236}">
                <a16:creationId xmlns:a16="http://schemas.microsoft.com/office/drawing/2014/main" id="{174FB7D6-2390-E2B8-2013-35D8697EF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948" r="-1" b="12892"/>
          <a:stretch/>
        </p:blipFill>
        <p:spPr bwMode="auto">
          <a:xfrm>
            <a:off x="4064448" y="3306057"/>
            <a:ext cx="4596952" cy="26946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photo description available.">
            <a:extLst>
              <a:ext uri="{FF2B5EF4-FFF2-40B4-BE49-F238E27FC236}">
                <a16:creationId xmlns:a16="http://schemas.microsoft.com/office/drawing/2014/main" id="{CEAED236-6984-F8CB-B8F8-357B3AFC6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920" r="1" b="21635"/>
          <a:stretch/>
        </p:blipFill>
        <p:spPr bwMode="auto">
          <a:xfrm>
            <a:off x="482601" y="857246"/>
            <a:ext cx="4562033" cy="2940033"/>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13319" name="Rectangle 13318">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4" y="1339851"/>
            <a:ext cx="3496116" cy="1845556"/>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3321" name="Rectangle 13320">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3917298"/>
            <a:ext cx="3461198" cy="1617109"/>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 name="TextBox 1">
            <a:extLst>
              <a:ext uri="{FF2B5EF4-FFF2-40B4-BE49-F238E27FC236}">
                <a16:creationId xmlns:a16="http://schemas.microsoft.com/office/drawing/2014/main" id="{B8DA70AE-1868-1D1E-949B-A8FAA8095672}"/>
              </a:ext>
            </a:extLst>
          </p:cNvPr>
          <p:cNvSpPr txBox="1"/>
          <p:nvPr/>
        </p:nvSpPr>
        <p:spPr>
          <a:xfrm>
            <a:off x="5231045" y="1674006"/>
            <a:ext cx="3749144" cy="1200329"/>
          </a:xfrm>
          <a:prstGeom prst="rect">
            <a:avLst/>
          </a:prstGeom>
          <a:solidFill>
            <a:schemeClr val="accent6">
              <a:lumMod val="20000"/>
              <a:lumOff val="80000"/>
            </a:schemeClr>
          </a:solidFill>
          <a:effectLst>
            <a:glow rad="139700">
              <a:schemeClr val="accent1">
                <a:satMod val="175000"/>
                <a:alpha val="40000"/>
              </a:schemeClr>
            </a:glow>
          </a:effectLst>
        </p:spPr>
        <p:txBody>
          <a:bodyPr wrap="square" rtlCol="0">
            <a:spAutoFit/>
          </a:bodyPr>
          <a:lstStyle/>
          <a:p>
            <a:pPr algn="ctr" defTabSz="685800"/>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Bookman Old Style" panose="02050604050505020204" pitchFamily="18" charset="0"/>
              </a:rPr>
              <a:t>ID or social security card?</a:t>
            </a:r>
          </a:p>
        </p:txBody>
      </p:sp>
      <p:sp>
        <p:nvSpPr>
          <p:cNvPr id="3" name="TextBox 2">
            <a:extLst>
              <a:ext uri="{FF2B5EF4-FFF2-40B4-BE49-F238E27FC236}">
                <a16:creationId xmlns:a16="http://schemas.microsoft.com/office/drawing/2014/main" id="{C5F5AF1B-07EA-E204-F05B-B7B5625D0A91}"/>
              </a:ext>
            </a:extLst>
          </p:cNvPr>
          <p:cNvSpPr txBox="1"/>
          <p:nvPr/>
        </p:nvSpPr>
        <p:spPr>
          <a:xfrm>
            <a:off x="167622" y="4137229"/>
            <a:ext cx="3776177" cy="1200329"/>
          </a:xfrm>
          <a:prstGeom prst="rect">
            <a:avLst/>
          </a:prstGeom>
          <a:solidFill>
            <a:schemeClr val="tx2">
              <a:lumMod val="10000"/>
              <a:lumOff val="90000"/>
            </a:schemeClr>
          </a:solidFill>
          <a:effectLst>
            <a:glow rad="139700">
              <a:schemeClr val="accent3">
                <a:satMod val="175000"/>
                <a:alpha val="40000"/>
              </a:schemeClr>
            </a:glow>
          </a:effectLst>
        </p:spPr>
        <p:txBody>
          <a:bodyPr wrap="square" rtlCol="0">
            <a:spAutoFit/>
          </a:bodyPr>
          <a:lstStyle/>
          <a:p>
            <a:pPr algn="ctr" defTabSz="685800"/>
            <a:r>
              <a:rPr lang="en-US" sz="36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Bookman Old Style" panose="02050604050505020204" pitchFamily="18" charset="0"/>
              </a:rPr>
              <a:t>We’ve got youth covered!</a:t>
            </a:r>
          </a:p>
        </p:txBody>
      </p:sp>
    </p:spTree>
    <p:extLst>
      <p:ext uri="{BB962C8B-B14F-4D97-AF65-F5344CB8AC3E}">
        <p14:creationId xmlns:p14="http://schemas.microsoft.com/office/powerpoint/2010/main" val="25611007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957E6-3456-1F6B-DC5A-D70DCC291C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13E6578-6710-F12B-24FE-0979C8422338}"/>
              </a:ext>
            </a:extLst>
          </p:cNvPr>
          <p:cNvSpPr/>
          <p:nvPr/>
        </p:nvSpPr>
        <p:spPr>
          <a:xfrm>
            <a:off x="0" y="857250"/>
            <a:ext cx="4244008" cy="5143500"/>
          </a:xfrm>
          <a:prstGeom prst="rect">
            <a:avLst/>
          </a:prstGeom>
          <a:solidFill>
            <a:srgbClr val="2198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4500" b="1" dirty="0">
                <a:ln>
                  <a:solidFill>
                    <a:prstClr val="black"/>
                  </a:solidFill>
                </a:ln>
                <a:solidFill>
                  <a:prstClr val="white"/>
                </a:solidFill>
                <a:latin typeface="Bookman Old Style" panose="02050604050505020204" pitchFamily="18" charset="0"/>
              </a:rPr>
              <a:t>2024 Numbers </a:t>
            </a:r>
          </a:p>
          <a:p>
            <a:pPr algn="ctr" defTabSz="685800"/>
            <a:r>
              <a:rPr lang="en-US" sz="4500" b="1" dirty="0">
                <a:ln>
                  <a:solidFill>
                    <a:prstClr val="black"/>
                  </a:solidFill>
                </a:ln>
                <a:solidFill>
                  <a:prstClr val="white"/>
                </a:solidFill>
                <a:latin typeface="Bookman Old Style" panose="02050604050505020204" pitchFamily="18" charset="0"/>
              </a:rPr>
              <a:t>at a Glance</a:t>
            </a:r>
          </a:p>
          <a:p>
            <a:pPr algn="ctr" defTabSz="685800"/>
            <a:r>
              <a:rPr lang="en-US" sz="3600" b="1" i="1" dirty="0">
                <a:ln>
                  <a:solidFill>
                    <a:prstClr val="white"/>
                  </a:solidFill>
                </a:ln>
                <a:solidFill>
                  <a:prstClr val="black"/>
                </a:solidFill>
                <a:latin typeface="Bookman Old Style" panose="02050604050505020204" pitchFamily="18" charset="0"/>
              </a:rPr>
              <a:t>Legal Documents</a:t>
            </a:r>
          </a:p>
          <a:p>
            <a:pPr algn="ctr" defTabSz="685800"/>
            <a:endParaRPr lang="en-US" sz="4500" b="1" dirty="0">
              <a:ln>
                <a:solidFill>
                  <a:prstClr val="black"/>
                </a:solidFill>
              </a:ln>
              <a:solidFill>
                <a:prstClr val="white"/>
              </a:solidFill>
              <a:latin typeface="Bookman Old Style" panose="02050604050505020204" pitchFamily="18" charset="0"/>
            </a:endParaRPr>
          </a:p>
          <a:p>
            <a:pPr algn="ctr" defTabSz="685800"/>
            <a:endParaRPr lang="en-US" sz="4500" b="1" dirty="0">
              <a:ln>
                <a:solidFill>
                  <a:prstClr val="black"/>
                </a:solidFill>
              </a:ln>
              <a:solidFill>
                <a:prstClr val="white"/>
              </a:solidFill>
              <a:latin typeface="Bookman Old Style" panose="02050604050505020204" pitchFamily="18" charset="0"/>
            </a:endParaRPr>
          </a:p>
        </p:txBody>
      </p:sp>
      <p:sp>
        <p:nvSpPr>
          <p:cNvPr id="5" name="TextBox 4">
            <a:extLst>
              <a:ext uri="{FF2B5EF4-FFF2-40B4-BE49-F238E27FC236}">
                <a16:creationId xmlns:a16="http://schemas.microsoft.com/office/drawing/2014/main" id="{CD5899B6-4AEF-B6AA-DD7B-FA9458BDBE99}"/>
              </a:ext>
            </a:extLst>
          </p:cNvPr>
          <p:cNvSpPr txBox="1"/>
          <p:nvPr/>
        </p:nvSpPr>
        <p:spPr>
          <a:xfrm>
            <a:off x="4760846" y="2087437"/>
            <a:ext cx="3816624" cy="2169825"/>
          </a:xfrm>
          <a:prstGeom prst="rect">
            <a:avLst/>
          </a:prstGeom>
          <a:solidFill>
            <a:srgbClr val="FFFFCC"/>
          </a:solidFill>
        </p:spPr>
        <p:txBody>
          <a:bodyPr wrap="square" rtlCol="0">
            <a:spAutoFit/>
          </a:bodyPr>
          <a:lstStyle/>
          <a:p>
            <a:pPr defTabSz="685800"/>
            <a:r>
              <a:rPr lang="en-US" sz="2700" dirty="0">
                <a:solidFill>
                  <a:prstClr val="black"/>
                </a:solidFill>
                <a:latin typeface="Bookman Old Style" panose="02050604050505020204" pitchFamily="18" charset="0"/>
              </a:rPr>
              <a:t>25 youth received birth certificates, social security cards, and/or state ID cards</a:t>
            </a:r>
          </a:p>
        </p:txBody>
      </p:sp>
      <p:sp>
        <p:nvSpPr>
          <p:cNvPr id="7" name="TextBox 6">
            <a:extLst>
              <a:ext uri="{FF2B5EF4-FFF2-40B4-BE49-F238E27FC236}">
                <a16:creationId xmlns:a16="http://schemas.microsoft.com/office/drawing/2014/main" id="{1D2AB83C-33B0-8766-E5D7-ED77A66B489A}"/>
              </a:ext>
            </a:extLst>
          </p:cNvPr>
          <p:cNvSpPr txBox="1"/>
          <p:nvPr/>
        </p:nvSpPr>
        <p:spPr>
          <a:xfrm>
            <a:off x="445150" y="4842841"/>
            <a:ext cx="8299067" cy="715581"/>
          </a:xfrm>
          <a:prstGeom prst="rect">
            <a:avLst/>
          </a:prstGeom>
          <a:solidFill>
            <a:schemeClr val="accent2">
              <a:lumMod val="20000"/>
              <a:lumOff val="80000"/>
            </a:schemeClr>
          </a:solidFill>
        </p:spPr>
        <p:txBody>
          <a:bodyPr wrap="none" rtlCol="0">
            <a:spAutoFit/>
          </a:bodyPr>
          <a:lstStyle/>
          <a:p>
            <a:pPr defTabSz="685800"/>
            <a:r>
              <a:rPr lang="en-US" sz="4050" dirty="0">
                <a:solidFill>
                  <a:prstClr val="black"/>
                </a:solidFill>
                <a:latin typeface="Bookman Old Style" panose="02050604050505020204" pitchFamily="18" charset="0"/>
              </a:rPr>
              <a:t>2025-2027 Goal: 30 youth/year</a:t>
            </a:r>
          </a:p>
        </p:txBody>
      </p:sp>
    </p:spTree>
    <p:extLst>
      <p:ext uri="{BB962C8B-B14F-4D97-AF65-F5344CB8AC3E}">
        <p14:creationId xmlns:p14="http://schemas.microsoft.com/office/powerpoint/2010/main" val="32619752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061" name="Arc 2060">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2332174" y="1385887"/>
            <a:ext cx="2240924" cy="2240924"/>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a:solidFill>
                <a:srgbClr val="000000"/>
              </a:solidFill>
              <a:latin typeface="Calibri" panose="020F0502020204030204"/>
            </a:endParaRPr>
          </a:p>
        </p:txBody>
      </p:sp>
      <p:pic>
        <p:nvPicPr>
          <p:cNvPr id="2054" name="Picture 6" descr="Challenges for Affordable Housing. How can technology help us build faster,  better, sustainable, and budget-friendly">
            <a:extLst>
              <a:ext uri="{FF2B5EF4-FFF2-40B4-BE49-F238E27FC236}">
                <a16:creationId xmlns:a16="http://schemas.microsoft.com/office/drawing/2014/main" id="{B721F778-E82F-12A7-ED36-7AFDC9517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530" r="17415" b="-1"/>
          <a:stretch/>
        </p:blipFill>
        <p:spPr bwMode="auto">
          <a:xfrm>
            <a:off x="1275284" y="3846699"/>
            <a:ext cx="3755570" cy="2154052"/>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DEC502-3AEE-8B72-B639-A07B651D44D6}"/>
              </a:ext>
            </a:extLst>
          </p:cNvPr>
          <p:cNvSpPr txBox="1"/>
          <p:nvPr/>
        </p:nvSpPr>
        <p:spPr>
          <a:xfrm>
            <a:off x="503362" y="1930516"/>
            <a:ext cx="3653546" cy="1648016"/>
          </a:xfrm>
          <a:prstGeom prst="rect">
            <a:avLst/>
          </a:prstGeom>
        </p:spPr>
        <p:txBody>
          <a:bodyPr vert="horz" lIns="68580" tIns="34290" rIns="68580" bIns="34290" rtlCol="0" anchor="b">
            <a:noAutofit/>
          </a:bodyPr>
          <a:lstStyle/>
          <a:p>
            <a:pPr defTabSz="685800">
              <a:lnSpc>
                <a:spcPct val="90000"/>
              </a:lnSpc>
              <a:spcBef>
                <a:spcPct val="0"/>
              </a:spcBef>
              <a:spcAft>
                <a:spcPts val="450"/>
              </a:spcAft>
            </a:pPr>
            <a:r>
              <a:rPr lang="en-US" sz="3600" dirty="0">
                <a:solidFill>
                  <a:prstClr val="black"/>
                </a:solidFill>
                <a:latin typeface="Bookman Old Style" panose="02050604050505020204" pitchFamily="18" charset="0"/>
              </a:rPr>
              <a:t>Housing Applications</a:t>
            </a:r>
          </a:p>
          <a:p>
            <a:pPr defTabSz="685800">
              <a:lnSpc>
                <a:spcPct val="90000"/>
              </a:lnSpc>
              <a:spcBef>
                <a:spcPct val="0"/>
              </a:spcBef>
              <a:spcAft>
                <a:spcPts val="450"/>
              </a:spcAft>
            </a:pPr>
            <a:r>
              <a:rPr lang="en-US" sz="3600" dirty="0">
                <a:solidFill>
                  <a:prstClr val="black"/>
                </a:solidFill>
                <a:latin typeface="Bookman Old Style" panose="02050604050505020204" pitchFamily="18" charset="0"/>
              </a:rPr>
              <a:t>&amp; Assessments</a:t>
            </a:r>
          </a:p>
        </p:txBody>
      </p:sp>
      <p:pic>
        <p:nvPicPr>
          <p:cNvPr id="2050" name="Picture 2" descr="May be an image of text">
            <a:extLst>
              <a:ext uri="{FF2B5EF4-FFF2-40B4-BE49-F238E27FC236}">
                <a16:creationId xmlns:a16="http://schemas.microsoft.com/office/drawing/2014/main" id="{8D27C90D-0DF4-0232-96F7-73EADFB75B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05" r="2468" b="1"/>
          <a:stretch/>
        </p:blipFill>
        <p:spPr bwMode="auto">
          <a:xfrm>
            <a:off x="4660270" y="857251"/>
            <a:ext cx="4483731" cy="4838171"/>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362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95505-4AFC-8D3E-0B66-6DD0225B935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CB93F73-C9CF-D661-DA7E-C4AA77885C7B}"/>
              </a:ext>
            </a:extLst>
          </p:cNvPr>
          <p:cNvSpPr/>
          <p:nvPr/>
        </p:nvSpPr>
        <p:spPr>
          <a:xfrm>
            <a:off x="0" y="857250"/>
            <a:ext cx="4244008" cy="5143500"/>
          </a:xfrm>
          <a:prstGeom prst="rect">
            <a:avLst/>
          </a:prstGeom>
          <a:solidFill>
            <a:srgbClr val="2198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4500" b="1" dirty="0">
                <a:ln>
                  <a:solidFill>
                    <a:prstClr val="black"/>
                  </a:solidFill>
                </a:ln>
                <a:solidFill>
                  <a:prstClr val="white"/>
                </a:solidFill>
                <a:latin typeface="Bookman Old Style" panose="02050604050505020204" pitchFamily="18" charset="0"/>
              </a:rPr>
              <a:t>2024 Numbers </a:t>
            </a:r>
          </a:p>
          <a:p>
            <a:pPr algn="ctr" defTabSz="685800"/>
            <a:r>
              <a:rPr lang="en-US" sz="4500" b="1" dirty="0">
                <a:ln>
                  <a:solidFill>
                    <a:prstClr val="black"/>
                  </a:solidFill>
                </a:ln>
                <a:solidFill>
                  <a:prstClr val="white"/>
                </a:solidFill>
                <a:latin typeface="Bookman Old Style" panose="02050604050505020204" pitchFamily="18" charset="0"/>
              </a:rPr>
              <a:t>at a Glance</a:t>
            </a:r>
          </a:p>
          <a:p>
            <a:pPr algn="ctr" defTabSz="685800"/>
            <a:r>
              <a:rPr lang="en-US" sz="3600" b="1" i="1" dirty="0">
                <a:ln>
                  <a:solidFill>
                    <a:prstClr val="white"/>
                  </a:solidFill>
                </a:ln>
                <a:solidFill>
                  <a:prstClr val="black"/>
                </a:solidFill>
                <a:latin typeface="Bookman Old Style" panose="02050604050505020204" pitchFamily="18" charset="0"/>
              </a:rPr>
              <a:t>Housing</a:t>
            </a:r>
          </a:p>
          <a:p>
            <a:pPr algn="ctr" defTabSz="685800"/>
            <a:endParaRPr lang="en-US" sz="4500" b="1" dirty="0">
              <a:ln>
                <a:solidFill>
                  <a:prstClr val="black"/>
                </a:solidFill>
              </a:ln>
              <a:solidFill>
                <a:prstClr val="white"/>
              </a:solidFill>
              <a:latin typeface="Bookman Old Style" panose="02050604050505020204" pitchFamily="18" charset="0"/>
            </a:endParaRPr>
          </a:p>
          <a:p>
            <a:pPr algn="ctr" defTabSz="685800"/>
            <a:endParaRPr lang="en-US" sz="4500" b="1" dirty="0">
              <a:ln>
                <a:solidFill>
                  <a:prstClr val="black"/>
                </a:solidFill>
              </a:ln>
              <a:solidFill>
                <a:prstClr val="white"/>
              </a:solidFill>
              <a:latin typeface="Bookman Old Style" panose="02050604050505020204" pitchFamily="18" charset="0"/>
            </a:endParaRPr>
          </a:p>
        </p:txBody>
      </p:sp>
      <p:sp>
        <p:nvSpPr>
          <p:cNvPr id="5" name="TextBox 4">
            <a:extLst>
              <a:ext uri="{FF2B5EF4-FFF2-40B4-BE49-F238E27FC236}">
                <a16:creationId xmlns:a16="http://schemas.microsoft.com/office/drawing/2014/main" id="{CD9FB1F0-EC8E-8AD8-3875-49F4DD108404}"/>
              </a:ext>
            </a:extLst>
          </p:cNvPr>
          <p:cNvSpPr txBox="1"/>
          <p:nvPr/>
        </p:nvSpPr>
        <p:spPr>
          <a:xfrm>
            <a:off x="4333462" y="1519178"/>
            <a:ext cx="4723197" cy="507831"/>
          </a:xfrm>
          <a:prstGeom prst="rect">
            <a:avLst/>
          </a:prstGeom>
          <a:solidFill>
            <a:schemeClr val="accent5">
              <a:lumMod val="40000"/>
              <a:lumOff val="60000"/>
            </a:schemeClr>
          </a:solidFill>
        </p:spPr>
        <p:txBody>
          <a:bodyPr wrap="square" rtlCol="0">
            <a:spAutoFit/>
          </a:bodyPr>
          <a:lstStyle/>
          <a:p>
            <a:pPr defTabSz="685800"/>
            <a:r>
              <a:rPr lang="en-US" sz="2700" dirty="0">
                <a:solidFill>
                  <a:prstClr val="black"/>
                </a:solidFill>
                <a:latin typeface="Bookman Old Style" panose="02050604050505020204" pitchFamily="18" charset="0"/>
              </a:rPr>
              <a:t>20 youth obtained housing </a:t>
            </a:r>
          </a:p>
        </p:txBody>
      </p:sp>
      <p:sp>
        <p:nvSpPr>
          <p:cNvPr id="7" name="TextBox 6">
            <a:extLst>
              <a:ext uri="{FF2B5EF4-FFF2-40B4-BE49-F238E27FC236}">
                <a16:creationId xmlns:a16="http://schemas.microsoft.com/office/drawing/2014/main" id="{BB9C9057-2E63-291E-1CA6-8BC5D9FA3F4B}"/>
              </a:ext>
            </a:extLst>
          </p:cNvPr>
          <p:cNvSpPr txBox="1"/>
          <p:nvPr/>
        </p:nvSpPr>
        <p:spPr>
          <a:xfrm>
            <a:off x="445150" y="4852781"/>
            <a:ext cx="8299067" cy="715581"/>
          </a:xfrm>
          <a:prstGeom prst="rect">
            <a:avLst/>
          </a:prstGeom>
          <a:solidFill>
            <a:schemeClr val="accent2">
              <a:lumMod val="20000"/>
              <a:lumOff val="80000"/>
            </a:schemeClr>
          </a:solidFill>
        </p:spPr>
        <p:txBody>
          <a:bodyPr wrap="none" rtlCol="0">
            <a:spAutoFit/>
          </a:bodyPr>
          <a:lstStyle/>
          <a:p>
            <a:pPr defTabSz="685800"/>
            <a:r>
              <a:rPr lang="en-US" sz="4050" dirty="0">
                <a:solidFill>
                  <a:prstClr val="black"/>
                </a:solidFill>
                <a:latin typeface="Bookman Old Style" panose="02050604050505020204" pitchFamily="18" charset="0"/>
              </a:rPr>
              <a:t>2025-2027 Goal: 30 youth/year</a:t>
            </a:r>
          </a:p>
        </p:txBody>
      </p:sp>
      <p:sp>
        <p:nvSpPr>
          <p:cNvPr id="3" name="TextBox 2">
            <a:extLst>
              <a:ext uri="{FF2B5EF4-FFF2-40B4-BE49-F238E27FC236}">
                <a16:creationId xmlns:a16="http://schemas.microsoft.com/office/drawing/2014/main" id="{5D359C77-D067-0398-BC4E-05DA6784A1BB}"/>
              </a:ext>
            </a:extLst>
          </p:cNvPr>
          <p:cNvSpPr txBox="1"/>
          <p:nvPr/>
        </p:nvSpPr>
        <p:spPr>
          <a:xfrm>
            <a:off x="4512365" y="2538722"/>
            <a:ext cx="4365390" cy="1754326"/>
          </a:xfrm>
          <a:prstGeom prst="rect">
            <a:avLst/>
          </a:prstGeom>
          <a:solidFill>
            <a:schemeClr val="accent6">
              <a:lumMod val="40000"/>
              <a:lumOff val="60000"/>
            </a:schemeClr>
          </a:solidFill>
        </p:spPr>
        <p:txBody>
          <a:bodyPr wrap="square" rtlCol="0">
            <a:spAutoFit/>
          </a:bodyPr>
          <a:lstStyle/>
          <a:p>
            <a:pPr defTabSz="685800"/>
            <a:r>
              <a:rPr lang="en-US" sz="2700" dirty="0">
                <a:solidFill>
                  <a:prstClr val="black"/>
                </a:solidFill>
                <a:latin typeface="Bookman Old Style" panose="02050604050505020204" pitchFamily="18" charset="0"/>
              </a:rPr>
              <a:t>18 additional youth were placed on a waitlist for youth-specific affordable housing</a:t>
            </a:r>
          </a:p>
        </p:txBody>
      </p:sp>
    </p:spTree>
    <p:extLst>
      <p:ext uri="{BB962C8B-B14F-4D97-AF65-F5344CB8AC3E}">
        <p14:creationId xmlns:p14="http://schemas.microsoft.com/office/powerpoint/2010/main" val="2478473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B8890"/>
        </a:solidFill>
        <a:effectLst/>
      </p:bgPr>
    </p:bg>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xfrm>
            <a:off x="528066" y="1948296"/>
            <a:ext cx="3364992" cy="2668155"/>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37156" tIns="137156" rIns="137156" bIns="137156" anchor="ctr" anchorCtr="1">
            <a:normAutofit/>
          </a:bodyPr>
          <a:lstStyle/>
          <a:p>
            <a:pPr>
              <a:buClr>
                <a:srgbClr val="000000"/>
              </a:buClr>
              <a:buSzPts val="2400"/>
            </a:pPr>
            <a:r>
              <a:rPr lang="en-US" sz="1800" b="1">
                <a:solidFill>
                  <a:srgbClr val="000000"/>
                </a:solidFill>
              </a:rPr>
              <a:t>Outsiders Inn’s mission </a:t>
            </a:r>
            <a:br>
              <a:rPr lang="en-US" sz="1800" b="1">
                <a:solidFill>
                  <a:srgbClr val="000000"/>
                </a:solidFill>
              </a:rPr>
            </a:br>
            <a:r>
              <a:rPr lang="en-US" sz="1800" b="1">
                <a:solidFill>
                  <a:srgbClr val="000000"/>
                </a:solidFill>
              </a:rPr>
              <a:t>is to lift people out of homelessness through advocacy, support and resources, while serving the community with integrity, transparency and respect</a:t>
            </a:r>
            <a:r>
              <a:rPr lang="en-US" sz="1350" b="1">
                <a:solidFill>
                  <a:srgbClr val="000000"/>
                </a:solidFill>
                <a:latin typeface="Arial"/>
                <a:ea typeface="Arial"/>
                <a:cs typeface="Arial"/>
                <a:sym typeface="Arial"/>
              </a:rPr>
              <a:t>.</a:t>
            </a:r>
            <a:endParaRPr cap="none"/>
          </a:p>
        </p:txBody>
      </p:sp>
      <p:pic>
        <p:nvPicPr>
          <p:cNvPr id="124" name="Google Shape;124;p4"/>
          <p:cNvPicPr preferRelativeResize="0">
            <a:picLocks noGrp="1"/>
          </p:cNvPicPr>
          <p:nvPr>
            <p:ph type="body" idx="1"/>
          </p:nvPr>
        </p:nvPicPr>
        <p:blipFill rotWithShape="1">
          <a:blip r:embed="rId3">
            <a:alphaModFix/>
          </a:blip>
          <a:srcRect t="8388" b="8388"/>
          <a:stretch/>
        </p:blipFill>
        <p:spPr>
          <a:xfrm>
            <a:off x="4813388" y="1767530"/>
            <a:ext cx="4056525" cy="3467475"/>
          </a:xfrm>
          <a:prstGeom prst="rect">
            <a:avLst/>
          </a:prstGeom>
          <a:noFill/>
          <a:ln>
            <a:noFill/>
          </a:ln>
        </p:spPr>
      </p:pic>
      <p:sp>
        <p:nvSpPr>
          <p:cNvPr id="2" name="Date Placeholder 1">
            <a:extLst>
              <a:ext uri="{FF2B5EF4-FFF2-40B4-BE49-F238E27FC236}">
                <a16:creationId xmlns:a16="http://schemas.microsoft.com/office/drawing/2014/main" id="{1250A6F2-8A13-9650-9BB3-CB167F436368}"/>
              </a:ext>
            </a:extLst>
          </p:cNvPr>
          <p:cNvSpPr>
            <a:spLocks noGrp="1"/>
          </p:cNvSpPr>
          <p:nvPr>
            <p:ph type="dt" idx="10"/>
          </p:nvPr>
        </p:nvSpPr>
        <p:spPr/>
        <p:txBody>
          <a:bodyPr/>
          <a:lstStyle/>
          <a:p>
            <a:r>
              <a:rPr lang="en-US"/>
              <a:t>4/2/2025</a:t>
            </a:r>
          </a:p>
        </p:txBody>
      </p:sp>
      <p:sp>
        <p:nvSpPr>
          <p:cNvPr id="3" name="Footer Placeholder 2">
            <a:extLst>
              <a:ext uri="{FF2B5EF4-FFF2-40B4-BE49-F238E27FC236}">
                <a16:creationId xmlns:a16="http://schemas.microsoft.com/office/drawing/2014/main" id="{BC9D789F-1DFA-875B-C416-551B4F881A77}"/>
              </a:ext>
            </a:extLst>
          </p:cNvPr>
          <p:cNvSpPr>
            <a:spLocks noGrp="1"/>
          </p:cNvSpPr>
          <p:nvPr>
            <p:ph type="ftr" idx="11"/>
          </p:nvPr>
        </p:nvSpPr>
        <p:spPr/>
        <p:txBody>
          <a:bodyPr/>
          <a:lstStyle/>
          <a:p>
            <a:r>
              <a:rPr lang="en-US"/>
              <a:t>Community Action Advisory Board</a:t>
            </a:r>
          </a:p>
        </p:txBody>
      </p:sp>
      <p:sp>
        <p:nvSpPr>
          <p:cNvPr id="4" name="Slide Number Placeholder 3">
            <a:extLst>
              <a:ext uri="{FF2B5EF4-FFF2-40B4-BE49-F238E27FC236}">
                <a16:creationId xmlns:a16="http://schemas.microsoft.com/office/drawing/2014/main" id="{BD047C48-89D6-5040-0F5A-9C6D21E10086}"/>
              </a:ext>
            </a:extLst>
          </p:cNvPr>
          <p:cNvSpPr>
            <a:spLocks noGrp="1"/>
          </p:cNvSpPr>
          <p:nvPr>
            <p:ph type="sldNum" idx="12"/>
          </p:nvPr>
        </p:nvSpPr>
        <p:spPr/>
        <p:txBody>
          <a:bodyPr/>
          <a:lstStyle/>
          <a:p>
            <a:fld id="{00000000-1234-1234-1234-123412341234}" type="slidenum">
              <a:rPr lang="en-US" smtClean="0"/>
              <a:pPr/>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pic>
        <p:nvPicPr>
          <p:cNvPr id="14338" name="Picture 2" descr="4,890 Any Questions Images, Stock Photos, 3D objects, &amp; Vectors |  Shutterstock">
            <a:extLst>
              <a:ext uri="{FF2B5EF4-FFF2-40B4-BE49-F238E27FC236}">
                <a16:creationId xmlns:a16="http://schemas.microsoft.com/office/drawing/2014/main" id="{17AAD6CC-DCBA-2D6A-419D-8FE68DB086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0" b="8912"/>
          <a:stretch/>
        </p:blipFill>
        <p:spPr bwMode="auto">
          <a:xfrm>
            <a:off x="230831" y="1265005"/>
            <a:ext cx="8682338" cy="432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6906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B6B8EF3-E088-19F6-B9A6-EFA42CA9123D}"/>
              </a:ext>
            </a:extLst>
          </p:cNvPr>
          <p:cNvSpPr>
            <a:spLocks noGrp="1"/>
          </p:cNvSpPr>
          <p:nvPr>
            <p:ph type="title"/>
          </p:nvPr>
        </p:nvSpPr>
        <p:spPr>
          <a:xfrm>
            <a:off x="5556194" y="904652"/>
            <a:ext cx="2996770" cy="2213340"/>
          </a:xfrm>
        </p:spPr>
        <p:txBody>
          <a:bodyPr>
            <a:normAutofit/>
          </a:bodyPr>
          <a:lstStyle/>
          <a:p>
            <a:pPr algn="ctr"/>
            <a:r>
              <a:rPr lang="en-US" sz="6000" dirty="0"/>
              <a:t>MAPS </a:t>
            </a:r>
            <a:r>
              <a:rPr lang="en-US" sz="3300" dirty="0"/>
              <a:t>Program</a:t>
            </a:r>
            <a:br>
              <a:rPr lang="en-US" sz="3000" dirty="0"/>
            </a:br>
            <a:r>
              <a:rPr lang="en-US" sz="1500" b="0" dirty="0">
                <a:solidFill>
                  <a:srgbClr val="FF0000"/>
                </a:solidFill>
              </a:rPr>
              <a:t>More Access </a:t>
            </a:r>
            <a:r>
              <a:rPr lang="en-US" sz="1500" b="0" dirty="0"/>
              <a:t>to </a:t>
            </a:r>
            <a:r>
              <a:rPr lang="en-US" sz="1500" b="0" dirty="0">
                <a:solidFill>
                  <a:srgbClr val="FF0000"/>
                </a:solidFill>
              </a:rPr>
              <a:t>Peer support</a:t>
            </a:r>
            <a:br>
              <a:rPr lang="en-US" sz="1500" b="0" dirty="0">
                <a:solidFill>
                  <a:srgbClr val="FF0000"/>
                </a:solidFill>
              </a:rPr>
            </a:br>
            <a:br>
              <a:rPr lang="en-US" sz="1500" b="0" dirty="0">
                <a:solidFill>
                  <a:srgbClr val="FF0000"/>
                </a:solidFill>
              </a:rPr>
            </a:br>
            <a:r>
              <a:rPr lang="en-US" sz="1500" b="0" dirty="0"/>
              <a:t>Homeless Support Services</a:t>
            </a:r>
          </a:p>
          <a:p>
            <a:pPr algn="ctr"/>
            <a:endParaRPr lang="en-US" sz="3000" dirty="0"/>
          </a:p>
        </p:txBody>
      </p:sp>
      <p:sp>
        <p:nvSpPr>
          <p:cNvPr id="5" name="Footer Placeholder 4">
            <a:extLst>
              <a:ext uri="{FF2B5EF4-FFF2-40B4-BE49-F238E27FC236}">
                <a16:creationId xmlns:a16="http://schemas.microsoft.com/office/drawing/2014/main" id="{9AEF129A-EE48-0DFA-EA85-E63670A50736}"/>
              </a:ext>
            </a:extLst>
          </p:cNvPr>
          <p:cNvSpPr>
            <a:spLocks noGrp="1"/>
          </p:cNvSpPr>
          <p:nvPr>
            <p:ph type="ftr" sz="quarter" idx="11"/>
          </p:nvPr>
        </p:nvSpPr>
        <p:spPr>
          <a:xfrm>
            <a:off x="5508012" y="5675821"/>
            <a:ext cx="3044952" cy="273844"/>
          </a:xfrm>
        </p:spPr>
        <p:txBody>
          <a:bodyPr anchor="ctr">
            <a:normAutofit fontScale="92500" lnSpcReduction="20000"/>
          </a:bodyPr>
          <a:lstStyle/>
          <a:p>
            <a:pPr defTabSz="685800">
              <a:lnSpc>
                <a:spcPct val="90000"/>
              </a:lnSpc>
              <a:spcAft>
                <a:spcPts val="450"/>
              </a:spcAft>
            </a:pPr>
            <a:r>
              <a:rPr lang="en-US" sz="525" dirty="0">
                <a:solidFill>
                  <a:prstClr val="white"/>
                </a:solidFill>
                <a:latin typeface="Neue Haas Grotesk Text Pro"/>
              </a:rPr>
              <a:t>
              </a:t>
            </a:r>
          </a:p>
        </p:txBody>
      </p:sp>
      <p:sp>
        <p:nvSpPr>
          <p:cNvPr id="6" name="Slide Number Placeholder 5">
            <a:extLst>
              <a:ext uri="{FF2B5EF4-FFF2-40B4-BE49-F238E27FC236}">
                <a16:creationId xmlns:a16="http://schemas.microsoft.com/office/drawing/2014/main" id="{83F3247C-3A22-2BDA-801E-F8F330E5076A}"/>
              </a:ext>
            </a:extLst>
          </p:cNvPr>
          <p:cNvSpPr>
            <a:spLocks noGrp="1"/>
          </p:cNvSpPr>
          <p:nvPr>
            <p:ph type="sldNum" sz="quarter" idx="12"/>
          </p:nvPr>
        </p:nvSpPr>
        <p:spPr>
          <a:xfrm>
            <a:off x="8552963" y="5676612"/>
            <a:ext cx="322326" cy="273844"/>
          </a:xfrm>
        </p:spPr>
        <p:txBody>
          <a:bodyPr anchor="ctr">
            <a:normAutofit/>
          </a:bodyPr>
          <a:lstStyle/>
          <a:p>
            <a:pPr defTabSz="685800">
              <a:spcAft>
                <a:spcPts val="450"/>
              </a:spcAft>
            </a:pPr>
            <a:fld id="{6E91CC32-6A6B-4E2E-BBA1-6864F305DA26}" type="slidenum">
              <a:rPr lang="en-US" dirty="0">
                <a:solidFill>
                  <a:prstClr val="white"/>
                </a:solidFill>
                <a:latin typeface="Neue Haas Grotesk Text Pro"/>
              </a:rPr>
              <a:pPr defTabSz="685800">
                <a:spcAft>
                  <a:spcPts val="450"/>
                </a:spcAft>
              </a:pPr>
              <a:t>61</a:t>
            </a:fld>
            <a:endParaRPr lang="en-US" dirty="0">
              <a:solidFill>
                <a:prstClr val="white"/>
              </a:solidFill>
              <a:latin typeface="Neue Haas Grotesk Text Pro"/>
            </a:endParaRPr>
          </a:p>
        </p:txBody>
      </p:sp>
      <p:pic>
        <p:nvPicPr>
          <p:cNvPr id="2" name="Picture 1" descr="Silhouette Group People Helping Each Other: เวกเตอร์สต็อก (ปลอดค่าลิขสิทธิ์) 1167547426 ...">
            <a:extLst>
              <a:ext uri="{FF2B5EF4-FFF2-40B4-BE49-F238E27FC236}">
                <a16:creationId xmlns:a16="http://schemas.microsoft.com/office/drawing/2014/main" id="{E94234D6-CA51-565B-B154-C5AD795846D0}"/>
              </a:ext>
            </a:extLst>
          </p:cNvPr>
          <p:cNvPicPr>
            <a:picLocks noChangeAspect="1"/>
          </p:cNvPicPr>
          <p:nvPr/>
        </p:nvPicPr>
        <p:blipFill>
          <a:blip r:embed="rId3"/>
          <a:stretch>
            <a:fillRect/>
          </a:stretch>
        </p:blipFill>
        <p:spPr>
          <a:xfrm>
            <a:off x="4638601" y="3117992"/>
            <a:ext cx="4371585" cy="2831673"/>
          </a:xfrm>
          <a:prstGeom prst="rect">
            <a:avLst/>
          </a:prstGeom>
        </p:spPr>
      </p:pic>
      <p:pic>
        <p:nvPicPr>
          <p:cNvPr id="3" name="Picture 2" descr="A logo of a heart with a tree&#10;&#10;Description automatically generated">
            <a:extLst>
              <a:ext uri="{FF2B5EF4-FFF2-40B4-BE49-F238E27FC236}">
                <a16:creationId xmlns:a16="http://schemas.microsoft.com/office/drawing/2014/main" id="{8DE24525-F5E4-5180-1C87-E3D49CD58971}"/>
              </a:ext>
            </a:extLst>
          </p:cNvPr>
          <p:cNvPicPr>
            <a:picLocks noChangeAspect="1"/>
          </p:cNvPicPr>
          <p:nvPr/>
        </p:nvPicPr>
        <p:blipFill>
          <a:blip r:embed="rId4"/>
          <a:stretch>
            <a:fillRect/>
          </a:stretch>
        </p:blipFill>
        <p:spPr>
          <a:xfrm>
            <a:off x="133815" y="1045258"/>
            <a:ext cx="4438186" cy="4767484"/>
          </a:xfrm>
          <a:prstGeom prst="rect">
            <a:avLst/>
          </a:prstGeom>
        </p:spPr>
      </p:pic>
      <p:sp>
        <p:nvSpPr>
          <p:cNvPr id="8" name="TextBox 7">
            <a:extLst>
              <a:ext uri="{FF2B5EF4-FFF2-40B4-BE49-F238E27FC236}">
                <a16:creationId xmlns:a16="http://schemas.microsoft.com/office/drawing/2014/main" id="{4069AADE-F7C0-E8DB-5CE9-5564199FFEC3}"/>
              </a:ext>
            </a:extLst>
          </p:cNvPr>
          <p:cNvSpPr txBox="1"/>
          <p:nvPr/>
        </p:nvSpPr>
        <p:spPr>
          <a:xfrm>
            <a:off x="1283803" y="5466494"/>
            <a:ext cx="2431091" cy="369332"/>
          </a:xfrm>
          <a:prstGeom prst="rect">
            <a:avLst/>
          </a:prstGeom>
          <a:noFill/>
        </p:spPr>
        <p:txBody>
          <a:bodyPr wrap="square" rtlCol="0">
            <a:spAutoFit/>
          </a:bodyPr>
          <a:lstStyle/>
          <a:p>
            <a:pPr defTabSz="685800"/>
            <a:r>
              <a:rPr lang="en-US" dirty="0">
                <a:solidFill>
                  <a:prstClr val="black"/>
                </a:solidFill>
                <a:latin typeface="Neue Haas Grotesk Text Pro"/>
              </a:rPr>
              <a:t>Recovery Services </a:t>
            </a:r>
          </a:p>
        </p:txBody>
      </p:sp>
    </p:spTree>
    <p:extLst>
      <p:ext uri="{BB962C8B-B14F-4D97-AF65-F5344CB8AC3E}">
        <p14:creationId xmlns:p14="http://schemas.microsoft.com/office/powerpoint/2010/main" val="38496544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12432"/>
            <a:ext cx="6858000" cy="668357"/>
          </a:xfrm>
        </p:spPr>
        <p:txBody>
          <a:bodyPr>
            <a:normAutofit/>
          </a:bodyPr>
          <a:lstStyle/>
          <a:p>
            <a:pPr algn="ctr">
              <a:lnSpc>
                <a:spcPct val="115000"/>
              </a:lnSpc>
              <a:spcAft>
                <a:spcPts val="600"/>
              </a:spcAft>
            </a:pPr>
            <a:r>
              <a:rPr lang="en-US" sz="2400" kern="0" dirty="0">
                <a:latin typeface="Roboto" panose="02000000000000000000" pitchFamily="2" charset="0"/>
                <a:ea typeface="Times New Roman" panose="02020603050405020304" pitchFamily="18" charset="0"/>
                <a:cs typeface="Times New Roman" panose="02020603050405020304" pitchFamily="18" charset="0"/>
              </a:rPr>
              <a:t>Homeless Outreach Team – Program Overview</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p:cNvSpPr>
            <a:spLocks noGrp="1"/>
          </p:cNvSpPr>
          <p:nvPr>
            <p:ph type="subTitle" idx="1"/>
          </p:nvPr>
        </p:nvSpPr>
        <p:spPr>
          <a:xfrm>
            <a:off x="1143000" y="2033201"/>
            <a:ext cx="6858000" cy="3712368"/>
          </a:xfrm>
        </p:spPr>
        <p:txBody>
          <a:bodyPr vert="horz" lIns="68580" tIns="34290" rIns="68580" bIns="34290" rtlCol="0" anchor="t">
            <a:normAutofit/>
          </a:bodyPr>
          <a:lstStyle/>
          <a:p>
            <a:pPr algn="ctr">
              <a:lnSpc>
                <a:spcPct val="115000"/>
              </a:lnSpc>
              <a:spcAft>
                <a:spcPts val="600"/>
              </a:spcAft>
            </a:pPr>
            <a:r>
              <a:rPr lang="en-US" sz="2400" b="1" kern="0" dirty="0">
                <a:solidFill>
                  <a:srgbClr val="FF0000"/>
                </a:solidFill>
                <a:latin typeface="Roboto" panose="02000000000000000000" pitchFamily="2" charset="0"/>
                <a:ea typeface="Times New Roman" panose="02020603050405020304" pitchFamily="18" charset="0"/>
                <a:cs typeface="Times New Roman" panose="02020603050405020304" pitchFamily="18" charset="0"/>
              </a:rPr>
              <a:t>1. Program Purpose &amp; Target Population</a:t>
            </a:r>
            <a:endParaRPr lang="en-US" sz="2400"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600"/>
              </a:spcAft>
            </a:pPr>
            <a:r>
              <a:rPr lang="en-US" sz="2100" b="1" kern="0" dirty="0">
                <a:latin typeface="Roboto" panose="02000000000000000000" pitchFamily="2" charset="0"/>
                <a:ea typeface="Times New Roman" panose="02020603050405020304" pitchFamily="18" charset="0"/>
                <a:cs typeface="Times New Roman" panose="02020603050405020304" pitchFamily="18" charset="0"/>
              </a:rPr>
              <a:t>The Homeless Outreach Team is dedicated to addressing homelessness by providing direct support to individuals facing barriers related to income, legal challenges, mental health, substance use, and criminal background. This team will prioritize serving individuals experiencing chronic homelessness and those who are disengaged from traditional service systems.</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algn="ctr"/>
            <a:endParaRPr lang="en-US" sz="1950" dirty="0">
              <a:ea typeface="+mn-lt"/>
              <a:cs typeface="+mn-lt"/>
            </a:endParaRPr>
          </a:p>
        </p:txBody>
      </p:sp>
    </p:spTree>
    <p:extLst>
      <p:ext uri="{BB962C8B-B14F-4D97-AF65-F5344CB8AC3E}">
        <p14:creationId xmlns:p14="http://schemas.microsoft.com/office/powerpoint/2010/main" val="1781332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B561-E2E1-EDA7-E7C5-FC42B5404936}"/>
              </a:ext>
            </a:extLst>
          </p:cNvPr>
          <p:cNvSpPr>
            <a:spLocks noGrp="1"/>
          </p:cNvSpPr>
          <p:nvPr>
            <p:ph type="ctrTitle"/>
          </p:nvPr>
        </p:nvSpPr>
        <p:spPr>
          <a:xfrm>
            <a:off x="1522415" y="1245663"/>
            <a:ext cx="6099170" cy="595071"/>
          </a:xfrm>
        </p:spPr>
        <p:txBody>
          <a:bodyPr>
            <a:normAutofit fontScale="90000"/>
          </a:bodyPr>
          <a:lstStyle/>
          <a:p>
            <a:pPr algn="ctr">
              <a:lnSpc>
                <a:spcPct val="115000"/>
              </a:lnSpc>
              <a:spcAft>
                <a:spcPts val="600"/>
              </a:spcAft>
            </a:pPr>
            <a:r>
              <a:rPr lang="en-US" sz="2700" kern="0" dirty="0">
                <a:solidFill>
                  <a:srgbClr val="FF0000"/>
                </a:solidFill>
                <a:latin typeface="Roboto" panose="02000000000000000000" pitchFamily="2" charset="0"/>
                <a:ea typeface="Times New Roman" panose="02020603050405020304" pitchFamily="18" charset="0"/>
                <a:cs typeface="Times New Roman" panose="02020603050405020304" pitchFamily="18" charset="0"/>
              </a:rPr>
              <a:t>2. Outreach Team Structure &amp; Services</a:t>
            </a:r>
            <a:endParaRPr lang="en-US" sz="2700"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0C785D52-3A91-473D-6FB1-DE7E206DE88C}"/>
              </a:ext>
            </a:extLst>
          </p:cNvPr>
          <p:cNvSpPr>
            <a:spLocks noGrp="1"/>
          </p:cNvSpPr>
          <p:nvPr>
            <p:ph type="subTitle" idx="1"/>
          </p:nvPr>
        </p:nvSpPr>
        <p:spPr>
          <a:xfrm>
            <a:off x="268711" y="2284416"/>
            <a:ext cx="8606579" cy="3716335"/>
          </a:xfrm>
        </p:spPr>
        <p:txBody>
          <a:bodyPr>
            <a:normAutofit/>
          </a:bodyPr>
          <a:lstStyle/>
          <a:p>
            <a:pPr>
              <a:lnSpc>
                <a:spcPct val="110000"/>
              </a:lnSpc>
            </a:pPr>
            <a:r>
              <a:rPr lang="en-US" sz="1275" b="1" kern="0" dirty="0">
                <a:latin typeface="Roboto" panose="02000000000000000000" pitchFamily="2" charset="0"/>
                <a:ea typeface="Times New Roman" panose="02020603050405020304" pitchFamily="18" charset="0"/>
                <a:cs typeface="Times New Roman" panose="02020603050405020304" pitchFamily="18" charset="0"/>
              </a:rPr>
              <a:t>Our outreach specialists, who have lived experience with homelessness, will work in the field to identify and engage unhoused individuals. Their core responsibilities include:</a:t>
            </a:r>
            <a:endParaRPr lang="en-US" sz="1650" kern="100" dirty="0">
              <a:latin typeface="Aptos" panose="020B0004020202020204" pitchFamily="34" charset="0"/>
              <a:ea typeface="Aptos" panose="020B0004020202020204" pitchFamily="34" charset="0"/>
              <a:cs typeface="Times New Roman" panose="02020603050405020304" pitchFamily="18" charset="0"/>
            </a:endParaRPr>
          </a:p>
          <a:p>
            <a:pPr marL="257175" indent="-257175">
              <a:lnSpc>
                <a:spcPct val="110000"/>
              </a:lnSpc>
              <a:buSzPts val="1000"/>
              <a:buFont typeface="Symbol" panose="05050102010706020507" pitchFamily="18" charset="2"/>
              <a:buChar char=""/>
              <a:tabLst>
                <a:tab pos="342900" algn="l"/>
              </a:tabLst>
            </a:pPr>
            <a:r>
              <a:rPr lang="en-US" sz="1275" b="1" kern="0" dirty="0">
                <a:latin typeface="Roboto" panose="02000000000000000000" pitchFamily="2" charset="0"/>
                <a:ea typeface="Times New Roman" panose="02020603050405020304" pitchFamily="18" charset="0"/>
                <a:cs typeface="Times New Roman" panose="02020603050405020304" pitchFamily="18" charset="0"/>
              </a:rPr>
              <a:t>Conducting housing needs assessments.</a:t>
            </a:r>
            <a:endParaRPr lang="en-US" sz="1650" kern="100" dirty="0">
              <a:latin typeface="Aptos" panose="020B0004020202020204" pitchFamily="34" charset="0"/>
              <a:ea typeface="Aptos" panose="020B0004020202020204" pitchFamily="34" charset="0"/>
              <a:cs typeface="Times New Roman" panose="02020603050405020304" pitchFamily="18" charset="0"/>
            </a:endParaRPr>
          </a:p>
          <a:p>
            <a:pPr marL="257175" indent="-257175">
              <a:lnSpc>
                <a:spcPct val="110000"/>
              </a:lnSpc>
              <a:buSzPts val="1000"/>
              <a:buFont typeface="Symbol" panose="05050102010706020507" pitchFamily="18" charset="2"/>
              <a:buChar char=""/>
              <a:tabLst>
                <a:tab pos="342900" algn="l"/>
              </a:tabLst>
            </a:pPr>
            <a:r>
              <a:rPr lang="en-US" sz="1275" b="1" kern="0" dirty="0">
                <a:latin typeface="Roboto" panose="02000000000000000000" pitchFamily="2" charset="0"/>
                <a:ea typeface="Times New Roman" panose="02020603050405020304" pitchFamily="18" charset="0"/>
                <a:cs typeface="Times New Roman" panose="02020603050405020304" pitchFamily="18" charset="0"/>
              </a:rPr>
              <a:t>Assisting clients in applying for housing, including rental units, supportive housing, and vouchers.</a:t>
            </a:r>
            <a:endParaRPr lang="en-US" sz="1650" kern="100" dirty="0">
              <a:latin typeface="Aptos" panose="020B0004020202020204" pitchFamily="34" charset="0"/>
              <a:ea typeface="Aptos" panose="020B0004020202020204" pitchFamily="34" charset="0"/>
              <a:cs typeface="Times New Roman" panose="02020603050405020304" pitchFamily="18" charset="0"/>
            </a:endParaRPr>
          </a:p>
          <a:p>
            <a:pPr marL="257175" indent="-257175">
              <a:lnSpc>
                <a:spcPct val="110000"/>
              </a:lnSpc>
              <a:buSzPts val="1000"/>
              <a:buFont typeface="Symbol" panose="05050102010706020507" pitchFamily="18" charset="2"/>
              <a:buChar char=""/>
              <a:tabLst>
                <a:tab pos="342900" algn="l"/>
              </a:tabLst>
            </a:pPr>
            <a:r>
              <a:rPr lang="en-US" sz="1275" b="1" kern="0" dirty="0">
                <a:latin typeface="Roboto" panose="02000000000000000000" pitchFamily="2" charset="0"/>
                <a:ea typeface="Times New Roman" panose="02020603050405020304" pitchFamily="18" charset="0"/>
                <a:cs typeface="Times New Roman" panose="02020603050405020304" pitchFamily="18" charset="0"/>
              </a:rPr>
              <a:t>Expanding housing resources by strengthening partnerships with landlords, property managers, housing authorities, and service providers.</a:t>
            </a:r>
            <a:endParaRPr lang="en-US" sz="1650" kern="100" dirty="0">
              <a:latin typeface="Aptos" panose="020B0004020202020204" pitchFamily="34" charset="0"/>
              <a:ea typeface="Aptos" panose="020B0004020202020204" pitchFamily="34" charset="0"/>
              <a:cs typeface="Times New Roman" panose="02020603050405020304" pitchFamily="18" charset="0"/>
            </a:endParaRPr>
          </a:p>
          <a:p>
            <a:pPr marL="257175" indent="-257175">
              <a:lnSpc>
                <a:spcPct val="110000"/>
              </a:lnSpc>
              <a:buSzPts val="1000"/>
              <a:buFont typeface="Symbol" panose="05050102010706020507" pitchFamily="18" charset="2"/>
              <a:buChar char=""/>
              <a:tabLst>
                <a:tab pos="342900" algn="l"/>
              </a:tabLst>
            </a:pPr>
            <a:r>
              <a:rPr lang="en-US" sz="1275" b="1" kern="0" dirty="0">
                <a:latin typeface="Roboto" panose="02000000000000000000" pitchFamily="2" charset="0"/>
                <a:ea typeface="Times New Roman" panose="02020603050405020304" pitchFamily="18" charset="0"/>
                <a:cs typeface="Times New Roman" panose="02020603050405020304" pitchFamily="18" charset="0"/>
              </a:rPr>
              <a:t>Connecting individuals to emergency shelters, transitional housing, and weekly community drop-in sessions where immediate services are available, such as:</a:t>
            </a:r>
            <a:endParaRPr lang="en-US" sz="1650" kern="100" dirty="0">
              <a:latin typeface="Aptos" panose="020B0004020202020204" pitchFamily="34" charset="0"/>
              <a:ea typeface="Aptos" panose="020B0004020202020204" pitchFamily="34" charset="0"/>
              <a:cs typeface="Times New Roman" panose="02020603050405020304" pitchFamily="18" charset="0"/>
            </a:endParaRPr>
          </a:p>
          <a:p>
            <a:pPr marL="557213" lvl="1" indent="-214313">
              <a:lnSpc>
                <a:spcPct val="110000"/>
              </a:lnSpc>
              <a:buSzPts val="1000"/>
              <a:buFont typeface="Courier New" panose="02070309020205020404" pitchFamily="49" charset="0"/>
              <a:buChar char="o"/>
              <a:tabLst>
                <a:tab pos="685800" algn="l"/>
              </a:tabLst>
            </a:pPr>
            <a:r>
              <a:rPr lang="en-US" sz="1275" b="1" kern="0" dirty="0">
                <a:latin typeface="Roboto" panose="02000000000000000000" pitchFamily="2" charset="0"/>
                <a:ea typeface="Times New Roman" panose="02020603050405020304" pitchFamily="18" charset="0"/>
                <a:cs typeface="Times New Roman" panose="02020603050405020304" pitchFamily="18" charset="0"/>
              </a:rPr>
              <a:t>Substance use and mental health referrals.</a:t>
            </a:r>
            <a:endParaRPr lang="en-US" sz="1650" kern="100" dirty="0">
              <a:latin typeface="Aptos" panose="020B0004020202020204" pitchFamily="34" charset="0"/>
              <a:ea typeface="Aptos" panose="020B0004020202020204" pitchFamily="34" charset="0"/>
              <a:cs typeface="Times New Roman" panose="02020603050405020304" pitchFamily="18" charset="0"/>
            </a:endParaRPr>
          </a:p>
          <a:p>
            <a:pPr marL="557213" lvl="1" indent="-214313">
              <a:lnSpc>
                <a:spcPct val="110000"/>
              </a:lnSpc>
              <a:buSzPts val="1000"/>
              <a:buFont typeface="Courier New" panose="02070309020205020404" pitchFamily="49" charset="0"/>
              <a:buChar char="o"/>
              <a:tabLst>
                <a:tab pos="685800" algn="l"/>
              </a:tabLst>
            </a:pPr>
            <a:r>
              <a:rPr lang="en-US" sz="1275" b="1" kern="0" dirty="0">
                <a:latin typeface="Roboto" panose="02000000000000000000" pitchFamily="2" charset="0"/>
                <a:ea typeface="Times New Roman" panose="02020603050405020304" pitchFamily="18" charset="0"/>
                <a:cs typeface="Times New Roman" panose="02020603050405020304" pitchFamily="18" charset="0"/>
              </a:rPr>
              <a:t>SNAP and health insurance enrollment.</a:t>
            </a:r>
            <a:endParaRPr lang="en-US" sz="1650" kern="100" dirty="0">
              <a:latin typeface="Aptos" panose="020B0004020202020204" pitchFamily="34" charset="0"/>
              <a:ea typeface="Aptos" panose="020B0004020202020204" pitchFamily="34" charset="0"/>
              <a:cs typeface="Times New Roman" panose="02020603050405020304" pitchFamily="18" charset="0"/>
            </a:endParaRPr>
          </a:p>
          <a:p>
            <a:pPr marL="557213" lvl="1" indent="-214313">
              <a:lnSpc>
                <a:spcPct val="110000"/>
              </a:lnSpc>
              <a:buSzPts val="1000"/>
              <a:buFont typeface="Arial" panose="020B0604020202020204" pitchFamily="34" charset="0"/>
              <a:buChar char="•"/>
              <a:tabLst>
                <a:tab pos="685800" algn="l"/>
              </a:tabLst>
            </a:pPr>
            <a:r>
              <a:rPr lang="en-US" sz="1275" b="1" kern="0" dirty="0">
                <a:latin typeface="Roboto" panose="02000000000000000000" pitchFamily="2" charset="0"/>
                <a:ea typeface="Times New Roman" panose="02020603050405020304" pitchFamily="18" charset="0"/>
                <a:cs typeface="Times New Roman" panose="02020603050405020304" pitchFamily="18" charset="0"/>
              </a:rPr>
              <a:t>Meal services.</a:t>
            </a:r>
          </a:p>
          <a:p>
            <a:pPr marL="557213" lvl="1" indent="-214313">
              <a:lnSpc>
                <a:spcPct val="110000"/>
              </a:lnSpc>
              <a:buSzPts val="1000"/>
              <a:buFont typeface="Courier New" panose="02070309020205020404" pitchFamily="49" charset="0"/>
              <a:buChar char="o"/>
              <a:tabLst>
                <a:tab pos="685800" algn="l"/>
              </a:tabLst>
            </a:pPr>
            <a:r>
              <a:rPr lang="en-US" sz="1275" b="1" kern="0" dirty="0">
                <a:latin typeface="Roboto" panose="02000000000000000000" pitchFamily="2" charset="0"/>
                <a:ea typeface="Times New Roman" panose="02020603050405020304" pitchFamily="18" charset="0"/>
                <a:cs typeface="Times New Roman" panose="02020603050405020304" pitchFamily="18" charset="0"/>
              </a:rPr>
              <a:t>For those unable to attend drop-in sessions, the team will provide direct referrals to appropriate community providers.</a:t>
            </a:r>
            <a:endParaRPr lang="en-US" sz="1650" kern="100" dirty="0">
              <a:latin typeface="Aptos" panose="020B0004020202020204" pitchFamily="34" charset="0"/>
              <a:ea typeface="Aptos" panose="020B0004020202020204" pitchFamily="34" charset="0"/>
              <a:cs typeface="Times New Roman" panose="02020603050405020304" pitchFamily="18" charset="0"/>
            </a:endParaRPr>
          </a:p>
          <a:p>
            <a:endParaRPr lang="en-US" sz="2100" dirty="0"/>
          </a:p>
        </p:txBody>
      </p:sp>
      <p:sp>
        <p:nvSpPr>
          <p:cNvPr id="5" name="Footer Placeholder 4">
            <a:extLst>
              <a:ext uri="{FF2B5EF4-FFF2-40B4-BE49-F238E27FC236}">
                <a16:creationId xmlns:a16="http://schemas.microsoft.com/office/drawing/2014/main" id="{2AEA8060-BCF0-B168-D8A3-F8C5E24935F9}"/>
              </a:ext>
            </a:extLst>
          </p:cNvPr>
          <p:cNvSpPr>
            <a:spLocks noGrp="1"/>
          </p:cNvSpPr>
          <p:nvPr>
            <p:ph type="ftr" sz="quarter" idx="11"/>
          </p:nvPr>
        </p:nvSpPr>
        <p:spPr/>
        <p:txBody>
          <a:bodyPr/>
          <a:lstStyle/>
          <a:p>
            <a:pPr defTabSz="685800"/>
            <a:r>
              <a:rPr lang="en-US">
                <a:solidFill>
                  <a:prstClr val="white"/>
                </a:solidFill>
                <a:latin typeface="Neue Haas Grotesk Text Pro"/>
              </a:rPr>
              <a:t>
              </a:t>
            </a:r>
            <a:endParaRPr lang="en-US" dirty="0">
              <a:solidFill>
                <a:prstClr val="white"/>
              </a:solidFill>
              <a:latin typeface="Neue Haas Grotesk Text Pro"/>
            </a:endParaRPr>
          </a:p>
        </p:txBody>
      </p:sp>
      <p:sp>
        <p:nvSpPr>
          <p:cNvPr id="6" name="Slide Number Placeholder 5">
            <a:extLst>
              <a:ext uri="{FF2B5EF4-FFF2-40B4-BE49-F238E27FC236}">
                <a16:creationId xmlns:a16="http://schemas.microsoft.com/office/drawing/2014/main" id="{1096E4B3-5C8B-20E6-66CE-33524C5D7EEB}"/>
              </a:ext>
            </a:extLst>
          </p:cNvPr>
          <p:cNvSpPr>
            <a:spLocks noGrp="1"/>
          </p:cNvSpPr>
          <p:nvPr>
            <p:ph type="sldNum" sz="quarter" idx="12"/>
          </p:nvPr>
        </p:nvSpPr>
        <p:spPr/>
        <p:txBody>
          <a:bodyPr/>
          <a:lstStyle/>
          <a:p>
            <a:pPr defTabSz="685800"/>
            <a:fld id="{6E91CC32-6A6B-4E2E-BBA1-6864F305DA26}" type="slidenum">
              <a:rPr lang="en-US">
                <a:solidFill>
                  <a:prstClr val="white"/>
                </a:solidFill>
                <a:latin typeface="Neue Haas Grotesk Text Pro"/>
              </a:rPr>
              <a:pPr defTabSz="685800"/>
              <a:t>63</a:t>
            </a:fld>
            <a:endParaRPr lang="en-US" dirty="0">
              <a:solidFill>
                <a:prstClr val="white"/>
              </a:solidFill>
              <a:latin typeface="Neue Haas Grotesk Text Pro"/>
            </a:endParaRPr>
          </a:p>
        </p:txBody>
      </p:sp>
    </p:spTree>
    <p:extLst>
      <p:ext uri="{BB962C8B-B14F-4D97-AF65-F5344CB8AC3E}">
        <p14:creationId xmlns:p14="http://schemas.microsoft.com/office/powerpoint/2010/main" val="29707922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AF132-8434-5A8E-0FB7-BB09888E30FF}"/>
              </a:ext>
            </a:extLst>
          </p:cNvPr>
          <p:cNvSpPr>
            <a:spLocks noGrp="1"/>
          </p:cNvSpPr>
          <p:nvPr>
            <p:ph type="ctrTitle"/>
          </p:nvPr>
        </p:nvSpPr>
        <p:spPr>
          <a:xfrm>
            <a:off x="1074254" y="1365548"/>
            <a:ext cx="6099170" cy="383895"/>
          </a:xfrm>
        </p:spPr>
        <p:txBody>
          <a:bodyPr>
            <a:noAutofit/>
          </a:bodyPr>
          <a:lstStyle/>
          <a:p>
            <a:pPr algn="ctr"/>
            <a:r>
              <a:rPr lang="en-US" sz="2400" kern="0" dirty="0">
                <a:solidFill>
                  <a:srgbClr val="FF0000"/>
                </a:solidFill>
                <a:latin typeface="Roboto" panose="02000000000000000000" pitchFamily="2" charset="0"/>
                <a:ea typeface="Roboto" panose="02000000000000000000" pitchFamily="2" charset="0"/>
                <a:cs typeface="Roboto" panose="02000000000000000000" pitchFamily="2" charset="0"/>
              </a:rPr>
              <a:t>3. Post-Housing Retention Support</a:t>
            </a:r>
            <a:br>
              <a:rPr lang="en-US" sz="2400" kern="100" dirty="0">
                <a:solidFill>
                  <a:srgbClr val="FF0000"/>
                </a:solidFill>
                <a:latin typeface="Roboto" panose="02000000000000000000" pitchFamily="2" charset="0"/>
                <a:ea typeface="Roboto" panose="02000000000000000000" pitchFamily="2" charset="0"/>
                <a:cs typeface="Roboto" panose="02000000000000000000" pitchFamily="2" charset="0"/>
              </a:rPr>
            </a:br>
            <a:endParaRPr lang="en-US" sz="2400" dirty="0">
              <a:solidFill>
                <a:srgbClr val="FF0000"/>
              </a:solidFill>
              <a:latin typeface="Roboto" panose="02000000000000000000" pitchFamily="2" charset="0"/>
              <a:ea typeface="Roboto" panose="02000000000000000000" pitchFamily="2" charset="0"/>
              <a:cs typeface="Roboto" panose="02000000000000000000" pitchFamily="2" charset="0"/>
            </a:endParaRPr>
          </a:p>
        </p:txBody>
      </p:sp>
      <p:sp>
        <p:nvSpPr>
          <p:cNvPr id="3" name="Subtitle 2">
            <a:extLst>
              <a:ext uri="{FF2B5EF4-FFF2-40B4-BE49-F238E27FC236}">
                <a16:creationId xmlns:a16="http://schemas.microsoft.com/office/drawing/2014/main" id="{97355821-7070-177A-7BAC-ABFEFFD989C1}"/>
              </a:ext>
            </a:extLst>
          </p:cNvPr>
          <p:cNvSpPr>
            <a:spLocks noGrp="1"/>
          </p:cNvSpPr>
          <p:nvPr>
            <p:ph type="subTitle" idx="1"/>
          </p:nvPr>
        </p:nvSpPr>
        <p:spPr>
          <a:xfrm>
            <a:off x="237981" y="1971675"/>
            <a:ext cx="8520257" cy="3843338"/>
          </a:xfrm>
        </p:spPr>
        <p:txBody>
          <a:bodyPr>
            <a:normAutofit/>
          </a:bodyPr>
          <a:lstStyle/>
          <a:p>
            <a:pPr>
              <a:lnSpc>
                <a:spcPct val="115000"/>
              </a:lnSpc>
              <a:spcAft>
                <a:spcPts val="600"/>
              </a:spcAft>
            </a:pPr>
            <a:r>
              <a:rPr lang="en-US" sz="2100" b="1" kern="0" dirty="0">
                <a:latin typeface="Roboto" panose="02000000000000000000" pitchFamily="2" charset="0"/>
                <a:ea typeface="Times New Roman" panose="02020603050405020304" pitchFamily="18" charset="0"/>
                <a:cs typeface="Times New Roman" panose="02020603050405020304" pitchFamily="18" charset="0"/>
              </a:rPr>
              <a:t>Once clients secure stable housing, we will offer two additional layers of support:</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257175" indent="-257175">
              <a:lnSpc>
                <a:spcPct val="115000"/>
              </a:lnSpc>
              <a:spcAft>
                <a:spcPts val="600"/>
              </a:spcAft>
              <a:buFont typeface="+mj-lt"/>
              <a:buAutoNum type="arabicPeriod"/>
              <a:tabLst>
                <a:tab pos="342900" algn="l"/>
              </a:tabLst>
            </a:pPr>
            <a:r>
              <a:rPr lang="en-US" sz="2100" b="1" kern="0" dirty="0">
                <a:latin typeface="Roboto" panose="02000000000000000000" pitchFamily="2" charset="0"/>
                <a:ea typeface="Times New Roman" panose="02020603050405020304" pitchFamily="18" charset="0"/>
                <a:cs typeface="Times New Roman" panose="02020603050405020304" pitchFamily="18" charset="0"/>
              </a:rPr>
              <a:t>Housing Support: Assisting with crisis intervention (eviction prevention, emergency placements) and ensuring long-term housing stability.</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pPr marL="257175" indent="-257175">
              <a:lnSpc>
                <a:spcPct val="115000"/>
              </a:lnSpc>
              <a:spcAft>
                <a:spcPts val="600"/>
              </a:spcAft>
              <a:buFont typeface="+mj-lt"/>
              <a:buAutoNum type="arabicPeriod"/>
              <a:tabLst>
                <a:tab pos="342900" algn="l"/>
              </a:tabLst>
            </a:pPr>
            <a:r>
              <a:rPr lang="en-US" sz="2100" b="1" kern="0" dirty="0">
                <a:latin typeface="Roboto" panose="02000000000000000000" pitchFamily="2" charset="0"/>
                <a:ea typeface="Times New Roman" panose="02020603050405020304" pitchFamily="18" charset="0"/>
                <a:cs typeface="Times New Roman" panose="02020603050405020304" pitchFamily="18" charset="0"/>
              </a:rPr>
              <a:t>Employment Support: Helping clients achieve and sustain meaningful employment by addressing barriers, assisting with job searches, and providing ongoing workplace support.</a:t>
            </a:r>
            <a:endParaRPr lang="en-US" sz="2100" kern="100" dirty="0">
              <a:latin typeface="Aptos" panose="020B0004020202020204" pitchFamily="34" charset="0"/>
              <a:ea typeface="Aptos" panose="020B0004020202020204" pitchFamily="34" charset="0"/>
              <a:cs typeface="Times New Roman" panose="02020603050405020304" pitchFamily="18" charset="0"/>
            </a:endParaRPr>
          </a:p>
          <a:p>
            <a:endParaRPr lang="en-US" sz="2400" dirty="0"/>
          </a:p>
        </p:txBody>
      </p:sp>
      <p:sp>
        <p:nvSpPr>
          <p:cNvPr id="5" name="Footer Placeholder 4">
            <a:extLst>
              <a:ext uri="{FF2B5EF4-FFF2-40B4-BE49-F238E27FC236}">
                <a16:creationId xmlns:a16="http://schemas.microsoft.com/office/drawing/2014/main" id="{39CEA67C-1124-ED4C-30EE-412543CD1806}"/>
              </a:ext>
            </a:extLst>
          </p:cNvPr>
          <p:cNvSpPr>
            <a:spLocks noGrp="1"/>
          </p:cNvSpPr>
          <p:nvPr>
            <p:ph type="ftr" sz="quarter" idx="11"/>
          </p:nvPr>
        </p:nvSpPr>
        <p:spPr/>
        <p:txBody>
          <a:bodyPr/>
          <a:lstStyle/>
          <a:p>
            <a:pPr defTabSz="685800"/>
            <a:r>
              <a:rPr lang="en-US">
                <a:solidFill>
                  <a:prstClr val="white"/>
                </a:solidFill>
                <a:latin typeface="Neue Haas Grotesk Text Pro"/>
              </a:rPr>
              <a:t>
              </a:t>
            </a:r>
            <a:endParaRPr lang="en-US" dirty="0">
              <a:solidFill>
                <a:prstClr val="white"/>
              </a:solidFill>
              <a:latin typeface="Neue Haas Grotesk Text Pro"/>
            </a:endParaRPr>
          </a:p>
        </p:txBody>
      </p:sp>
      <p:sp>
        <p:nvSpPr>
          <p:cNvPr id="6" name="Slide Number Placeholder 5">
            <a:extLst>
              <a:ext uri="{FF2B5EF4-FFF2-40B4-BE49-F238E27FC236}">
                <a16:creationId xmlns:a16="http://schemas.microsoft.com/office/drawing/2014/main" id="{A024AA57-4D4B-9FEA-2DF6-5A8BC866549A}"/>
              </a:ext>
            </a:extLst>
          </p:cNvPr>
          <p:cNvSpPr>
            <a:spLocks noGrp="1"/>
          </p:cNvSpPr>
          <p:nvPr>
            <p:ph type="sldNum" sz="quarter" idx="12"/>
          </p:nvPr>
        </p:nvSpPr>
        <p:spPr/>
        <p:txBody>
          <a:bodyPr/>
          <a:lstStyle/>
          <a:p>
            <a:pPr defTabSz="685800"/>
            <a:fld id="{6E91CC32-6A6B-4E2E-BBA1-6864F305DA26}" type="slidenum">
              <a:rPr lang="en-US">
                <a:solidFill>
                  <a:prstClr val="white"/>
                </a:solidFill>
                <a:latin typeface="Neue Haas Grotesk Text Pro"/>
              </a:rPr>
              <a:pPr defTabSz="685800"/>
              <a:t>64</a:t>
            </a:fld>
            <a:endParaRPr lang="en-US" dirty="0">
              <a:solidFill>
                <a:prstClr val="white"/>
              </a:solidFill>
              <a:latin typeface="Neue Haas Grotesk Text Pro"/>
            </a:endParaRPr>
          </a:p>
        </p:txBody>
      </p:sp>
    </p:spTree>
    <p:extLst>
      <p:ext uri="{BB962C8B-B14F-4D97-AF65-F5344CB8AC3E}">
        <p14:creationId xmlns:p14="http://schemas.microsoft.com/office/powerpoint/2010/main" val="25951913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2D40E-3FFB-0DB0-4AA5-A9E5E9E26610}"/>
              </a:ext>
            </a:extLst>
          </p:cNvPr>
          <p:cNvSpPr>
            <a:spLocks noGrp="1"/>
          </p:cNvSpPr>
          <p:nvPr>
            <p:ph type="ctrTitle"/>
          </p:nvPr>
        </p:nvSpPr>
        <p:spPr>
          <a:xfrm>
            <a:off x="1545933" y="1042988"/>
            <a:ext cx="6812255" cy="628650"/>
          </a:xfrm>
        </p:spPr>
        <p:txBody>
          <a:bodyPr>
            <a:normAutofit fontScale="90000"/>
          </a:bodyPr>
          <a:lstStyle/>
          <a:p>
            <a:pPr>
              <a:lnSpc>
                <a:spcPct val="115000"/>
              </a:lnSpc>
              <a:spcAft>
                <a:spcPts val="600"/>
              </a:spcAft>
            </a:pPr>
            <a:r>
              <a:rPr lang="en-US" sz="1800" kern="0" dirty="0">
                <a:solidFill>
                  <a:srgbClr val="FF0000"/>
                </a:solidFill>
                <a:latin typeface="Roboto" panose="02000000000000000000" pitchFamily="2" charset="0"/>
                <a:ea typeface="Times New Roman" panose="02020603050405020304" pitchFamily="18" charset="0"/>
                <a:cs typeface="Times New Roman" panose="02020603050405020304" pitchFamily="18" charset="0"/>
              </a:rPr>
              <a:t>Based on recent data and developments in Vancouver, Washington this is why we need to expand these services in Clark County.</a:t>
            </a:r>
            <a:endParaRPr lang="en-US" sz="1800"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0B116F26-8AFB-28B2-1DBF-631531C73BDC}"/>
              </a:ext>
            </a:extLst>
          </p:cNvPr>
          <p:cNvSpPr>
            <a:spLocks noGrp="1"/>
          </p:cNvSpPr>
          <p:nvPr>
            <p:ph type="subTitle" idx="1"/>
          </p:nvPr>
        </p:nvSpPr>
        <p:spPr>
          <a:xfrm>
            <a:off x="243616" y="2871789"/>
            <a:ext cx="8631674" cy="4543424"/>
          </a:xfrm>
        </p:spPr>
        <p:txBody>
          <a:bodyPr>
            <a:normAutofit/>
          </a:bodyPr>
          <a:lstStyle/>
          <a:p>
            <a:pPr>
              <a:lnSpc>
                <a:spcPct val="115000"/>
              </a:lnSpc>
              <a:spcAft>
                <a:spcPts val="600"/>
              </a:spcAft>
            </a:pPr>
            <a:r>
              <a:rPr lang="en-US" sz="1350" b="1" kern="0" dirty="0">
                <a:latin typeface="Roboto" panose="02000000000000000000" pitchFamily="2" charset="0"/>
                <a:ea typeface="Times New Roman" panose="02020603050405020304" pitchFamily="18" charset="0"/>
                <a:cs typeface="Times New Roman" panose="02020603050405020304" pitchFamily="18" charset="0"/>
              </a:rPr>
              <a:t>In 2024, the Point-in-Time Count identified 1,366 individuals experiencing homelessness in Clark County, a 5% increase from the previous year. </a:t>
            </a:r>
            <a:r>
              <a:rPr lang="en-US" sz="1350" b="1" u="sng" kern="0" dirty="0">
                <a:solidFill>
                  <a:srgbClr val="111111"/>
                </a:solidFill>
                <a:latin typeface="Roboto" panose="02000000000000000000" pitchFamily="2" charset="0"/>
                <a:ea typeface="Times New Roman" panose="02020603050405020304" pitchFamily="18" charset="0"/>
                <a:cs typeface="Times New Roman" panose="02020603050405020304" pitchFamily="18" charset="0"/>
                <a:hlinkClick r:id="rId2"/>
              </a:rPr>
              <a:t>columbian.com</a:t>
            </a:r>
            <a:endParaRPr lang="en-US" sz="135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600"/>
              </a:spcAft>
            </a:pPr>
            <a:r>
              <a:rPr lang="en-US" sz="1350" b="1" kern="0" dirty="0">
                <a:latin typeface="Roboto" panose="02000000000000000000" pitchFamily="2" charset="0"/>
                <a:ea typeface="Times New Roman" panose="02020603050405020304" pitchFamily="18" charset="0"/>
                <a:cs typeface="Times New Roman" panose="02020603050405020304" pitchFamily="18" charset="0"/>
              </a:rPr>
              <a:t>Given this upward trend, it's reasonable to anticipate that the Homeless Outreach Team could engage with approximately 1,400 to 1,500 individuals annually. Assuming an average household size of 1.5 persons, this equates to serving around 933 to 1,000 households per year.</a:t>
            </a:r>
          </a:p>
          <a:p>
            <a:pPr>
              <a:lnSpc>
                <a:spcPct val="115000"/>
              </a:lnSpc>
              <a:spcAft>
                <a:spcPts val="600"/>
              </a:spcAft>
            </a:pPr>
            <a:r>
              <a:rPr lang="en-US" sz="1350" b="1" kern="0" dirty="0">
                <a:latin typeface="Roboto" panose="02000000000000000000" pitchFamily="2" charset="0"/>
                <a:ea typeface="Times New Roman" panose="02020603050405020304" pitchFamily="18" charset="0"/>
                <a:cs typeface="Times New Roman" panose="02020603050405020304" pitchFamily="18" charset="0"/>
              </a:rPr>
              <a:t>Funding allocations for homelessness services in Clark County provide a basis for estimating program costs. For instance, the county has designated approximately $1,030,132 annually for street outreach programs. </a:t>
            </a:r>
            <a:endParaRPr lang="en-US" sz="135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600"/>
              </a:spcAft>
            </a:pPr>
            <a:r>
              <a:rPr lang="en-US" sz="1350" b="1" u="sng" kern="0" dirty="0">
                <a:solidFill>
                  <a:srgbClr val="111111"/>
                </a:solidFill>
                <a:latin typeface="Roboto" panose="02000000000000000000" pitchFamily="2" charset="0"/>
                <a:ea typeface="Times New Roman" panose="02020603050405020304" pitchFamily="18" charset="0"/>
                <a:cs typeface="Times New Roman" panose="02020603050405020304" pitchFamily="18" charset="0"/>
                <a:hlinkClick r:id="rId3"/>
              </a:rPr>
              <a:t>clark.wa.gov</a:t>
            </a:r>
            <a:endParaRPr lang="en-US" sz="135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600"/>
              </a:spcAft>
            </a:pPr>
            <a:r>
              <a:rPr lang="en-US" sz="1350" b="1" kern="0" dirty="0">
                <a:latin typeface="Roboto" panose="02000000000000000000" pitchFamily="2" charset="0"/>
                <a:ea typeface="Times New Roman" panose="02020603050405020304" pitchFamily="18" charset="0"/>
                <a:cs typeface="Times New Roman" panose="02020603050405020304" pitchFamily="18" charset="0"/>
              </a:rPr>
              <a:t>Additionally, the operational costs for a 150-bed bridge shelter are projected between $6 million to $7 million annually. </a:t>
            </a:r>
            <a:endParaRPr lang="en-US" sz="135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600"/>
              </a:spcAft>
            </a:pPr>
            <a:r>
              <a:rPr lang="en-US" sz="1350" b="1" u="sng" kern="0" dirty="0">
                <a:solidFill>
                  <a:srgbClr val="111111"/>
                </a:solidFill>
                <a:latin typeface="Roboto" panose="02000000000000000000" pitchFamily="2" charset="0"/>
                <a:ea typeface="Times New Roman" panose="02020603050405020304" pitchFamily="18" charset="0"/>
                <a:cs typeface="Times New Roman" panose="02020603050405020304" pitchFamily="18" charset="0"/>
                <a:hlinkClick r:id="rId4"/>
              </a:rPr>
              <a:t>columbian.com</a:t>
            </a:r>
            <a:endParaRPr lang="en-US" sz="135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600"/>
              </a:spcAft>
            </a:pPr>
            <a:r>
              <a:rPr lang="en-US" sz="1350" b="1" kern="0" dirty="0">
                <a:latin typeface="Roboto" panose="02000000000000000000" pitchFamily="2" charset="0"/>
                <a:ea typeface="Times New Roman" panose="02020603050405020304" pitchFamily="18" charset="0"/>
                <a:cs typeface="Times New Roman" panose="02020603050405020304" pitchFamily="18" charset="0"/>
              </a:rPr>
              <a:t>Considering these figures, the Homeless Outreach Team's annual operating budget might be estimated between $1 million to $2 million, depending on the scope of services and staffing levels.</a:t>
            </a:r>
            <a:endParaRPr lang="en-US" sz="135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600"/>
              </a:spcAft>
            </a:pPr>
            <a:endParaRPr lang="en-US" sz="2100" dirty="0"/>
          </a:p>
          <a:p>
            <a:pPr marL="342900" indent="-342900">
              <a:lnSpc>
                <a:spcPct val="115000"/>
              </a:lnSpc>
              <a:spcAft>
                <a:spcPts val="600"/>
              </a:spcAft>
              <a:buFont typeface="Arial" panose="020B0604020202020204" pitchFamily="34" charset="0"/>
              <a:buChar char="•"/>
            </a:pPr>
            <a:endParaRPr lang="en-US" sz="2100" dirty="0"/>
          </a:p>
          <a:p>
            <a:pPr>
              <a:lnSpc>
                <a:spcPct val="115000"/>
              </a:lnSpc>
              <a:spcAft>
                <a:spcPts val="600"/>
              </a:spcAft>
            </a:pPr>
            <a:endParaRPr lang="en-US" sz="2100" dirty="0"/>
          </a:p>
        </p:txBody>
      </p:sp>
      <p:sp>
        <p:nvSpPr>
          <p:cNvPr id="5" name="Footer Placeholder 4">
            <a:extLst>
              <a:ext uri="{FF2B5EF4-FFF2-40B4-BE49-F238E27FC236}">
                <a16:creationId xmlns:a16="http://schemas.microsoft.com/office/drawing/2014/main" id="{B87FDA40-B214-F620-EDFD-159FD6E9586B}"/>
              </a:ext>
            </a:extLst>
          </p:cNvPr>
          <p:cNvSpPr>
            <a:spLocks noGrp="1"/>
          </p:cNvSpPr>
          <p:nvPr>
            <p:ph type="ftr" sz="quarter" idx="11"/>
          </p:nvPr>
        </p:nvSpPr>
        <p:spPr/>
        <p:txBody>
          <a:bodyPr/>
          <a:lstStyle/>
          <a:p>
            <a:pPr defTabSz="685800"/>
            <a:r>
              <a:rPr lang="en-US">
                <a:solidFill>
                  <a:prstClr val="white"/>
                </a:solidFill>
                <a:latin typeface="Neue Haas Grotesk Text Pro"/>
              </a:rPr>
              <a:t>
              </a:t>
            </a:r>
            <a:endParaRPr lang="en-US" dirty="0">
              <a:solidFill>
                <a:prstClr val="white"/>
              </a:solidFill>
              <a:latin typeface="Neue Haas Grotesk Text Pro"/>
            </a:endParaRPr>
          </a:p>
        </p:txBody>
      </p:sp>
      <p:sp>
        <p:nvSpPr>
          <p:cNvPr id="6" name="Slide Number Placeholder 5">
            <a:extLst>
              <a:ext uri="{FF2B5EF4-FFF2-40B4-BE49-F238E27FC236}">
                <a16:creationId xmlns:a16="http://schemas.microsoft.com/office/drawing/2014/main" id="{90C92259-6310-96F9-36DF-22BA433C4A2D}"/>
              </a:ext>
            </a:extLst>
          </p:cNvPr>
          <p:cNvSpPr>
            <a:spLocks noGrp="1"/>
          </p:cNvSpPr>
          <p:nvPr>
            <p:ph type="sldNum" sz="quarter" idx="12"/>
          </p:nvPr>
        </p:nvSpPr>
        <p:spPr/>
        <p:txBody>
          <a:bodyPr/>
          <a:lstStyle/>
          <a:p>
            <a:pPr defTabSz="685800"/>
            <a:fld id="{6E91CC32-6A6B-4E2E-BBA1-6864F305DA26}" type="slidenum">
              <a:rPr lang="en-US">
                <a:solidFill>
                  <a:prstClr val="white"/>
                </a:solidFill>
                <a:latin typeface="Neue Haas Grotesk Text Pro"/>
              </a:rPr>
              <a:pPr defTabSz="685800"/>
              <a:t>65</a:t>
            </a:fld>
            <a:endParaRPr lang="en-US" dirty="0">
              <a:solidFill>
                <a:prstClr val="white"/>
              </a:solidFill>
              <a:latin typeface="Neue Haas Grotesk Text Pro"/>
            </a:endParaRPr>
          </a:p>
        </p:txBody>
      </p:sp>
    </p:spTree>
    <p:extLst>
      <p:ext uri="{BB962C8B-B14F-4D97-AF65-F5344CB8AC3E}">
        <p14:creationId xmlns:p14="http://schemas.microsoft.com/office/powerpoint/2010/main" val="30518177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C6CF3EE-0634-2582-D08A-75CFC8659C7E}"/>
              </a:ext>
            </a:extLst>
          </p:cNvPr>
          <p:cNvSpPr>
            <a:spLocks noGrp="1"/>
          </p:cNvSpPr>
          <p:nvPr>
            <p:ph type="ftr" sz="quarter" idx="11"/>
          </p:nvPr>
        </p:nvSpPr>
        <p:spPr/>
        <p:txBody>
          <a:bodyPr/>
          <a:lstStyle/>
          <a:p>
            <a:pPr defTabSz="685800"/>
            <a:r>
              <a:rPr lang="en-US">
                <a:solidFill>
                  <a:prstClr val="white"/>
                </a:solidFill>
                <a:latin typeface="Neue Haas Grotesk Text Pro"/>
              </a:rPr>
              <a:t>
              </a:t>
            </a:r>
            <a:endParaRPr lang="en-US" dirty="0">
              <a:solidFill>
                <a:prstClr val="white"/>
              </a:solidFill>
              <a:latin typeface="Neue Haas Grotesk Text Pro"/>
            </a:endParaRPr>
          </a:p>
        </p:txBody>
      </p:sp>
      <p:sp>
        <p:nvSpPr>
          <p:cNvPr id="4" name="Slide Number Placeholder 3">
            <a:extLst>
              <a:ext uri="{FF2B5EF4-FFF2-40B4-BE49-F238E27FC236}">
                <a16:creationId xmlns:a16="http://schemas.microsoft.com/office/drawing/2014/main" id="{06F14524-A705-796A-2EAF-241D1A28109E}"/>
              </a:ext>
            </a:extLst>
          </p:cNvPr>
          <p:cNvSpPr>
            <a:spLocks noGrp="1"/>
          </p:cNvSpPr>
          <p:nvPr>
            <p:ph type="sldNum" sz="quarter" idx="12"/>
          </p:nvPr>
        </p:nvSpPr>
        <p:spPr/>
        <p:txBody>
          <a:bodyPr/>
          <a:lstStyle/>
          <a:p>
            <a:pPr defTabSz="685800"/>
            <a:fld id="{6E91CC32-6A6B-4E2E-BBA1-6864F305DA26}" type="slidenum">
              <a:rPr lang="en-US">
                <a:solidFill>
                  <a:prstClr val="white"/>
                </a:solidFill>
                <a:latin typeface="Neue Haas Grotesk Text Pro"/>
              </a:rPr>
              <a:pPr defTabSz="685800"/>
              <a:t>66</a:t>
            </a:fld>
            <a:endParaRPr lang="en-US" dirty="0">
              <a:solidFill>
                <a:prstClr val="white"/>
              </a:solidFill>
              <a:latin typeface="Neue Haas Grotesk Text Pro"/>
            </a:endParaRPr>
          </a:p>
        </p:txBody>
      </p:sp>
      <p:sp>
        <p:nvSpPr>
          <p:cNvPr id="8" name="TextBox 7">
            <a:extLst>
              <a:ext uri="{FF2B5EF4-FFF2-40B4-BE49-F238E27FC236}">
                <a16:creationId xmlns:a16="http://schemas.microsoft.com/office/drawing/2014/main" id="{443BBD8F-A664-CB8A-958D-CB8B156C291E}"/>
              </a:ext>
            </a:extLst>
          </p:cNvPr>
          <p:cNvSpPr txBox="1"/>
          <p:nvPr/>
        </p:nvSpPr>
        <p:spPr>
          <a:xfrm>
            <a:off x="268711" y="1195185"/>
            <a:ext cx="8606579" cy="3749616"/>
          </a:xfrm>
          <a:prstGeom prst="rect">
            <a:avLst/>
          </a:prstGeom>
          <a:noFill/>
        </p:spPr>
        <p:txBody>
          <a:bodyPr wrap="square">
            <a:spAutoFit/>
          </a:bodyPr>
          <a:lstStyle/>
          <a:p>
            <a:pPr algn="ctr" defTabSz="685800">
              <a:lnSpc>
                <a:spcPct val="115000"/>
              </a:lnSpc>
              <a:spcAft>
                <a:spcPts val="600"/>
              </a:spcAft>
            </a:pPr>
            <a:r>
              <a:rPr lang="en-US" b="1" kern="0" dirty="0">
                <a:solidFill>
                  <a:srgbClr val="FF0000"/>
                </a:solidFill>
                <a:latin typeface="Roboto" panose="02000000000000000000" pitchFamily="2" charset="0"/>
                <a:ea typeface="Roboto" panose="02000000000000000000" pitchFamily="2" charset="0"/>
                <a:cs typeface="Roboto" panose="02000000000000000000" pitchFamily="2" charset="0"/>
              </a:rPr>
              <a:t>Need for Expansion</a:t>
            </a:r>
            <a:endParaRPr lang="en-US" sz="2400" kern="100" dirty="0">
              <a:solidFill>
                <a:srgbClr val="FF0000"/>
              </a:solidFill>
              <a:latin typeface="Roboto" panose="02000000000000000000" pitchFamily="2" charset="0"/>
              <a:ea typeface="Roboto" panose="02000000000000000000" pitchFamily="2" charset="0"/>
              <a:cs typeface="Roboto" panose="02000000000000000000" pitchFamily="2" charset="0"/>
            </a:endParaRPr>
          </a:p>
          <a:p>
            <a:pPr defTabSz="685800">
              <a:lnSpc>
                <a:spcPct val="115000"/>
              </a:lnSpc>
              <a:spcAft>
                <a:spcPts val="600"/>
              </a:spcAft>
            </a:pPr>
            <a:r>
              <a:rPr lang="en-US" sz="1350" b="1" kern="0" dirty="0">
                <a:solidFill>
                  <a:prstClr val="white"/>
                </a:solidFill>
                <a:latin typeface="Roboto" panose="02000000000000000000" pitchFamily="2" charset="0"/>
                <a:ea typeface="Roboto" panose="02000000000000000000" pitchFamily="2" charset="0"/>
                <a:cs typeface="Roboto" panose="02000000000000000000" pitchFamily="2" charset="0"/>
              </a:rPr>
              <a:t>The consistent rise in homelessness, as evidenced by the 5% increase in 2024, underscores the pressing need for enhanced outreach services. Moreover, the city's efforts, such as the establishment of Safe Stay shelters, have provided housing for 125 individuals out of 430 residents, indicating ongoing demand for supportive housing solutions. </a:t>
            </a:r>
            <a:endParaRPr lang="en-US" kern="100" dirty="0">
              <a:solidFill>
                <a:prstClr val="white"/>
              </a:solidFill>
              <a:latin typeface="Roboto" panose="02000000000000000000" pitchFamily="2" charset="0"/>
              <a:ea typeface="Roboto" panose="02000000000000000000" pitchFamily="2" charset="0"/>
              <a:cs typeface="Roboto" panose="02000000000000000000" pitchFamily="2" charset="0"/>
            </a:endParaRPr>
          </a:p>
          <a:p>
            <a:pPr defTabSz="685800">
              <a:lnSpc>
                <a:spcPct val="115000"/>
              </a:lnSpc>
              <a:spcAft>
                <a:spcPts val="600"/>
              </a:spcAft>
            </a:pPr>
            <a:r>
              <a:rPr lang="en-US" sz="1350" b="1" u="sng" kern="0" dirty="0">
                <a:solidFill>
                  <a:srgbClr val="111111"/>
                </a:solidFill>
                <a:latin typeface="Roboto" panose="02000000000000000000" pitchFamily="2" charset="0"/>
                <a:ea typeface="Roboto" panose="02000000000000000000" pitchFamily="2" charset="0"/>
                <a:cs typeface="Roboto" panose="02000000000000000000" pitchFamily="2" charset="0"/>
                <a:hlinkClick r:id="rId2"/>
              </a:rPr>
              <a:t>columbian.com</a:t>
            </a:r>
            <a:endParaRPr lang="en-US" kern="100" dirty="0">
              <a:solidFill>
                <a:prstClr val="white"/>
              </a:solidFill>
              <a:latin typeface="Roboto" panose="02000000000000000000" pitchFamily="2" charset="0"/>
              <a:ea typeface="Roboto" panose="02000000000000000000" pitchFamily="2" charset="0"/>
              <a:cs typeface="Roboto" panose="02000000000000000000" pitchFamily="2" charset="0"/>
            </a:endParaRPr>
          </a:p>
          <a:p>
            <a:pPr algn="ctr" defTabSz="685800">
              <a:lnSpc>
                <a:spcPct val="115000"/>
              </a:lnSpc>
              <a:spcAft>
                <a:spcPts val="600"/>
              </a:spcAft>
            </a:pPr>
            <a:r>
              <a:rPr lang="en-US" sz="1500" b="1" kern="0" dirty="0">
                <a:solidFill>
                  <a:srgbClr val="FF0000"/>
                </a:solidFill>
                <a:latin typeface="Roboto" panose="02000000000000000000" pitchFamily="2" charset="0"/>
                <a:ea typeface="Roboto" panose="02000000000000000000" pitchFamily="2" charset="0"/>
                <a:cs typeface="Roboto" panose="02000000000000000000" pitchFamily="2" charset="0"/>
              </a:rPr>
              <a:t>To effectively address these challenges, expanding the Homeless Outreach Team is crucial for:</a:t>
            </a:r>
            <a:endParaRPr lang="en-US" sz="2100" kern="100" dirty="0">
              <a:solidFill>
                <a:srgbClr val="FF0000"/>
              </a:solidFill>
              <a:latin typeface="Roboto" panose="02000000000000000000" pitchFamily="2" charset="0"/>
              <a:ea typeface="Roboto" panose="02000000000000000000" pitchFamily="2" charset="0"/>
              <a:cs typeface="Roboto" panose="02000000000000000000" pitchFamily="2" charset="0"/>
            </a:endParaRPr>
          </a:p>
          <a:p>
            <a:pPr marL="257175" indent="-257175" defTabSz="685800">
              <a:lnSpc>
                <a:spcPct val="115000"/>
              </a:lnSpc>
              <a:spcAft>
                <a:spcPts val="600"/>
              </a:spcAft>
              <a:buSzPts val="1000"/>
              <a:buFont typeface="Symbol" panose="05050102010706020507" pitchFamily="18" charset="2"/>
              <a:buChar char=""/>
              <a:tabLst>
                <a:tab pos="342900" algn="l"/>
              </a:tabLst>
            </a:pPr>
            <a:r>
              <a:rPr lang="en-US" sz="1350" b="1" kern="0" dirty="0">
                <a:solidFill>
                  <a:prstClr val="white"/>
                </a:solidFill>
                <a:latin typeface="Roboto" panose="02000000000000000000" pitchFamily="2" charset="0"/>
                <a:ea typeface="Roboto" panose="02000000000000000000" pitchFamily="2" charset="0"/>
                <a:cs typeface="Roboto" panose="02000000000000000000" pitchFamily="2" charset="0"/>
              </a:rPr>
              <a:t>Increased Engagement: Reaching a larger portion of the homeless population to provide essential services.</a:t>
            </a:r>
            <a:endParaRPr lang="en-US" kern="100" dirty="0">
              <a:solidFill>
                <a:prstClr val="white"/>
              </a:solidFill>
              <a:latin typeface="Roboto" panose="02000000000000000000" pitchFamily="2" charset="0"/>
              <a:ea typeface="Roboto" panose="02000000000000000000" pitchFamily="2" charset="0"/>
              <a:cs typeface="Roboto" panose="02000000000000000000" pitchFamily="2" charset="0"/>
            </a:endParaRPr>
          </a:p>
          <a:p>
            <a:pPr marL="257175" indent="-257175" defTabSz="685800">
              <a:lnSpc>
                <a:spcPct val="115000"/>
              </a:lnSpc>
              <a:spcAft>
                <a:spcPts val="600"/>
              </a:spcAft>
              <a:buSzPts val="1000"/>
              <a:buFont typeface="Symbol" panose="05050102010706020507" pitchFamily="18" charset="2"/>
              <a:buChar char=""/>
              <a:tabLst>
                <a:tab pos="342900" algn="l"/>
              </a:tabLst>
            </a:pPr>
            <a:r>
              <a:rPr lang="en-US" sz="1350" b="1" kern="0" dirty="0">
                <a:solidFill>
                  <a:prstClr val="white"/>
                </a:solidFill>
                <a:latin typeface="Roboto" panose="02000000000000000000" pitchFamily="2" charset="0"/>
                <a:ea typeface="Roboto" panose="02000000000000000000" pitchFamily="2" charset="0"/>
                <a:cs typeface="Roboto" panose="02000000000000000000" pitchFamily="2" charset="0"/>
              </a:rPr>
              <a:t>Comprehensive Support: Offering tailored assistance to individuals with complex needs, including mental health and substance use challenges.</a:t>
            </a:r>
            <a:endParaRPr lang="en-US" kern="100" dirty="0">
              <a:solidFill>
                <a:prstClr val="white"/>
              </a:solidFill>
              <a:latin typeface="Roboto" panose="02000000000000000000" pitchFamily="2" charset="0"/>
              <a:ea typeface="Roboto" panose="02000000000000000000" pitchFamily="2" charset="0"/>
              <a:cs typeface="Roboto" panose="02000000000000000000" pitchFamily="2" charset="0"/>
            </a:endParaRPr>
          </a:p>
          <a:p>
            <a:pPr marL="257175" indent="-257175" defTabSz="685800">
              <a:lnSpc>
                <a:spcPct val="115000"/>
              </a:lnSpc>
              <a:spcAft>
                <a:spcPts val="600"/>
              </a:spcAft>
              <a:buSzPts val="1000"/>
              <a:buFont typeface="Symbol" panose="05050102010706020507" pitchFamily="18" charset="2"/>
              <a:buChar char=""/>
              <a:tabLst>
                <a:tab pos="342900" algn="l"/>
              </a:tabLst>
            </a:pPr>
            <a:r>
              <a:rPr lang="en-US" sz="1350" b="1" kern="0" dirty="0">
                <a:solidFill>
                  <a:prstClr val="white"/>
                </a:solidFill>
                <a:latin typeface="Roboto" panose="02000000000000000000" pitchFamily="2" charset="0"/>
                <a:ea typeface="Roboto" panose="02000000000000000000" pitchFamily="2" charset="0"/>
                <a:cs typeface="Roboto" panose="02000000000000000000" pitchFamily="2" charset="0"/>
              </a:rPr>
              <a:t>Resource Coordination: Strengthening partnerships with local landlords, housing authorities, and service providers to secure more housing opportunities.</a:t>
            </a:r>
            <a:endParaRPr lang="en-US" kern="10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181351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1A4C0-5D61-0D3F-3097-D2EB59BBCDDE}"/>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239395C1-EF2B-A1F2-EBD9-1B44AB9C9FA0}"/>
              </a:ext>
            </a:extLst>
          </p:cNvPr>
          <p:cNvSpPr>
            <a:spLocks noGrp="1"/>
          </p:cNvSpPr>
          <p:nvPr>
            <p:ph type="title"/>
          </p:nvPr>
        </p:nvSpPr>
        <p:spPr>
          <a:xfrm>
            <a:off x="5556194" y="904652"/>
            <a:ext cx="2996770" cy="2213340"/>
          </a:xfrm>
        </p:spPr>
        <p:txBody>
          <a:bodyPr>
            <a:normAutofit/>
          </a:bodyPr>
          <a:lstStyle/>
          <a:p>
            <a:pPr algn="ctr"/>
            <a:r>
              <a:rPr lang="en-US" sz="6000" dirty="0"/>
              <a:t>MAPS </a:t>
            </a:r>
            <a:r>
              <a:rPr lang="en-US" sz="3300" dirty="0"/>
              <a:t>Program</a:t>
            </a:r>
            <a:br>
              <a:rPr lang="en-US" sz="3000" dirty="0"/>
            </a:br>
            <a:r>
              <a:rPr lang="en-US" sz="1500" b="0" dirty="0">
                <a:solidFill>
                  <a:srgbClr val="FF0000"/>
                </a:solidFill>
              </a:rPr>
              <a:t>More Access </a:t>
            </a:r>
            <a:r>
              <a:rPr lang="en-US" sz="1500" b="0" dirty="0"/>
              <a:t>to </a:t>
            </a:r>
            <a:r>
              <a:rPr lang="en-US" sz="1500" b="0" dirty="0">
                <a:solidFill>
                  <a:srgbClr val="FF0000"/>
                </a:solidFill>
              </a:rPr>
              <a:t>Peer support</a:t>
            </a:r>
            <a:br>
              <a:rPr lang="en-US" sz="1500" b="0" dirty="0">
                <a:solidFill>
                  <a:srgbClr val="FF0000"/>
                </a:solidFill>
              </a:rPr>
            </a:br>
            <a:br>
              <a:rPr lang="en-US" sz="1500" b="0" dirty="0">
                <a:solidFill>
                  <a:srgbClr val="FF0000"/>
                </a:solidFill>
              </a:rPr>
            </a:br>
            <a:r>
              <a:rPr lang="en-US" sz="1500" b="0" dirty="0"/>
              <a:t>Homeless Support Services</a:t>
            </a:r>
          </a:p>
          <a:p>
            <a:pPr algn="ctr"/>
            <a:endParaRPr lang="en-US" sz="3000" dirty="0"/>
          </a:p>
        </p:txBody>
      </p:sp>
      <p:sp>
        <p:nvSpPr>
          <p:cNvPr id="5" name="Footer Placeholder 4">
            <a:extLst>
              <a:ext uri="{FF2B5EF4-FFF2-40B4-BE49-F238E27FC236}">
                <a16:creationId xmlns:a16="http://schemas.microsoft.com/office/drawing/2014/main" id="{F77755C3-8979-BD3F-AFC8-30FE91DE0A87}"/>
              </a:ext>
            </a:extLst>
          </p:cNvPr>
          <p:cNvSpPr>
            <a:spLocks noGrp="1"/>
          </p:cNvSpPr>
          <p:nvPr>
            <p:ph type="ftr" sz="quarter" idx="11"/>
          </p:nvPr>
        </p:nvSpPr>
        <p:spPr>
          <a:xfrm>
            <a:off x="5508012" y="5675821"/>
            <a:ext cx="3044952" cy="273844"/>
          </a:xfrm>
        </p:spPr>
        <p:txBody>
          <a:bodyPr anchor="ctr">
            <a:normAutofit fontScale="92500" lnSpcReduction="20000"/>
          </a:bodyPr>
          <a:lstStyle/>
          <a:p>
            <a:pPr defTabSz="685800">
              <a:lnSpc>
                <a:spcPct val="90000"/>
              </a:lnSpc>
              <a:spcAft>
                <a:spcPts val="450"/>
              </a:spcAft>
            </a:pPr>
            <a:r>
              <a:rPr lang="en-US" sz="525" dirty="0">
                <a:solidFill>
                  <a:prstClr val="white"/>
                </a:solidFill>
                <a:latin typeface="Neue Haas Grotesk Text Pro"/>
              </a:rPr>
              <a:t>
              </a:t>
            </a:r>
          </a:p>
        </p:txBody>
      </p:sp>
      <p:sp>
        <p:nvSpPr>
          <p:cNvPr id="6" name="Slide Number Placeholder 5">
            <a:extLst>
              <a:ext uri="{FF2B5EF4-FFF2-40B4-BE49-F238E27FC236}">
                <a16:creationId xmlns:a16="http://schemas.microsoft.com/office/drawing/2014/main" id="{67242BF1-B8AC-25D8-6139-1DA9D3AF784D}"/>
              </a:ext>
            </a:extLst>
          </p:cNvPr>
          <p:cNvSpPr>
            <a:spLocks noGrp="1"/>
          </p:cNvSpPr>
          <p:nvPr>
            <p:ph type="sldNum" sz="quarter" idx="12"/>
          </p:nvPr>
        </p:nvSpPr>
        <p:spPr>
          <a:xfrm>
            <a:off x="8552963" y="5676612"/>
            <a:ext cx="322326" cy="273844"/>
          </a:xfrm>
        </p:spPr>
        <p:txBody>
          <a:bodyPr anchor="ctr">
            <a:normAutofit/>
          </a:bodyPr>
          <a:lstStyle/>
          <a:p>
            <a:pPr defTabSz="685800">
              <a:spcAft>
                <a:spcPts val="450"/>
              </a:spcAft>
            </a:pPr>
            <a:fld id="{6E91CC32-6A6B-4E2E-BBA1-6864F305DA26}" type="slidenum">
              <a:rPr lang="en-US" dirty="0">
                <a:solidFill>
                  <a:prstClr val="white"/>
                </a:solidFill>
                <a:latin typeface="Neue Haas Grotesk Text Pro"/>
              </a:rPr>
              <a:pPr defTabSz="685800">
                <a:spcAft>
                  <a:spcPts val="450"/>
                </a:spcAft>
              </a:pPr>
              <a:t>67</a:t>
            </a:fld>
            <a:endParaRPr lang="en-US" dirty="0">
              <a:solidFill>
                <a:prstClr val="white"/>
              </a:solidFill>
              <a:latin typeface="Neue Haas Grotesk Text Pro"/>
            </a:endParaRPr>
          </a:p>
        </p:txBody>
      </p:sp>
      <p:pic>
        <p:nvPicPr>
          <p:cNvPr id="2" name="Picture 1" descr="Silhouette Group People Helping Each Other: เวกเตอร์สต็อก (ปลอดค่าลิขสิทธิ์) 1167547426 ...">
            <a:extLst>
              <a:ext uri="{FF2B5EF4-FFF2-40B4-BE49-F238E27FC236}">
                <a16:creationId xmlns:a16="http://schemas.microsoft.com/office/drawing/2014/main" id="{1EDF6FA9-5E4A-DEAB-E988-560BA232E96F}"/>
              </a:ext>
            </a:extLst>
          </p:cNvPr>
          <p:cNvPicPr>
            <a:picLocks noChangeAspect="1"/>
          </p:cNvPicPr>
          <p:nvPr/>
        </p:nvPicPr>
        <p:blipFill>
          <a:blip r:embed="rId3"/>
          <a:stretch>
            <a:fillRect/>
          </a:stretch>
        </p:blipFill>
        <p:spPr>
          <a:xfrm>
            <a:off x="4638601" y="3117992"/>
            <a:ext cx="4371585" cy="2831673"/>
          </a:xfrm>
          <a:prstGeom prst="rect">
            <a:avLst/>
          </a:prstGeom>
        </p:spPr>
      </p:pic>
      <p:pic>
        <p:nvPicPr>
          <p:cNvPr id="3" name="Picture 2" descr="A logo of a heart with a tree&#10;&#10;Description automatically generated">
            <a:extLst>
              <a:ext uri="{FF2B5EF4-FFF2-40B4-BE49-F238E27FC236}">
                <a16:creationId xmlns:a16="http://schemas.microsoft.com/office/drawing/2014/main" id="{CDB6BEE7-DF42-0932-E262-D0EBAF592004}"/>
              </a:ext>
            </a:extLst>
          </p:cNvPr>
          <p:cNvPicPr>
            <a:picLocks noChangeAspect="1"/>
          </p:cNvPicPr>
          <p:nvPr/>
        </p:nvPicPr>
        <p:blipFill>
          <a:blip r:embed="rId4"/>
          <a:stretch>
            <a:fillRect/>
          </a:stretch>
        </p:blipFill>
        <p:spPr>
          <a:xfrm>
            <a:off x="133815" y="1045258"/>
            <a:ext cx="4438186" cy="4767484"/>
          </a:xfrm>
          <a:prstGeom prst="rect">
            <a:avLst/>
          </a:prstGeom>
        </p:spPr>
      </p:pic>
      <p:sp>
        <p:nvSpPr>
          <p:cNvPr id="8" name="TextBox 7">
            <a:extLst>
              <a:ext uri="{FF2B5EF4-FFF2-40B4-BE49-F238E27FC236}">
                <a16:creationId xmlns:a16="http://schemas.microsoft.com/office/drawing/2014/main" id="{6311FD9E-DFD0-8680-17FA-51D35539620D}"/>
              </a:ext>
            </a:extLst>
          </p:cNvPr>
          <p:cNvSpPr txBox="1"/>
          <p:nvPr/>
        </p:nvSpPr>
        <p:spPr>
          <a:xfrm>
            <a:off x="1283803" y="5466494"/>
            <a:ext cx="2431091" cy="369332"/>
          </a:xfrm>
          <a:prstGeom prst="rect">
            <a:avLst/>
          </a:prstGeom>
          <a:noFill/>
        </p:spPr>
        <p:txBody>
          <a:bodyPr wrap="square" rtlCol="0">
            <a:spAutoFit/>
          </a:bodyPr>
          <a:lstStyle/>
          <a:p>
            <a:pPr defTabSz="685800"/>
            <a:r>
              <a:rPr lang="en-US" dirty="0">
                <a:solidFill>
                  <a:prstClr val="black"/>
                </a:solidFill>
                <a:latin typeface="Neue Haas Grotesk Text Pro"/>
              </a:rPr>
              <a:t>Recovery Services </a:t>
            </a:r>
          </a:p>
        </p:txBody>
      </p:sp>
    </p:spTree>
    <p:extLst>
      <p:ext uri="{BB962C8B-B14F-4D97-AF65-F5344CB8AC3E}">
        <p14:creationId xmlns:p14="http://schemas.microsoft.com/office/powerpoint/2010/main" val="32206923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pic>
        <p:nvPicPr>
          <p:cNvPr id="105" name="Google Shape;105;p1"/>
          <p:cNvPicPr preferRelativeResize="0"/>
          <p:nvPr/>
        </p:nvPicPr>
        <p:blipFill>
          <a:blip r:embed="rId3">
            <a:alphaModFix/>
          </a:blip>
          <a:stretch>
            <a:fillRect/>
          </a:stretch>
        </p:blipFill>
        <p:spPr>
          <a:xfrm>
            <a:off x="1184775" y="3362401"/>
            <a:ext cx="2782275" cy="1257881"/>
          </a:xfrm>
          <a:prstGeom prst="rect">
            <a:avLst/>
          </a:prstGeom>
          <a:noFill/>
          <a:ln>
            <a:noFill/>
          </a:ln>
        </p:spPr>
      </p:pic>
      <p:sp>
        <p:nvSpPr>
          <p:cNvPr id="106" name="Google Shape;106;p1"/>
          <p:cNvSpPr txBox="1"/>
          <p:nvPr/>
        </p:nvSpPr>
        <p:spPr>
          <a:xfrm>
            <a:off x="870394" y="1976823"/>
            <a:ext cx="3245175" cy="946391"/>
          </a:xfrm>
          <a:prstGeom prst="rect">
            <a:avLst/>
          </a:prstGeom>
          <a:noFill/>
          <a:ln>
            <a:noFill/>
          </a:ln>
        </p:spPr>
        <p:txBody>
          <a:bodyPr spcFirstLastPara="1" wrap="square" lIns="68569" tIns="68569" rIns="68569" bIns="68569" anchor="t" anchorCtr="0">
            <a:spAutoFit/>
          </a:bodyPr>
          <a:lstStyle/>
          <a:p>
            <a:pPr algn="ctr" defTabSz="685800">
              <a:buClr>
                <a:srgbClr val="000000"/>
              </a:buClr>
            </a:pPr>
            <a:r>
              <a:rPr lang="en-US" sz="2625" b="1" kern="0">
                <a:solidFill>
                  <a:srgbClr val="000000"/>
                </a:solidFill>
                <a:latin typeface="Open Sans"/>
                <a:ea typeface="Open Sans"/>
                <a:cs typeface="Open Sans"/>
                <a:sym typeface="Open Sans"/>
              </a:rPr>
              <a:t>Project HOPE </a:t>
            </a:r>
            <a:endParaRPr sz="2625" b="1" kern="0">
              <a:solidFill>
                <a:srgbClr val="000000"/>
              </a:solidFill>
              <a:latin typeface="Open Sans"/>
              <a:ea typeface="Open Sans"/>
              <a:cs typeface="Open Sans"/>
              <a:sym typeface="Open Sans"/>
            </a:endParaRPr>
          </a:p>
          <a:p>
            <a:pPr algn="ctr" defTabSz="685800">
              <a:buClr>
                <a:srgbClr val="000000"/>
              </a:buClr>
            </a:pPr>
            <a:r>
              <a:rPr lang="en-US" sz="2625" b="1" kern="0">
                <a:solidFill>
                  <a:srgbClr val="000000"/>
                </a:solidFill>
                <a:latin typeface="Open Sans"/>
                <a:ea typeface="Open Sans"/>
                <a:cs typeface="Open Sans"/>
                <a:sym typeface="Open Sans"/>
              </a:rPr>
              <a:t>Street Outreach</a:t>
            </a:r>
            <a:endParaRPr sz="2625" b="1" kern="0">
              <a:solidFill>
                <a:srgbClr val="000000"/>
              </a:solidFill>
              <a:latin typeface="Open Sans"/>
              <a:ea typeface="Open Sans"/>
              <a:cs typeface="Open Sans"/>
              <a:sym typeface="Open Sans"/>
            </a:endParaRPr>
          </a:p>
        </p:txBody>
      </p:sp>
      <p:sp>
        <p:nvSpPr>
          <p:cNvPr id="107" name="Google Shape;107;p1"/>
          <p:cNvSpPr txBox="1"/>
          <p:nvPr/>
        </p:nvSpPr>
        <p:spPr>
          <a:xfrm>
            <a:off x="1935788" y="3306731"/>
            <a:ext cx="1858050" cy="357768"/>
          </a:xfrm>
          <a:prstGeom prst="rect">
            <a:avLst/>
          </a:prstGeom>
          <a:noFill/>
          <a:ln>
            <a:noFill/>
          </a:ln>
        </p:spPr>
        <p:txBody>
          <a:bodyPr spcFirstLastPara="1" wrap="square" lIns="68569" tIns="68569" rIns="68569" bIns="68569" anchor="t" anchorCtr="0">
            <a:spAutoFit/>
          </a:bodyPr>
          <a:lstStyle/>
          <a:p>
            <a:pPr algn="ctr" defTabSz="685800">
              <a:buClr>
                <a:srgbClr val="000000"/>
              </a:buClr>
            </a:pPr>
            <a:r>
              <a:rPr lang="en-US" sz="1425" b="1" kern="0">
                <a:solidFill>
                  <a:srgbClr val="000000"/>
                </a:solidFill>
                <a:latin typeface="Open Sans"/>
                <a:ea typeface="Open Sans"/>
                <a:cs typeface="Open Sans"/>
                <a:sym typeface="Open Sans"/>
              </a:rPr>
              <a:t>A program of</a:t>
            </a:r>
            <a:endParaRPr sz="1425" b="1" kern="0">
              <a:solidFill>
                <a:srgbClr val="000000"/>
              </a:solidFill>
              <a:latin typeface="Open Sans"/>
              <a:ea typeface="Open Sans"/>
              <a:cs typeface="Open Sans"/>
              <a:sym typeface="Open Sans"/>
            </a:endParaRPr>
          </a:p>
        </p:txBody>
      </p:sp>
      <p:pic>
        <p:nvPicPr>
          <p:cNvPr id="108" name="Google Shape;108;p1"/>
          <p:cNvPicPr preferRelativeResize="0"/>
          <p:nvPr/>
        </p:nvPicPr>
        <p:blipFill>
          <a:blip r:embed="rId4">
            <a:alphaModFix/>
          </a:blip>
          <a:stretch>
            <a:fillRect/>
          </a:stretch>
        </p:blipFill>
        <p:spPr>
          <a:xfrm>
            <a:off x="4261482" y="1683779"/>
            <a:ext cx="4653919" cy="349043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
          <p:cNvSpPr txBox="1">
            <a:spLocks noGrp="1"/>
          </p:cNvSpPr>
          <p:nvPr>
            <p:ph type="title"/>
          </p:nvPr>
        </p:nvSpPr>
        <p:spPr>
          <a:xfrm>
            <a:off x="528066" y="1880980"/>
            <a:ext cx="3364992" cy="3071192"/>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37156" tIns="137156" rIns="137156" bIns="137156" anchor="ctr" anchorCtr="1">
            <a:normAutofit/>
          </a:bodyPr>
          <a:lstStyle/>
          <a:p>
            <a:r>
              <a:rPr lang="en-US"/>
              <a:t>PROJECT HOPE </a:t>
            </a:r>
            <a:br>
              <a:rPr lang="en-US"/>
            </a:br>
            <a:r>
              <a:rPr lang="en-US"/>
              <a:t>STREET OUTREACH</a:t>
            </a:r>
            <a:br>
              <a:rPr lang="en-US"/>
            </a:br>
            <a:br>
              <a:rPr lang="en-US"/>
            </a:br>
            <a:r>
              <a:rPr lang="en-US"/>
              <a:t>104 SE 107TH AVE</a:t>
            </a:r>
            <a:br>
              <a:rPr lang="en-US" sz="1500"/>
            </a:br>
            <a:r>
              <a:rPr lang="en-US" sz="1500"/>
              <a:t>VANCOUVER, WA </a:t>
            </a:r>
            <a:br>
              <a:rPr lang="en-US"/>
            </a:br>
            <a:br>
              <a:rPr lang="en-US"/>
            </a:br>
            <a:r>
              <a:rPr lang="en-US"/>
              <a:t>OPEN 6 DAYS A WEEK</a:t>
            </a:r>
            <a:br>
              <a:rPr lang="en-US"/>
            </a:br>
            <a:br>
              <a:rPr lang="en-US"/>
            </a:br>
            <a:r>
              <a:rPr lang="en-US"/>
              <a:t>8:00AM TO 6:00PM</a:t>
            </a:r>
            <a:br>
              <a:rPr lang="en-US"/>
            </a:br>
            <a:br>
              <a:rPr lang="en-US"/>
            </a:br>
            <a:r>
              <a:rPr lang="en-US"/>
              <a:t>Weekdays and Sundays</a:t>
            </a:r>
            <a:endParaRPr/>
          </a:p>
        </p:txBody>
      </p:sp>
      <p:pic>
        <p:nvPicPr>
          <p:cNvPr id="117" name="Google Shape;117;p2"/>
          <p:cNvPicPr preferRelativeResize="0">
            <a:picLocks noGrp="1"/>
          </p:cNvPicPr>
          <p:nvPr>
            <p:ph type="body" idx="1"/>
          </p:nvPr>
        </p:nvPicPr>
        <p:blipFill rotWithShape="1">
          <a:blip r:embed="rId3">
            <a:alphaModFix/>
          </a:blip>
          <a:srcRect t="5245" b="5245"/>
          <a:stretch/>
        </p:blipFill>
        <p:spPr>
          <a:xfrm>
            <a:off x="4879609" y="1330452"/>
            <a:ext cx="3967200" cy="4197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9"/>
          <p:cNvSpPr txBox="1">
            <a:spLocks noGrp="1"/>
          </p:cNvSpPr>
          <p:nvPr>
            <p:ph type="body" idx="1"/>
          </p:nvPr>
        </p:nvSpPr>
        <p:spPr>
          <a:xfrm>
            <a:off x="883891" y="2529328"/>
            <a:ext cx="2372850" cy="366750"/>
          </a:xfrm>
          <a:prstGeom prst="rect">
            <a:avLst/>
          </a:prstGeom>
          <a:noFill/>
          <a:ln>
            <a:noFill/>
          </a:ln>
        </p:spPr>
        <p:txBody>
          <a:bodyPr spcFirstLastPara="1" wrap="square" lIns="68569" tIns="34275" rIns="68569" bIns="34275" anchor="b" anchorCtr="1">
            <a:normAutofit fontScale="92500"/>
          </a:bodyPr>
          <a:lstStyle/>
          <a:p>
            <a:pPr marL="0" indent="0">
              <a:spcBef>
                <a:spcPts val="0"/>
              </a:spcBef>
              <a:buSzPct val="100000"/>
            </a:pPr>
            <a:r>
              <a:rPr lang="en-US">
                <a:solidFill>
                  <a:schemeClr val="dk1"/>
                </a:solidFill>
              </a:rPr>
              <a:t>CARE COORDINATION FOR</a:t>
            </a:r>
            <a:endParaRPr/>
          </a:p>
        </p:txBody>
      </p:sp>
      <p:sp>
        <p:nvSpPr>
          <p:cNvPr id="133" name="Google Shape;133;p9"/>
          <p:cNvSpPr txBox="1">
            <a:spLocks noGrp="1"/>
          </p:cNvSpPr>
          <p:nvPr>
            <p:ph type="body" idx="4"/>
          </p:nvPr>
        </p:nvSpPr>
        <p:spPr>
          <a:xfrm>
            <a:off x="3254916" y="2662162"/>
            <a:ext cx="3005325" cy="3099600"/>
          </a:xfrm>
          <a:prstGeom prst="rect">
            <a:avLst/>
          </a:prstGeom>
          <a:noFill/>
          <a:ln>
            <a:noFill/>
          </a:ln>
        </p:spPr>
        <p:txBody>
          <a:bodyPr spcFirstLastPara="1" wrap="square" lIns="68569" tIns="34275" rIns="68569" bIns="34275" anchor="b" anchorCtr="1">
            <a:normAutofit lnSpcReduction="10000"/>
          </a:bodyPr>
          <a:lstStyle/>
          <a:p>
            <a:pPr marL="0" indent="0">
              <a:spcBef>
                <a:spcPts val="0"/>
              </a:spcBef>
            </a:pPr>
            <a:r>
              <a:rPr lang="en-US">
                <a:solidFill>
                  <a:schemeClr val="dk1"/>
                </a:solidFill>
              </a:rPr>
              <a:t>HEALTH INSURANCE</a:t>
            </a:r>
            <a:endParaRPr>
              <a:solidFill>
                <a:schemeClr val="dk1"/>
              </a:solidFill>
            </a:endParaRPr>
          </a:p>
          <a:p>
            <a:pPr marL="0" indent="0"/>
            <a:r>
              <a:rPr lang="en-US">
                <a:solidFill>
                  <a:schemeClr val="dk1"/>
                </a:solidFill>
              </a:rPr>
              <a:t>EMPLOYMENT</a:t>
            </a:r>
            <a:endParaRPr/>
          </a:p>
          <a:p>
            <a:pPr marL="0" indent="0"/>
            <a:r>
              <a:rPr lang="en-US">
                <a:solidFill>
                  <a:schemeClr val="dk1"/>
                </a:solidFill>
              </a:rPr>
              <a:t>MEDICAL APPTS</a:t>
            </a:r>
            <a:endParaRPr/>
          </a:p>
          <a:p>
            <a:pPr marL="0" indent="0"/>
            <a:r>
              <a:rPr lang="en-US">
                <a:solidFill>
                  <a:schemeClr val="dk1"/>
                </a:solidFill>
              </a:rPr>
              <a:t>DENTAL APPTS</a:t>
            </a:r>
            <a:endParaRPr/>
          </a:p>
          <a:p>
            <a:pPr marL="0" indent="0"/>
            <a:r>
              <a:rPr lang="en-US">
                <a:solidFill>
                  <a:schemeClr val="dk1"/>
                </a:solidFill>
              </a:rPr>
              <a:t>CORRECTIONS SUPPORT</a:t>
            </a:r>
            <a:endParaRPr/>
          </a:p>
          <a:p>
            <a:pPr marL="0" indent="0"/>
            <a:r>
              <a:rPr lang="en-US">
                <a:solidFill>
                  <a:schemeClr val="dk1"/>
                </a:solidFill>
              </a:rPr>
              <a:t>EBT / FOOD STAMPS</a:t>
            </a:r>
            <a:endParaRPr/>
          </a:p>
          <a:p>
            <a:pPr marL="0" indent="0"/>
            <a:r>
              <a:rPr lang="en-US">
                <a:solidFill>
                  <a:schemeClr val="dk1"/>
                </a:solidFill>
              </a:rPr>
              <a:t>PHONE  ACCESS </a:t>
            </a:r>
            <a:endParaRPr/>
          </a:p>
          <a:p>
            <a:pPr marL="0" indent="0"/>
            <a:r>
              <a:rPr lang="en-US">
                <a:solidFill>
                  <a:schemeClr val="dk1"/>
                </a:solidFill>
              </a:rPr>
              <a:t>MAIL SERVICES</a:t>
            </a:r>
            <a:endParaRPr/>
          </a:p>
          <a:p>
            <a:pPr marL="0" indent="0"/>
            <a:r>
              <a:rPr lang="en-US">
                <a:solidFill>
                  <a:schemeClr val="dk1"/>
                </a:solidFill>
              </a:rPr>
              <a:t>LAUNDRY SUPPORT</a:t>
            </a:r>
            <a:endParaRPr/>
          </a:p>
          <a:p>
            <a:pPr marL="0" indent="0"/>
            <a:r>
              <a:rPr lang="en-US">
                <a:solidFill>
                  <a:schemeClr val="dk1"/>
                </a:solidFill>
              </a:rPr>
              <a:t>WI-FI COMPUTER ACCESS</a:t>
            </a:r>
            <a:endParaRPr/>
          </a:p>
          <a:p>
            <a:pPr marL="0" indent="0"/>
            <a:endParaRPr>
              <a:solidFill>
                <a:schemeClr val="dk1"/>
              </a:solidFill>
            </a:endParaRPr>
          </a:p>
        </p:txBody>
      </p:sp>
      <p:sp>
        <p:nvSpPr>
          <p:cNvPr id="134" name="Google Shape;134;p9"/>
          <p:cNvSpPr txBox="1">
            <a:spLocks noGrp="1"/>
          </p:cNvSpPr>
          <p:nvPr>
            <p:ph type="title"/>
          </p:nvPr>
        </p:nvSpPr>
        <p:spPr>
          <a:xfrm>
            <a:off x="1673352" y="1370825"/>
            <a:ext cx="5797350" cy="89145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6" tIns="137156" rIns="137156" bIns="137156" anchor="ctr" anchorCtr="0">
            <a:normAutofit fontScale="90000"/>
          </a:bodyPr>
          <a:lstStyle/>
          <a:p>
            <a:pPr>
              <a:buSzPts val="2800"/>
            </a:pPr>
            <a:r>
              <a:rPr lang="en-US"/>
              <a:t>WE SUPPORT REACHING GOALS </a:t>
            </a:r>
            <a:br>
              <a:rPr lang="en-US"/>
            </a:br>
            <a:r>
              <a:rPr lang="en-US"/>
              <a:t>&amp; REAL-LIFE </a:t>
            </a:r>
            <a:r>
              <a:rPr lang="en-US" b="1"/>
              <a:t>ACHIEVEMENTS</a:t>
            </a:r>
            <a:endParaRPr/>
          </a:p>
        </p:txBody>
      </p:sp>
      <p:pic>
        <p:nvPicPr>
          <p:cNvPr id="135" name="Google Shape;135;p9"/>
          <p:cNvPicPr preferRelativeResize="0"/>
          <p:nvPr/>
        </p:nvPicPr>
        <p:blipFill rotWithShape="1">
          <a:blip r:embed="rId3">
            <a:alphaModFix/>
          </a:blip>
          <a:srcRect l="10942" r="10950"/>
          <a:stretch/>
        </p:blipFill>
        <p:spPr>
          <a:xfrm>
            <a:off x="691813" y="3100894"/>
            <a:ext cx="2632938" cy="2528174"/>
          </a:xfrm>
          <a:prstGeom prst="rect">
            <a:avLst/>
          </a:prstGeom>
          <a:noFill/>
          <a:ln>
            <a:noFill/>
          </a:ln>
        </p:spPr>
      </p:pic>
      <p:sp>
        <p:nvSpPr>
          <p:cNvPr id="136" name="Google Shape;136;p9"/>
          <p:cNvSpPr txBox="1"/>
          <p:nvPr/>
        </p:nvSpPr>
        <p:spPr>
          <a:xfrm>
            <a:off x="6567016" y="2529280"/>
            <a:ext cx="1693125" cy="366750"/>
          </a:xfrm>
          <a:prstGeom prst="rect">
            <a:avLst/>
          </a:prstGeom>
          <a:noFill/>
          <a:ln>
            <a:noFill/>
          </a:ln>
        </p:spPr>
        <p:txBody>
          <a:bodyPr spcFirstLastPara="1" wrap="square" lIns="68569" tIns="34275" rIns="68569" bIns="34275" anchor="b" anchorCtr="1">
            <a:normAutofit/>
          </a:bodyPr>
          <a:lstStyle/>
          <a:p>
            <a:pPr algn="ctr" defTabSz="685800">
              <a:buClr>
                <a:srgbClr val="9CA383"/>
              </a:buClr>
              <a:buSzPts val="1900"/>
            </a:pPr>
            <a:r>
              <a:rPr lang="en-US" sz="1425" kern="0">
                <a:solidFill>
                  <a:srgbClr val="000000"/>
                </a:solidFill>
                <a:latin typeface="Gill Sans"/>
                <a:ea typeface="Gill Sans"/>
                <a:cs typeface="Gill Sans"/>
                <a:sym typeface="Gill Sans"/>
              </a:rPr>
              <a:t>HOUSING</a:t>
            </a:r>
            <a:endParaRPr sz="1050" kern="0">
              <a:solidFill>
                <a:srgbClr val="000000"/>
              </a:solidFill>
              <a:latin typeface="Arial"/>
              <a:cs typeface="Arial"/>
              <a:sym typeface="Arial"/>
            </a:endParaRPr>
          </a:p>
        </p:txBody>
      </p:sp>
      <p:pic>
        <p:nvPicPr>
          <p:cNvPr id="137" name="Google Shape;137;p9"/>
          <p:cNvPicPr preferRelativeResize="0">
            <a:picLocks noGrp="1"/>
          </p:cNvPicPr>
          <p:nvPr>
            <p:ph type="body" idx="2"/>
          </p:nvPr>
        </p:nvPicPr>
        <p:blipFill rotWithShape="1">
          <a:blip r:embed="rId4">
            <a:alphaModFix/>
          </a:blip>
          <a:srcRect l="1162" r="1162"/>
          <a:stretch/>
        </p:blipFill>
        <p:spPr>
          <a:xfrm>
            <a:off x="6504995" y="3002643"/>
            <a:ext cx="1923975" cy="2626425"/>
          </a:xfrm>
          <a:prstGeom prst="rect">
            <a:avLst/>
          </a:prstGeom>
          <a:noFill/>
          <a:ln>
            <a:noFill/>
          </a:ln>
        </p:spPr>
      </p:pic>
      <p:sp>
        <p:nvSpPr>
          <p:cNvPr id="2" name="Date Placeholder 1">
            <a:extLst>
              <a:ext uri="{FF2B5EF4-FFF2-40B4-BE49-F238E27FC236}">
                <a16:creationId xmlns:a16="http://schemas.microsoft.com/office/drawing/2014/main" id="{18ABE582-36B0-16E8-BDC5-FE5EF0E99FD1}"/>
              </a:ext>
            </a:extLst>
          </p:cNvPr>
          <p:cNvSpPr>
            <a:spLocks noGrp="1"/>
          </p:cNvSpPr>
          <p:nvPr>
            <p:ph type="dt" idx="10"/>
          </p:nvPr>
        </p:nvSpPr>
        <p:spPr/>
        <p:txBody>
          <a:bodyPr/>
          <a:lstStyle/>
          <a:p>
            <a:r>
              <a:rPr lang="en-US"/>
              <a:t>4/2/2025</a:t>
            </a:r>
          </a:p>
        </p:txBody>
      </p:sp>
      <p:sp>
        <p:nvSpPr>
          <p:cNvPr id="3" name="Footer Placeholder 2">
            <a:extLst>
              <a:ext uri="{FF2B5EF4-FFF2-40B4-BE49-F238E27FC236}">
                <a16:creationId xmlns:a16="http://schemas.microsoft.com/office/drawing/2014/main" id="{3EC1F0F6-4131-DDE2-4113-A6B842AE7A4B}"/>
              </a:ext>
            </a:extLst>
          </p:cNvPr>
          <p:cNvSpPr>
            <a:spLocks noGrp="1"/>
          </p:cNvSpPr>
          <p:nvPr>
            <p:ph type="ftr" idx="11"/>
          </p:nvPr>
        </p:nvSpPr>
        <p:spPr/>
        <p:txBody>
          <a:bodyPr/>
          <a:lstStyle/>
          <a:p>
            <a:r>
              <a:rPr lang="en-US"/>
              <a:t>Community Action Advisory Board</a:t>
            </a:r>
          </a:p>
        </p:txBody>
      </p:sp>
      <p:sp>
        <p:nvSpPr>
          <p:cNvPr id="4" name="Slide Number Placeholder 3">
            <a:extLst>
              <a:ext uri="{FF2B5EF4-FFF2-40B4-BE49-F238E27FC236}">
                <a16:creationId xmlns:a16="http://schemas.microsoft.com/office/drawing/2014/main" id="{8B0D2F36-1874-C9B0-5BD4-FC6799FCB5F0}"/>
              </a:ext>
            </a:extLst>
          </p:cNvPr>
          <p:cNvSpPr>
            <a:spLocks noGrp="1"/>
          </p:cNvSpPr>
          <p:nvPr>
            <p:ph type="sldNum" idx="12"/>
          </p:nvPr>
        </p:nvSpPr>
        <p:spPr/>
        <p:txBody>
          <a:bodyPr/>
          <a:lstStyle/>
          <a:p>
            <a:fld id="{00000000-1234-1234-1234-123412341234}" type="slidenum">
              <a:rPr lang="en-US" smtClean="0"/>
              <a:pPr/>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xfrm>
            <a:off x="528066" y="1948296"/>
            <a:ext cx="3364992" cy="2668155"/>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37156" tIns="137156" rIns="137156" bIns="137156" anchor="ctr" anchorCtr="1">
            <a:normAutofit/>
          </a:bodyPr>
          <a:lstStyle/>
          <a:p>
            <a:pPr>
              <a:buClr>
                <a:srgbClr val="000000"/>
              </a:buClr>
              <a:buSzPts val="2400"/>
            </a:pPr>
            <a:r>
              <a:rPr lang="en-US" sz="1800" b="1">
                <a:solidFill>
                  <a:srgbClr val="000000"/>
                </a:solidFill>
              </a:rPr>
              <a:t>Outsiders Inn’s mission </a:t>
            </a:r>
            <a:br>
              <a:rPr lang="en-US" sz="1800" b="1">
                <a:solidFill>
                  <a:srgbClr val="000000"/>
                </a:solidFill>
              </a:rPr>
            </a:br>
            <a:r>
              <a:rPr lang="en-US" sz="1800" b="1">
                <a:solidFill>
                  <a:srgbClr val="000000"/>
                </a:solidFill>
              </a:rPr>
              <a:t>is to lift people out of homelessness through advocacy, support and resources, while serving the community with integrity, transparency and respect</a:t>
            </a:r>
            <a:r>
              <a:rPr lang="en-US" sz="1350" b="1">
                <a:solidFill>
                  <a:srgbClr val="000000"/>
                </a:solidFill>
                <a:latin typeface="Arial"/>
                <a:ea typeface="Arial"/>
                <a:cs typeface="Arial"/>
                <a:sym typeface="Arial"/>
              </a:rPr>
              <a:t>.</a:t>
            </a:r>
            <a:endParaRPr cap="none"/>
          </a:p>
        </p:txBody>
      </p:sp>
      <p:pic>
        <p:nvPicPr>
          <p:cNvPr id="126" name="Google Shape;126;p4"/>
          <p:cNvPicPr preferRelativeResize="0">
            <a:picLocks noGrp="1"/>
          </p:cNvPicPr>
          <p:nvPr>
            <p:ph type="body" idx="1"/>
          </p:nvPr>
        </p:nvPicPr>
        <p:blipFill rotWithShape="1">
          <a:blip r:embed="rId3">
            <a:alphaModFix/>
          </a:blip>
          <a:srcRect t="8388" b="8388"/>
          <a:stretch/>
        </p:blipFill>
        <p:spPr>
          <a:xfrm>
            <a:off x="4813388" y="1767530"/>
            <a:ext cx="4056525" cy="34674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365642" y="1751288"/>
            <a:ext cx="3239100" cy="89145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6" tIns="137156" rIns="137156" bIns="137156" anchor="ctr" anchorCtr="0">
            <a:normAutofit/>
          </a:bodyPr>
          <a:lstStyle/>
          <a:p>
            <a:pPr>
              <a:buClr>
                <a:srgbClr val="000000"/>
              </a:buClr>
              <a:buSzPts val="2800"/>
            </a:pPr>
            <a:r>
              <a:rPr lang="en-US" b="1" i="0" u="none" strike="noStrike">
                <a:solidFill>
                  <a:srgbClr val="000000"/>
                </a:solidFill>
              </a:rPr>
              <a:t>WE EMBODY HOPE.</a:t>
            </a:r>
            <a:endParaRPr b="1"/>
          </a:p>
        </p:txBody>
      </p:sp>
      <p:sp>
        <p:nvSpPr>
          <p:cNvPr id="135" name="Google Shape;135;p7"/>
          <p:cNvSpPr txBox="1"/>
          <p:nvPr/>
        </p:nvSpPr>
        <p:spPr>
          <a:xfrm>
            <a:off x="544458" y="3061243"/>
            <a:ext cx="2998800" cy="1731213"/>
          </a:xfrm>
          <a:prstGeom prst="rect">
            <a:avLst/>
          </a:prstGeom>
          <a:noFill/>
          <a:ln>
            <a:noFill/>
          </a:ln>
        </p:spPr>
        <p:txBody>
          <a:bodyPr spcFirstLastPara="1" wrap="square" lIns="68569" tIns="34275" rIns="68569" bIns="34275" anchor="t" anchorCtr="0">
            <a:spAutoFit/>
          </a:bodyPr>
          <a:lstStyle/>
          <a:p>
            <a:pPr defTabSz="685800">
              <a:buClr>
                <a:srgbClr val="000000"/>
              </a:buClr>
              <a:buSzPts val="2400"/>
            </a:pPr>
            <a:r>
              <a:rPr lang="en-US" kern="0">
                <a:solidFill>
                  <a:srgbClr val="000000"/>
                </a:solidFill>
                <a:latin typeface="Arial"/>
                <a:ea typeface="Arial"/>
                <a:cs typeface="Arial"/>
                <a:sym typeface="Arial"/>
              </a:rPr>
              <a:t>We </a:t>
            </a:r>
            <a:r>
              <a:rPr lang="en-US" b="1" kern="0">
                <a:solidFill>
                  <a:srgbClr val="000000"/>
                </a:solidFill>
                <a:latin typeface="Arial"/>
                <a:ea typeface="Arial"/>
                <a:cs typeface="Arial"/>
                <a:sym typeface="Arial"/>
              </a:rPr>
              <a:t>believe in the value of the lived experience of peers</a:t>
            </a:r>
            <a:r>
              <a:rPr lang="en-US" kern="0">
                <a:solidFill>
                  <a:srgbClr val="000000"/>
                </a:solidFill>
                <a:latin typeface="Arial"/>
                <a:ea typeface="Arial"/>
                <a:cs typeface="Arial"/>
                <a:sym typeface="Arial"/>
              </a:rPr>
              <a:t> working alongside people as they create self-directed goals towards housing.</a:t>
            </a:r>
            <a:endParaRPr kern="0">
              <a:solidFill>
                <a:srgbClr val="000000"/>
              </a:solidFill>
              <a:latin typeface="Gill Sans"/>
              <a:ea typeface="Gill Sans"/>
              <a:cs typeface="Gill Sans"/>
              <a:sym typeface="Gill Sans"/>
            </a:endParaRPr>
          </a:p>
        </p:txBody>
      </p:sp>
      <p:sp>
        <p:nvSpPr>
          <p:cNvPr id="136" name="Google Shape;136;p7"/>
          <p:cNvSpPr txBox="1"/>
          <p:nvPr/>
        </p:nvSpPr>
        <p:spPr>
          <a:xfrm>
            <a:off x="919850" y="2642740"/>
            <a:ext cx="1927125" cy="528075"/>
          </a:xfrm>
          <a:prstGeom prst="rect">
            <a:avLst/>
          </a:prstGeom>
          <a:noFill/>
          <a:ln>
            <a:noFill/>
          </a:ln>
        </p:spPr>
        <p:txBody>
          <a:bodyPr spcFirstLastPara="1" wrap="square" lIns="68569" tIns="34275" rIns="68569" bIns="34275" anchor="b" anchorCtr="1">
            <a:noAutofit/>
          </a:bodyPr>
          <a:lstStyle/>
          <a:p>
            <a:pPr defTabSz="685800">
              <a:buClr>
                <a:srgbClr val="799AB4"/>
              </a:buClr>
              <a:buSzPts val="3200"/>
            </a:pPr>
            <a:endParaRPr sz="2400" kern="0">
              <a:solidFill>
                <a:srgbClr val="6B8890"/>
              </a:solidFill>
              <a:latin typeface="Gill Sans"/>
              <a:ea typeface="Gill Sans"/>
              <a:cs typeface="Gill Sans"/>
              <a:sym typeface="Gill Sans"/>
            </a:endParaRPr>
          </a:p>
        </p:txBody>
      </p:sp>
      <p:pic>
        <p:nvPicPr>
          <p:cNvPr id="137" name="Google Shape;137;p7" title="Screenshot 2024-09-28 195135.png"/>
          <p:cNvPicPr preferRelativeResize="0"/>
          <p:nvPr/>
        </p:nvPicPr>
        <p:blipFill rotWithShape="1">
          <a:blip r:embed="rId3">
            <a:alphaModFix/>
          </a:blip>
          <a:srcRect/>
          <a:stretch/>
        </p:blipFill>
        <p:spPr>
          <a:xfrm>
            <a:off x="3682407" y="1343354"/>
            <a:ext cx="5289899" cy="433783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0"/>
          <p:cNvSpPr txBox="1">
            <a:spLocks noGrp="1"/>
          </p:cNvSpPr>
          <p:nvPr>
            <p:ph type="title"/>
          </p:nvPr>
        </p:nvSpPr>
        <p:spPr>
          <a:xfrm>
            <a:off x="1125318" y="1329484"/>
            <a:ext cx="6588995" cy="88366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6" tIns="137156" rIns="137156" bIns="137156" anchor="ctr" anchorCtr="0">
            <a:normAutofit fontScale="90000"/>
          </a:bodyPr>
          <a:lstStyle/>
          <a:p>
            <a:pPr>
              <a:buSzPts val="2800"/>
            </a:pPr>
            <a:r>
              <a:rPr lang="en-US" b="1"/>
              <a:t>FOSTERING COMMUNITY</a:t>
            </a:r>
            <a:br>
              <a:rPr lang="en-US" b="1"/>
            </a:br>
            <a:r>
              <a:rPr lang="en-US"/>
              <a:t>CONNECTIONS &amp; COMMUNICATION</a:t>
            </a:r>
            <a:endParaRPr/>
          </a:p>
        </p:txBody>
      </p:sp>
      <p:sp>
        <p:nvSpPr>
          <p:cNvPr id="146" name="Google Shape;146;p10"/>
          <p:cNvSpPr txBox="1"/>
          <p:nvPr/>
        </p:nvSpPr>
        <p:spPr>
          <a:xfrm>
            <a:off x="3081683" y="2731404"/>
            <a:ext cx="5886000" cy="3323957"/>
          </a:xfrm>
          <a:prstGeom prst="rect">
            <a:avLst/>
          </a:prstGeom>
          <a:noFill/>
          <a:ln>
            <a:noFill/>
          </a:ln>
        </p:spPr>
        <p:txBody>
          <a:bodyPr spcFirstLastPara="1" wrap="square" lIns="68569" tIns="34275" rIns="68569" bIns="34275" anchor="t" anchorCtr="0">
            <a:spAutoFit/>
          </a:bodyPr>
          <a:lstStyle/>
          <a:p>
            <a:pPr marL="257175" indent="-257175" defTabSz="685800">
              <a:buClr>
                <a:srgbClr val="000000"/>
              </a:buClr>
              <a:buSzPts val="2400"/>
              <a:buFont typeface="Arial"/>
              <a:buChar char="•"/>
            </a:pPr>
            <a:r>
              <a:rPr lang="en-US" kern="0">
                <a:solidFill>
                  <a:srgbClr val="000000"/>
                </a:solidFill>
                <a:latin typeface="Gill Sans"/>
                <a:ea typeface="Gill Sans"/>
                <a:cs typeface="Gill Sans"/>
                <a:sym typeface="Gill Sans"/>
              </a:rPr>
              <a:t>Coordinated Entry Housing and other supportive assessments available out in the field.</a:t>
            </a:r>
            <a:br>
              <a:rPr lang="en-US" kern="0">
                <a:solidFill>
                  <a:srgbClr val="000000"/>
                </a:solidFill>
                <a:latin typeface="Gill Sans"/>
                <a:ea typeface="Gill Sans"/>
                <a:cs typeface="Gill Sans"/>
                <a:sym typeface="Gill Sans"/>
              </a:rPr>
            </a:br>
            <a:endParaRPr kern="0">
              <a:solidFill>
                <a:srgbClr val="000000"/>
              </a:solidFill>
              <a:latin typeface="Gill Sans"/>
              <a:ea typeface="Gill Sans"/>
              <a:cs typeface="Gill Sans"/>
              <a:sym typeface="Gill Sans"/>
            </a:endParaRPr>
          </a:p>
          <a:p>
            <a:pPr marL="257175" indent="-257175" defTabSz="685800">
              <a:buClr>
                <a:srgbClr val="000000"/>
              </a:buClr>
              <a:buSzPts val="2400"/>
              <a:buFont typeface="Arial"/>
              <a:buChar char="•"/>
            </a:pPr>
            <a:r>
              <a:rPr lang="en-US" kern="0">
                <a:solidFill>
                  <a:srgbClr val="000000"/>
                </a:solidFill>
                <a:latin typeface="Gill Sans"/>
                <a:ea typeface="Gill Sans"/>
                <a:cs typeface="Gill Sans"/>
                <a:sym typeface="Gill Sans"/>
              </a:rPr>
              <a:t>Close communication with community outreach teams and healthcare system partners</a:t>
            </a:r>
            <a:endParaRPr sz="1050" kern="0">
              <a:solidFill>
                <a:srgbClr val="000000"/>
              </a:solidFill>
              <a:latin typeface="Arial"/>
              <a:ea typeface="Arial"/>
              <a:cs typeface="Arial"/>
              <a:sym typeface="Arial"/>
            </a:endParaRPr>
          </a:p>
          <a:p>
            <a:pPr marL="257175" indent="-142875" defTabSz="685800">
              <a:buClr>
                <a:srgbClr val="000000"/>
              </a:buClr>
              <a:buSzPts val="2400"/>
            </a:pPr>
            <a:endParaRPr kern="0">
              <a:solidFill>
                <a:srgbClr val="000000"/>
              </a:solidFill>
              <a:latin typeface="Gill Sans"/>
              <a:ea typeface="Gill Sans"/>
              <a:cs typeface="Gill Sans"/>
              <a:sym typeface="Gill Sans"/>
            </a:endParaRPr>
          </a:p>
          <a:p>
            <a:pPr marL="257175" indent="-257175" defTabSz="685800">
              <a:buClr>
                <a:srgbClr val="000000"/>
              </a:buClr>
              <a:buSzPts val="2400"/>
              <a:buFont typeface="Arial"/>
              <a:buChar char="•"/>
            </a:pPr>
            <a:r>
              <a:rPr lang="en-US" kern="0">
                <a:solidFill>
                  <a:srgbClr val="000000"/>
                </a:solidFill>
                <a:latin typeface="Gill Sans"/>
                <a:ea typeface="Gill Sans"/>
                <a:cs typeface="Gill Sans"/>
                <a:sym typeface="Gill Sans"/>
              </a:rPr>
              <a:t>Supporting referrals into housing, treatment programs</a:t>
            </a:r>
            <a:br>
              <a:rPr lang="en-US" kern="0">
                <a:solidFill>
                  <a:srgbClr val="000000"/>
                </a:solidFill>
                <a:latin typeface="Gill Sans"/>
                <a:ea typeface="Gill Sans"/>
                <a:cs typeface="Gill Sans"/>
                <a:sym typeface="Gill Sans"/>
              </a:rPr>
            </a:br>
            <a:r>
              <a:rPr lang="en-US" kern="0">
                <a:solidFill>
                  <a:srgbClr val="000000"/>
                </a:solidFill>
                <a:latin typeface="Gill Sans"/>
                <a:ea typeface="Gill Sans"/>
                <a:cs typeface="Gill Sans"/>
                <a:sym typeface="Gill Sans"/>
              </a:rPr>
              <a:t>and mental health assessments. </a:t>
            </a:r>
            <a:br>
              <a:rPr lang="en-US" kern="0">
                <a:solidFill>
                  <a:srgbClr val="000000"/>
                </a:solidFill>
                <a:latin typeface="Gill Sans"/>
                <a:ea typeface="Gill Sans"/>
                <a:cs typeface="Gill Sans"/>
                <a:sym typeface="Gill Sans"/>
              </a:rPr>
            </a:br>
            <a:endParaRPr kern="0">
              <a:solidFill>
                <a:srgbClr val="000000"/>
              </a:solidFill>
              <a:latin typeface="Gill Sans"/>
              <a:ea typeface="Gill Sans"/>
              <a:cs typeface="Gill Sans"/>
              <a:sym typeface="Gill Sans"/>
            </a:endParaRPr>
          </a:p>
          <a:p>
            <a:pPr defTabSz="685800">
              <a:buClr>
                <a:srgbClr val="000000"/>
              </a:buClr>
              <a:buSzPts val="2400"/>
            </a:pPr>
            <a:endParaRPr kern="0">
              <a:solidFill>
                <a:srgbClr val="000000"/>
              </a:solidFill>
              <a:latin typeface="Gill Sans"/>
              <a:ea typeface="Gill Sans"/>
              <a:cs typeface="Gill Sans"/>
              <a:sym typeface="Gill Sans"/>
            </a:endParaRPr>
          </a:p>
          <a:p>
            <a:pPr marL="257175" indent="-142875" defTabSz="685800">
              <a:buClr>
                <a:srgbClr val="000000"/>
              </a:buClr>
              <a:buSzPts val="2400"/>
            </a:pPr>
            <a:endParaRPr kern="0">
              <a:solidFill>
                <a:srgbClr val="000000"/>
              </a:solidFill>
              <a:latin typeface="Gill Sans"/>
              <a:ea typeface="Gill Sans"/>
              <a:cs typeface="Gill Sans"/>
              <a:sym typeface="Gill Sans"/>
            </a:endParaRPr>
          </a:p>
          <a:p>
            <a:pPr marL="257175" indent="-171450" defTabSz="685800">
              <a:buClr>
                <a:srgbClr val="000000"/>
              </a:buClr>
              <a:buSzPts val="1800"/>
            </a:pPr>
            <a:endParaRPr sz="1350" kern="0">
              <a:solidFill>
                <a:srgbClr val="000000"/>
              </a:solidFill>
              <a:latin typeface="Gill Sans"/>
              <a:ea typeface="Gill Sans"/>
              <a:cs typeface="Gill Sans"/>
              <a:sym typeface="Gill Sans"/>
            </a:endParaRPr>
          </a:p>
        </p:txBody>
      </p:sp>
      <p:pic>
        <p:nvPicPr>
          <p:cNvPr id="147" name="Google Shape;147;p10"/>
          <p:cNvPicPr preferRelativeResize="0"/>
          <p:nvPr/>
        </p:nvPicPr>
        <p:blipFill rotWithShape="1">
          <a:blip r:embed="rId3">
            <a:alphaModFix/>
          </a:blip>
          <a:srcRect t="20932" b="20938"/>
          <a:stretch/>
        </p:blipFill>
        <p:spPr>
          <a:xfrm>
            <a:off x="207118" y="2770875"/>
            <a:ext cx="2695637" cy="208931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9"/>
          <p:cNvSpPr txBox="1">
            <a:spLocks noGrp="1"/>
          </p:cNvSpPr>
          <p:nvPr>
            <p:ph type="body" idx="1"/>
          </p:nvPr>
        </p:nvSpPr>
        <p:spPr>
          <a:xfrm>
            <a:off x="883891" y="2529328"/>
            <a:ext cx="2372850" cy="366750"/>
          </a:xfrm>
          <a:prstGeom prst="rect">
            <a:avLst/>
          </a:prstGeom>
          <a:noFill/>
          <a:ln>
            <a:noFill/>
          </a:ln>
        </p:spPr>
        <p:txBody>
          <a:bodyPr spcFirstLastPara="1" wrap="square" lIns="68569" tIns="34275" rIns="68569" bIns="34275" anchor="b" anchorCtr="1">
            <a:normAutofit/>
          </a:bodyPr>
          <a:lstStyle/>
          <a:p>
            <a:pPr marL="0" indent="0">
              <a:spcBef>
                <a:spcPts val="0"/>
              </a:spcBef>
              <a:buSzPct val="100000"/>
            </a:pPr>
            <a:r>
              <a:rPr lang="en-US">
                <a:solidFill>
                  <a:schemeClr val="dk1"/>
                </a:solidFill>
              </a:rPr>
              <a:t>CARE COORDINATION FOR</a:t>
            </a:r>
            <a:endParaRPr/>
          </a:p>
        </p:txBody>
      </p:sp>
      <p:sp>
        <p:nvSpPr>
          <p:cNvPr id="156" name="Google Shape;156;p9"/>
          <p:cNvSpPr txBox="1">
            <a:spLocks noGrp="1"/>
          </p:cNvSpPr>
          <p:nvPr>
            <p:ph type="body" idx="4"/>
          </p:nvPr>
        </p:nvSpPr>
        <p:spPr>
          <a:xfrm>
            <a:off x="3254916" y="2662162"/>
            <a:ext cx="3005325" cy="3099600"/>
          </a:xfrm>
          <a:prstGeom prst="rect">
            <a:avLst/>
          </a:prstGeom>
          <a:noFill/>
          <a:ln>
            <a:noFill/>
          </a:ln>
        </p:spPr>
        <p:txBody>
          <a:bodyPr spcFirstLastPara="1" wrap="square" lIns="68569" tIns="34275" rIns="68569" bIns="34275" anchor="b" anchorCtr="1">
            <a:normAutofit lnSpcReduction="10000"/>
          </a:bodyPr>
          <a:lstStyle/>
          <a:p>
            <a:pPr marL="0" indent="0">
              <a:spcBef>
                <a:spcPts val="0"/>
              </a:spcBef>
            </a:pPr>
            <a:r>
              <a:rPr lang="en-US">
                <a:solidFill>
                  <a:schemeClr val="dk1"/>
                </a:solidFill>
              </a:rPr>
              <a:t>HEALTH INSURANCE</a:t>
            </a:r>
            <a:endParaRPr>
              <a:solidFill>
                <a:schemeClr val="dk1"/>
              </a:solidFill>
            </a:endParaRPr>
          </a:p>
          <a:p>
            <a:pPr marL="0" indent="0"/>
            <a:r>
              <a:rPr lang="en-US">
                <a:solidFill>
                  <a:schemeClr val="dk1"/>
                </a:solidFill>
              </a:rPr>
              <a:t>EMPLOYMENT</a:t>
            </a:r>
            <a:endParaRPr/>
          </a:p>
          <a:p>
            <a:pPr marL="0" indent="0"/>
            <a:r>
              <a:rPr lang="en-US">
                <a:solidFill>
                  <a:schemeClr val="dk1"/>
                </a:solidFill>
              </a:rPr>
              <a:t>MEDICAL APPTS</a:t>
            </a:r>
            <a:endParaRPr/>
          </a:p>
          <a:p>
            <a:pPr marL="0" indent="0"/>
            <a:r>
              <a:rPr lang="en-US">
                <a:solidFill>
                  <a:schemeClr val="dk1"/>
                </a:solidFill>
              </a:rPr>
              <a:t>DENTAL APPTS</a:t>
            </a:r>
            <a:endParaRPr/>
          </a:p>
          <a:p>
            <a:pPr marL="0" indent="0"/>
            <a:r>
              <a:rPr lang="en-US">
                <a:solidFill>
                  <a:schemeClr val="dk1"/>
                </a:solidFill>
              </a:rPr>
              <a:t>CORRECTIONS SUPPORT</a:t>
            </a:r>
            <a:endParaRPr/>
          </a:p>
          <a:p>
            <a:pPr marL="0" indent="0"/>
            <a:r>
              <a:rPr lang="en-US">
                <a:solidFill>
                  <a:schemeClr val="dk1"/>
                </a:solidFill>
              </a:rPr>
              <a:t>EBT / FOOD STAMPS</a:t>
            </a:r>
            <a:endParaRPr/>
          </a:p>
          <a:p>
            <a:pPr marL="0" indent="0"/>
            <a:r>
              <a:rPr lang="en-US">
                <a:solidFill>
                  <a:schemeClr val="dk1"/>
                </a:solidFill>
              </a:rPr>
              <a:t>PHONE  ACCESS </a:t>
            </a:r>
            <a:endParaRPr/>
          </a:p>
          <a:p>
            <a:pPr marL="0" indent="0"/>
            <a:r>
              <a:rPr lang="en-US">
                <a:solidFill>
                  <a:schemeClr val="dk1"/>
                </a:solidFill>
              </a:rPr>
              <a:t>MAIL SERVICES</a:t>
            </a:r>
            <a:endParaRPr/>
          </a:p>
          <a:p>
            <a:pPr marL="0" indent="0"/>
            <a:r>
              <a:rPr lang="en-US">
                <a:solidFill>
                  <a:schemeClr val="dk1"/>
                </a:solidFill>
              </a:rPr>
              <a:t>LAUNDRY SUPPORT</a:t>
            </a:r>
            <a:endParaRPr/>
          </a:p>
          <a:p>
            <a:pPr marL="0" indent="0"/>
            <a:r>
              <a:rPr lang="en-US">
                <a:solidFill>
                  <a:schemeClr val="dk1"/>
                </a:solidFill>
              </a:rPr>
              <a:t>WI-FI COMPUTER ACCESS</a:t>
            </a:r>
            <a:endParaRPr/>
          </a:p>
          <a:p>
            <a:pPr marL="0" indent="0"/>
            <a:endParaRPr>
              <a:solidFill>
                <a:schemeClr val="dk1"/>
              </a:solidFill>
            </a:endParaRPr>
          </a:p>
        </p:txBody>
      </p:sp>
      <p:sp>
        <p:nvSpPr>
          <p:cNvPr id="157" name="Google Shape;157;p9"/>
          <p:cNvSpPr txBox="1">
            <a:spLocks noGrp="1"/>
          </p:cNvSpPr>
          <p:nvPr>
            <p:ph type="title"/>
          </p:nvPr>
        </p:nvSpPr>
        <p:spPr>
          <a:xfrm>
            <a:off x="1673352" y="1370825"/>
            <a:ext cx="5797350" cy="89145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6" tIns="137156" rIns="137156" bIns="137156" anchor="ctr" anchorCtr="0">
            <a:normAutofit/>
          </a:bodyPr>
          <a:lstStyle/>
          <a:p>
            <a:pPr>
              <a:buSzPts val="2800"/>
            </a:pPr>
            <a:r>
              <a:rPr lang="en-US"/>
              <a:t>REAL-LIFE </a:t>
            </a:r>
            <a:r>
              <a:rPr lang="en-US" b="1"/>
              <a:t>ACHIEVEMENTS &amp; GOALS</a:t>
            </a:r>
            <a:endParaRPr/>
          </a:p>
        </p:txBody>
      </p:sp>
      <p:pic>
        <p:nvPicPr>
          <p:cNvPr id="158" name="Google Shape;158;p9"/>
          <p:cNvPicPr preferRelativeResize="0"/>
          <p:nvPr/>
        </p:nvPicPr>
        <p:blipFill rotWithShape="1">
          <a:blip r:embed="rId3">
            <a:alphaModFix/>
          </a:blip>
          <a:srcRect l="10942" r="10950"/>
          <a:stretch/>
        </p:blipFill>
        <p:spPr>
          <a:xfrm>
            <a:off x="691813" y="3100894"/>
            <a:ext cx="2632938" cy="2528174"/>
          </a:xfrm>
          <a:prstGeom prst="rect">
            <a:avLst/>
          </a:prstGeom>
          <a:noFill/>
          <a:ln>
            <a:noFill/>
          </a:ln>
        </p:spPr>
      </p:pic>
      <p:sp>
        <p:nvSpPr>
          <p:cNvPr id="159" name="Google Shape;159;p9"/>
          <p:cNvSpPr txBox="1"/>
          <p:nvPr/>
        </p:nvSpPr>
        <p:spPr>
          <a:xfrm>
            <a:off x="6567016" y="2529280"/>
            <a:ext cx="1693125" cy="366750"/>
          </a:xfrm>
          <a:prstGeom prst="rect">
            <a:avLst/>
          </a:prstGeom>
          <a:noFill/>
          <a:ln>
            <a:noFill/>
          </a:ln>
        </p:spPr>
        <p:txBody>
          <a:bodyPr spcFirstLastPara="1" wrap="square" lIns="68569" tIns="34275" rIns="68569" bIns="34275" anchor="b" anchorCtr="1">
            <a:normAutofit/>
          </a:bodyPr>
          <a:lstStyle/>
          <a:p>
            <a:pPr algn="ctr" defTabSz="685800">
              <a:buClr>
                <a:srgbClr val="799AB4"/>
              </a:buClr>
              <a:buSzPts val="1900"/>
            </a:pPr>
            <a:r>
              <a:rPr lang="en-US" sz="1425" kern="0">
                <a:solidFill>
                  <a:srgbClr val="000000"/>
                </a:solidFill>
                <a:latin typeface="Gill Sans"/>
                <a:ea typeface="Gill Sans"/>
                <a:cs typeface="Gill Sans"/>
                <a:sym typeface="Gill Sans"/>
              </a:rPr>
              <a:t>HOUSING</a:t>
            </a:r>
            <a:endParaRPr sz="1050" kern="0">
              <a:solidFill>
                <a:srgbClr val="000000"/>
              </a:solidFill>
              <a:latin typeface="Arial"/>
              <a:ea typeface="Arial"/>
              <a:cs typeface="Arial"/>
              <a:sym typeface="Arial"/>
            </a:endParaRPr>
          </a:p>
        </p:txBody>
      </p:sp>
      <p:pic>
        <p:nvPicPr>
          <p:cNvPr id="160" name="Google Shape;160;p9"/>
          <p:cNvPicPr preferRelativeResize="0">
            <a:picLocks noGrp="1"/>
          </p:cNvPicPr>
          <p:nvPr>
            <p:ph type="body" idx="2"/>
          </p:nvPr>
        </p:nvPicPr>
        <p:blipFill rotWithShape="1">
          <a:blip r:embed="rId4">
            <a:alphaModFix/>
          </a:blip>
          <a:srcRect l="1162" r="1161"/>
          <a:stretch/>
        </p:blipFill>
        <p:spPr>
          <a:xfrm>
            <a:off x="6504995" y="3002643"/>
            <a:ext cx="1923975" cy="26264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p:cNvSpPr txBox="1"/>
          <p:nvPr/>
        </p:nvSpPr>
        <p:spPr>
          <a:xfrm>
            <a:off x="4494574" y="3647347"/>
            <a:ext cx="3833100" cy="1731213"/>
          </a:xfrm>
          <a:prstGeom prst="rect">
            <a:avLst/>
          </a:prstGeom>
          <a:noFill/>
          <a:ln>
            <a:noFill/>
          </a:ln>
        </p:spPr>
        <p:txBody>
          <a:bodyPr spcFirstLastPara="1" wrap="square" lIns="68569" tIns="34275" rIns="68569" bIns="34275" anchor="t" anchorCtr="0">
            <a:spAutoFit/>
          </a:bodyPr>
          <a:lstStyle/>
          <a:p>
            <a:pPr defTabSz="685800">
              <a:buClr>
                <a:srgbClr val="000000"/>
              </a:buClr>
              <a:buSzPts val="2400"/>
            </a:pPr>
            <a:r>
              <a:rPr lang="en-US" kern="0">
                <a:solidFill>
                  <a:srgbClr val="000000"/>
                </a:solidFill>
                <a:latin typeface="Arial"/>
                <a:ea typeface="Arial"/>
                <a:cs typeface="Arial"/>
                <a:sym typeface="Arial"/>
              </a:rPr>
              <a:t>We work together in </a:t>
            </a:r>
            <a:r>
              <a:rPr lang="en-US" b="1" kern="0">
                <a:solidFill>
                  <a:srgbClr val="000000"/>
                </a:solidFill>
                <a:latin typeface="Arial"/>
                <a:ea typeface="Arial"/>
                <a:cs typeface="Arial"/>
                <a:sym typeface="Arial"/>
              </a:rPr>
              <a:t>relationships based on equality and respect</a:t>
            </a:r>
            <a:r>
              <a:rPr lang="en-US" kern="0">
                <a:solidFill>
                  <a:srgbClr val="000000"/>
                </a:solidFill>
                <a:latin typeface="Arial"/>
                <a:ea typeface="Arial"/>
                <a:cs typeface="Arial"/>
                <a:sym typeface="Arial"/>
              </a:rPr>
              <a:t>.  </a:t>
            </a:r>
            <a:br>
              <a:rPr lang="en-US" kern="0">
                <a:solidFill>
                  <a:srgbClr val="000000"/>
                </a:solidFill>
                <a:latin typeface="Arial"/>
                <a:ea typeface="Arial"/>
                <a:cs typeface="Arial"/>
                <a:sym typeface="Arial"/>
              </a:rPr>
            </a:br>
            <a:r>
              <a:rPr lang="en-US" kern="0">
                <a:solidFill>
                  <a:srgbClr val="000000"/>
                </a:solidFill>
                <a:latin typeface="Arial"/>
                <a:ea typeface="Arial"/>
                <a:cs typeface="Arial"/>
                <a:sym typeface="Arial"/>
              </a:rPr>
              <a:t>We believe in making the right choices with transparency and accountability.</a:t>
            </a:r>
            <a:endParaRPr sz="1050" kern="0">
              <a:solidFill>
                <a:srgbClr val="000000"/>
              </a:solidFill>
              <a:latin typeface="Arial"/>
              <a:ea typeface="Arial"/>
              <a:cs typeface="Arial"/>
              <a:sym typeface="Arial"/>
            </a:endParaRPr>
          </a:p>
          <a:p>
            <a:pPr defTabSz="685800">
              <a:buClr>
                <a:srgbClr val="000000"/>
              </a:buClr>
              <a:buSzPts val="2400"/>
            </a:pPr>
            <a:endParaRPr kern="0">
              <a:solidFill>
                <a:srgbClr val="000000"/>
              </a:solidFill>
              <a:latin typeface="Gill Sans"/>
              <a:ea typeface="Gill Sans"/>
              <a:cs typeface="Gill Sans"/>
              <a:sym typeface="Gill Sans"/>
            </a:endParaRPr>
          </a:p>
        </p:txBody>
      </p:sp>
      <p:pic>
        <p:nvPicPr>
          <p:cNvPr id="169" name="Google Shape;169;p8"/>
          <p:cNvPicPr preferRelativeResize="0"/>
          <p:nvPr/>
        </p:nvPicPr>
        <p:blipFill rotWithShape="1">
          <a:blip r:embed="rId3">
            <a:alphaModFix/>
          </a:blip>
          <a:srcRect l="1522" r="1522"/>
          <a:stretch/>
        </p:blipFill>
        <p:spPr>
          <a:xfrm>
            <a:off x="837619" y="2775845"/>
            <a:ext cx="3351986" cy="2603102"/>
          </a:xfrm>
          <a:prstGeom prst="rect">
            <a:avLst/>
          </a:prstGeom>
          <a:noFill/>
          <a:ln>
            <a:noFill/>
          </a:ln>
        </p:spPr>
      </p:pic>
      <p:sp>
        <p:nvSpPr>
          <p:cNvPr id="170" name="Google Shape;170;p8"/>
          <p:cNvSpPr txBox="1">
            <a:spLocks noGrp="1"/>
          </p:cNvSpPr>
          <p:nvPr>
            <p:ph type="title"/>
          </p:nvPr>
        </p:nvSpPr>
        <p:spPr>
          <a:xfrm>
            <a:off x="1673352" y="1580769"/>
            <a:ext cx="5797296" cy="89154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6" tIns="137156" rIns="137156" bIns="137156" anchor="ctr" anchorCtr="0">
            <a:normAutofit/>
          </a:bodyPr>
          <a:lstStyle/>
          <a:p>
            <a:pPr>
              <a:buClr>
                <a:srgbClr val="000000"/>
              </a:buClr>
              <a:buSzPts val="2800"/>
            </a:pPr>
            <a:r>
              <a:rPr lang="en-US" sz="2100" b="1">
                <a:solidFill>
                  <a:srgbClr val="000000"/>
                </a:solidFill>
              </a:rPr>
              <a:t>RELATIONSHIPS AND RESPECT</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1"/>
          <p:cNvSpPr txBox="1">
            <a:spLocks noGrp="1"/>
          </p:cNvSpPr>
          <p:nvPr>
            <p:ph type="title"/>
          </p:nvPr>
        </p:nvSpPr>
        <p:spPr>
          <a:xfrm>
            <a:off x="1673352" y="1244167"/>
            <a:ext cx="5797350" cy="89145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6" tIns="137156" rIns="137156" bIns="137156" anchor="ctr" anchorCtr="0">
            <a:normAutofit/>
          </a:bodyPr>
          <a:lstStyle/>
          <a:p>
            <a:pPr>
              <a:buSzPts val="2800"/>
            </a:pPr>
            <a:r>
              <a:rPr lang="en-US" b="1"/>
              <a:t>RESPONSIVE OUTREACH</a:t>
            </a:r>
            <a:endParaRPr/>
          </a:p>
        </p:txBody>
      </p:sp>
      <p:sp>
        <p:nvSpPr>
          <p:cNvPr id="179" name="Google Shape;179;p11"/>
          <p:cNvSpPr txBox="1"/>
          <p:nvPr/>
        </p:nvSpPr>
        <p:spPr>
          <a:xfrm>
            <a:off x="1185334" y="2274946"/>
            <a:ext cx="7170750" cy="623217"/>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2400"/>
            </a:pPr>
            <a:r>
              <a:rPr lang="en-US" kern="0">
                <a:solidFill>
                  <a:srgbClr val="000000"/>
                </a:solidFill>
                <a:latin typeface="Arial"/>
                <a:cs typeface="Arial"/>
                <a:sym typeface="Arial"/>
              </a:rPr>
              <a:t>Connecting to internal and external</a:t>
            </a:r>
            <a:r>
              <a:rPr lang="en-US" kern="0">
                <a:solidFill>
                  <a:srgbClr val="000000"/>
                </a:solidFill>
                <a:latin typeface="Arial"/>
                <a:ea typeface="Arial"/>
                <a:cs typeface="Arial"/>
                <a:sym typeface="Arial"/>
              </a:rPr>
              <a:t> programs that are embedded in the community to be responsive to emerging and changing needs.</a:t>
            </a:r>
            <a:endParaRPr kern="0">
              <a:solidFill>
                <a:srgbClr val="000000"/>
              </a:solidFill>
              <a:latin typeface="Gill Sans"/>
              <a:ea typeface="Gill Sans"/>
              <a:cs typeface="Gill Sans"/>
              <a:sym typeface="Gill Sans"/>
            </a:endParaRPr>
          </a:p>
        </p:txBody>
      </p:sp>
      <p:grpSp>
        <p:nvGrpSpPr>
          <p:cNvPr id="180" name="Google Shape;180;p11"/>
          <p:cNvGrpSpPr/>
          <p:nvPr/>
        </p:nvGrpSpPr>
        <p:grpSpPr>
          <a:xfrm>
            <a:off x="187243" y="3234542"/>
            <a:ext cx="1947375" cy="2569553"/>
            <a:chOff x="249657" y="3169722"/>
            <a:chExt cx="2596500" cy="3426070"/>
          </a:xfrm>
        </p:grpSpPr>
        <p:pic>
          <p:nvPicPr>
            <p:cNvPr id="181" name="Google Shape;181;p11"/>
            <p:cNvPicPr preferRelativeResize="0"/>
            <p:nvPr/>
          </p:nvPicPr>
          <p:blipFill rotWithShape="1">
            <a:blip r:embed="rId3">
              <a:alphaModFix/>
            </a:blip>
            <a:srcRect/>
            <a:stretch/>
          </p:blipFill>
          <p:spPr>
            <a:xfrm>
              <a:off x="675306" y="3169722"/>
              <a:ext cx="1745193" cy="2402529"/>
            </a:xfrm>
            <a:prstGeom prst="rect">
              <a:avLst/>
            </a:prstGeom>
            <a:noFill/>
            <a:ln>
              <a:noFill/>
            </a:ln>
          </p:spPr>
        </p:pic>
        <p:sp>
          <p:nvSpPr>
            <p:cNvPr id="182" name="Google Shape;182;p11"/>
            <p:cNvSpPr txBox="1"/>
            <p:nvPr/>
          </p:nvSpPr>
          <p:spPr>
            <a:xfrm>
              <a:off x="249657" y="5672503"/>
              <a:ext cx="2596500" cy="923289"/>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1800"/>
              </a:pPr>
              <a:r>
                <a:rPr lang="en-US" sz="1350" kern="0">
                  <a:solidFill>
                    <a:srgbClr val="000000"/>
                  </a:solidFill>
                  <a:latin typeface="Gill Sans"/>
                  <a:ea typeface="Gill Sans"/>
                  <a:cs typeface="Gill Sans"/>
                  <a:sym typeface="Gill Sans"/>
                </a:rPr>
                <a:t>UNHOUSED RESIDENT </a:t>
              </a:r>
              <a:br>
                <a:rPr lang="en-US" sz="1350" kern="0">
                  <a:solidFill>
                    <a:srgbClr val="000000"/>
                  </a:solidFill>
                  <a:latin typeface="Gill Sans"/>
                  <a:ea typeface="Gill Sans"/>
                  <a:cs typeface="Gill Sans"/>
                  <a:sym typeface="Gill Sans"/>
                </a:rPr>
              </a:br>
              <a:r>
                <a:rPr lang="en-US" sz="1350" kern="0">
                  <a:solidFill>
                    <a:srgbClr val="000000"/>
                  </a:solidFill>
                  <a:latin typeface="Gill Sans"/>
                  <a:ea typeface="Gill Sans"/>
                  <a:cs typeface="Gill Sans"/>
                  <a:sym typeface="Gill Sans"/>
                </a:rPr>
                <a:t>MAIL SERVICE</a:t>
              </a:r>
              <a:endParaRPr sz="1050" kern="0">
                <a:solidFill>
                  <a:srgbClr val="000000"/>
                </a:solidFill>
                <a:latin typeface="Arial"/>
                <a:ea typeface="Arial"/>
                <a:cs typeface="Arial"/>
                <a:sym typeface="Arial"/>
              </a:endParaRPr>
            </a:p>
          </p:txBody>
        </p:sp>
      </p:grpSp>
      <p:grpSp>
        <p:nvGrpSpPr>
          <p:cNvPr id="183" name="Google Shape;183;p11"/>
          <p:cNvGrpSpPr/>
          <p:nvPr/>
        </p:nvGrpSpPr>
        <p:grpSpPr>
          <a:xfrm>
            <a:off x="5196753" y="3234542"/>
            <a:ext cx="1308899" cy="2361802"/>
            <a:chOff x="6654600" y="3169722"/>
            <a:chExt cx="1745198" cy="3149069"/>
          </a:xfrm>
        </p:grpSpPr>
        <p:pic>
          <p:nvPicPr>
            <p:cNvPr id="184" name="Google Shape;184;p11"/>
            <p:cNvPicPr preferRelativeResize="0"/>
            <p:nvPr/>
          </p:nvPicPr>
          <p:blipFill rotWithShape="1">
            <a:blip r:embed="rId4">
              <a:alphaModFix/>
            </a:blip>
            <a:srcRect l="13836" t="7289" r="13830" b="18027"/>
            <a:stretch/>
          </p:blipFill>
          <p:spPr>
            <a:xfrm>
              <a:off x="6654606" y="3169722"/>
              <a:ext cx="1745192" cy="2402529"/>
            </a:xfrm>
            <a:prstGeom prst="rect">
              <a:avLst/>
            </a:prstGeom>
            <a:noFill/>
            <a:ln>
              <a:noFill/>
            </a:ln>
          </p:spPr>
        </p:pic>
        <p:sp>
          <p:nvSpPr>
            <p:cNvPr id="185" name="Google Shape;185;p11"/>
            <p:cNvSpPr txBox="1"/>
            <p:nvPr/>
          </p:nvSpPr>
          <p:spPr>
            <a:xfrm>
              <a:off x="6654600" y="5672500"/>
              <a:ext cx="1745099" cy="646291"/>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1800"/>
              </a:pPr>
              <a:r>
                <a:rPr lang="en-US" sz="1350" kern="0">
                  <a:solidFill>
                    <a:srgbClr val="000000"/>
                  </a:solidFill>
                  <a:latin typeface="Gill Sans"/>
                  <a:ea typeface="Gill Sans"/>
                  <a:cs typeface="Gill Sans"/>
                  <a:sym typeface="Gill Sans"/>
                </a:rPr>
                <a:t>SAFE STAY </a:t>
              </a:r>
              <a:br>
                <a:rPr lang="en-US" sz="1350" kern="0">
                  <a:solidFill>
                    <a:srgbClr val="000000"/>
                  </a:solidFill>
                  <a:latin typeface="Gill Sans"/>
                  <a:ea typeface="Gill Sans"/>
                  <a:cs typeface="Gill Sans"/>
                  <a:sym typeface="Gill Sans"/>
                </a:rPr>
              </a:br>
              <a:r>
                <a:rPr lang="en-US" sz="1350" kern="0">
                  <a:solidFill>
                    <a:srgbClr val="000000"/>
                  </a:solidFill>
                  <a:latin typeface="Gill Sans"/>
                  <a:ea typeface="Gill Sans"/>
                  <a:cs typeface="Gill Sans"/>
                  <a:sym typeface="Gill Sans"/>
                </a:rPr>
                <a:t>PROGRAMS</a:t>
              </a:r>
              <a:endParaRPr sz="1050" kern="0">
                <a:solidFill>
                  <a:srgbClr val="000000"/>
                </a:solidFill>
                <a:latin typeface="Arial"/>
                <a:ea typeface="Arial"/>
                <a:cs typeface="Arial"/>
                <a:sym typeface="Arial"/>
              </a:endParaRPr>
            </a:p>
          </p:txBody>
        </p:sp>
      </p:grpSp>
      <p:grpSp>
        <p:nvGrpSpPr>
          <p:cNvPr id="186" name="Google Shape;186;p11"/>
          <p:cNvGrpSpPr/>
          <p:nvPr/>
        </p:nvGrpSpPr>
        <p:grpSpPr>
          <a:xfrm>
            <a:off x="2891236" y="3234542"/>
            <a:ext cx="1548900" cy="2569551"/>
            <a:chOff x="3097800" y="3169722"/>
            <a:chExt cx="2065200" cy="3426067"/>
          </a:xfrm>
        </p:grpSpPr>
        <p:pic>
          <p:nvPicPr>
            <p:cNvPr id="187" name="Google Shape;187;p11"/>
            <p:cNvPicPr preferRelativeResize="0"/>
            <p:nvPr/>
          </p:nvPicPr>
          <p:blipFill rotWithShape="1">
            <a:blip r:embed="rId5">
              <a:alphaModFix/>
            </a:blip>
            <a:srcRect l="2426" r="2435"/>
            <a:stretch/>
          </p:blipFill>
          <p:spPr>
            <a:xfrm>
              <a:off x="3197556" y="3169722"/>
              <a:ext cx="1745193" cy="2402531"/>
            </a:xfrm>
            <a:prstGeom prst="rect">
              <a:avLst/>
            </a:prstGeom>
            <a:noFill/>
            <a:ln>
              <a:noFill/>
            </a:ln>
          </p:spPr>
        </p:pic>
        <p:sp>
          <p:nvSpPr>
            <p:cNvPr id="188" name="Google Shape;188;p11"/>
            <p:cNvSpPr txBox="1"/>
            <p:nvPr/>
          </p:nvSpPr>
          <p:spPr>
            <a:xfrm>
              <a:off x="3097800" y="5672500"/>
              <a:ext cx="2065200" cy="923289"/>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1800"/>
              </a:pPr>
              <a:r>
                <a:rPr lang="en-US" sz="1350" kern="0">
                  <a:solidFill>
                    <a:srgbClr val="000000"/>
                  </a:solidFill>
                  <a:latin typeface="Gill Sans"/>
                  <a:ea typeface="Gill Sans"/>
                  <a:cs typeface="Gill Sans"/>
                  <a:sym typeface="Gill Sans"/>
                </a:rPr>
                <a:t>MOTEL VOUCHER PROGRAMS</a:t>
              </a:r>
              <a:endParaRPr sz="1050" kern="0">
                <a:solidFill>
                  <a:srgbClr val="000000"/>
                </a:solidFill>
                <a:latin typeface="Arial"/>
                <a:ea typeface="Arial"/>
                <a:cs typeface="Arial"/>
                <a:sym typeface="Arial"/>
              </a:endParaRPr>
            </a:p>
          </p:txBody>
        </p:sp>
      </p:grpSp>
      <p:grpSp>
        <p:nvGrpSpPr>
          <p:cNvPr id="189" name="Google Shape;189;p11"/>
          <p:cNvGrpSpPr/>
          <p:nvPr/>
        </p:nvGrpSpPr>
        <p:grpSpPr>
          <a:xfrm>
            <a:off x="7262269" y="3234542"/>
            <a:ext cx="1548900" cy="2569551"/>
            <a:chOff x="9683025" y="3169722"/>
            <a:chExt cx="2065200" cy="3426067"/>
          </a:xfrm>
        </p:grpSpPr>
        <p:pic>
          <p:nvPicPr>
            <p:cNvPr id="190" name="Google Shape;190;p11"/>
            <p:cNvPicPr preferRelativeResize="0"/>
            <p:nvPr/>
          </p:nvPicPr>
          <p:blipFill rotWithShape="1">
            <a:blip r:embed="rId6">
              <a:alphaModFix/>
            </a:blip>
            <a:srcRect l="22762" r="22756"/>
            <a:stretch/>
          </p:blipFill>
          <p:spPr>
            <a:xfrm>
              <a:off x="9809731" y="3169722"/>
              <a:ext cx="1745193" cy="2402531"/>
            </a:xfrm>
            <a:prstGeom prst="rect">
              <a:avLst/>
            </a:prstGeom>
            <a:noFill/>
            <a:ln>
              <a:noFill/>
            </a:ln>
          </p:spPr>
        </p:pic>
        <p:sp>
          <p:nvSpPr>
            <p:cNvPr id="191" name="Google Shape;191;p11"/>
            <p:cNvSpPr txBox="1"/>
            <p:nvPr/>
          </p:nvSpPr>
          <p:spPr>
            <a:xfrm>
              <a:off x="9683025" y="5672500"/>
              <a:ext cx="2065200" cy="923289"/>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1800"/>
              </a:pPr>
              <a:r>
                <a:rPr lang="en-US" sz="1350" kern="0">
                  <a:solidFill>
                    <a:srgbClr val="000000"/>
                  </a:solidFill>
                  <a:latin typeface="Gill Sans"/>
                  <a:ea typeface="Gill Sans"/>
                  <a:cs typeface="Gill Sans"/>
                  <a:sym typeface="Gill Sans"/>
                </a:rPr>
                <a:t>WINTER SHELTER PROGRAMS</a:t>
              </a:r>
              <a:endParaRPr sz="1050" kern="0">
                <a:solidFill>
                  <a:srgbClr val="000000"/>
                </a:solidFill>
                <a:latin typeface="Arial"/>
                <a:ea typeface="Arial"/>
                <a:cs typeface="Arial"/>
                <a:sym typeface="Arial"/>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3"/>
          <p:cNvSpPr txBox="1">
            <a:spLocks noGrp="1"/>
          </p:cNvSpPr>
          <p:nvPr>
            <p:ph type="title"/>
          </p:nvPr>
        </p:nvSpPr>
        <p:spPr>
          <a:xfrm>
            <a:off x="978967" y="1261427"/>
            <a:ext cx="6942620" cy="89154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6" tIns="137156" rIns="137156" bIns="137156" anchor="ctr" anchorCtr="0">
            <a:normAutofit/>
          </a:bodyPr>
          <a:lstStyle/>
          <a:p>
            <a:pPr>
              <a:buSzPts val="2800"/>
            </a:pPr>
            <a:r>
              <a:rPr lang="en-US" b="1"/>
              <a:t>Successful Work Highlights </a:t>
            </a:r>
            <a:endParaRPr b="1" i="1"/>
          </a:p>
        </p:txBody>
      </p:sp>
      <p:sp>
        <p:nvSpPr>
          <p:cNvPr id="200" name="Google Shape;200;p13"/>
          <p:cNvSpPr txBox="1"/>
          <p:nvPr/>
        </p:nvSpPr>
        <p:spPr>
          <a:xfrm>
            <a:off x="3643313" y="3378281"/>
            <a:ext cx="5143500" cy="1131049"/>
          </a:xfrm>
          <a:prstGeom prst="rect">
            <a:avLst/>
          </a:prstGeom>
          <a:noFill/>
          <a:ln>
            <a:noFill/>
          </a:ln>
        </p:spPr>
        <p:txBody>
          <a:bodyPr spcFirstLastPara="1" wrap="square" lIns="68569" tIns="34275" rIns="68569" bIns="34275" anchor="t" anchorCtr="0">
            <a:spAutoFit/>
          </a:bodyPr>
          <a:lstStyle/>
          <a:p>
            <a:pPr marL="342900" indent="-266700" defTabSz="685800">
              <a:lnSpc>
                <a:spcPct val="115000"/>
              </a:lnSpc>
              <a:buClr>
                <a:srgbClr val="000000"/>
              </a:buClr>
              <a:buSzPts val="2000"/>
              <a:buFont typeface="Arial"/>
              <a:buChar char="●"/>
            </a:pPr>
            <a:r>
              <a:rPr lang="en-US" sz="1500" kern="0">
                <a:solidFill>
                  <a:srgbClr val="000000"/>
                </a:solidFill>
                <a:latin typeface="Arial"/>
                <a:cs typeface="Arial"/>
                <a:sym typeface="Arial"/>
              </a:rPr>
              <a:t>Supporting clients with trauma histories</a:t>
            </a:r>
            <a:endParaRPr sz="1500" kern="0">
              <a:solidFill>
                <a:srgbClr val="000000"/>
              </a:solidFill>
              <a:latin typeface="Arial"/>
              <a:cs typeface="Arial"/>
              <a:sym typeface="Arial"/>
            </a:endParaRPr>
          </a:p>
          <a:p>
            <a:pPr marL="342900" indent="-266700" defTabSz="685800">
              <a:lnSpc>
                <a:spcPct val="115000"/>
              </a:lnSpc>
              <a:buClr>
                <a:srgbClr val="000000"/>
              </a:buClr>
              <a:buSzPts val="2000"/>
              <a:buFont typeface="Arial"/>
              <a:buChar char="●"/>
            </a:pPr>
            <a:r>
              <a:rPr lang="en-US" sz="1500" kern="0">
                <a:solidFill>
                  <a:srgbClr val="000000"/>
                </a:solidFill>
                <a:latin typeface="Arial"/>
                <a:cs typeface="Arial"/>
                <a:sym typeface="Arial"/>
              </a:rPr>
              <a:t>Coordinating care for those with cognitive impairments</a:t>
            </a:r>
            <a:endParaRPr sz="1500" kern="0">
              <a:solidFill>
                <a:srgbClr val="000000"/>
              </a:solidFill>
              <a:latin typeface="Arial"/>
              <a:cs typeface="Arial"/>
              <a:sym typeface="Arial"/>
            </a:endParaRPr>
          </a:p>
          <a:p>
            <a:pPr marL="342900" indent="-266700" defTabSz="685800">
              <a:lnSpc>
                <a:spcPct val="115000"/>
              </a:lnSpc>
              <a:buClr>
                <a:srgbClr val="000000"/>
              </a:buClr>
              <a:buSzPts val="2000"/>
              <a:buFont typeface="Arial"/>
              <a:buChar char="●"/>
            </a:pPr>
            <a:r>
              <a:rPr lang="en-US" sz="1500" kern="0">
                <a:solidFill>
                  <a:srgbClr val="000000"/>
                </a:solidFill>
                <a:latin typeface="Arial"/>
                <a:cs typeface="Arial"/>
                <a:sym typeface="Arial"/>
              </a:rPr>
              <a:t>Helping clients navigate substance use disorders</a:t>
            </a:r>
            <a:endParaRPr sz="1500" kern="0">
              <a:solidFill>
                <a:srgbClr val="000000"/>
              </a:solidFill>
              <a:latin typeface="Arial"/>
              <a:cs typeface="Arial"/>
              <a:sym typeface="Arial"/>
            </a:endParaRPr>
          </a:p>
          <a:p>
            <a:pPr marL="342900" indent="-266700" defTabSz="685800">
              <a:lnSpc>
                <a:spcPct val="115000"/>
              </a:lnSpc>
              <a:buClr>
                <a:srgbClr val="000000"/>
              </a:buClr>
              <a:buSzPts val="2000"/>
              <a:buFont typeface="Arial"/>
              <a:buChar char="●"/>
            </a:pPr>
            <a:r>
              <a:rPr lang="en-US" sz="1500" kern="0">
                <a:solidFill>
                  <a:srgbClr val="000000"/>
                </a:solidFill>
                <a:latin typeface="Arial"/>
                <a:cs typeface="Arial"/>
                <a:sym typeface="Arial"/>
              </a:rPr>
              <a:t>Supporting mental health needs</a:t>
            </a:r>
            <a:endParaRPr sz="1350" kern="0">
              <a:solidFill>
                <a:srgbClr val="000000"/>
              </a:solidFill>
              <a:latin typeface="Gill Sans"/>
              <a:ea typeface="Gill Sans"/>
              <a:cs typeface="Gill Sans"/>
              <a:sym typeface="Gill Sans"/>
            </a:endParaRPr>
          </a:p>
        </p:txBody>
      </p:sp>
      <p:pic>
        <p:nvPicPr>
          <p:cNvPr id="201" name="Google Shape;201;p13"/>
          <p:cNvPicPr preferRelativeResize="0"/>
          <p:nvPr/>
        </p:nvPicPr>
        <p:blipFill rotWithShape="1">
          <a:blip r:embed="rId3">
            <a:alphaModFix/>
          </a:blip>
          <a:srcRect/>
          <a:stretch/>
        </p:blipFill>
        <p:spPr>
          <a:xfrm>
            <a:off x="906863" y="2400939"/>
            <a:ext cx="2344237" cy="3113495"/>
          </a:xfrm>
          <a:prstGeom prst="rect">
            <a:avLst/>
          </a:prstGeom>
          <a:noFill/>
          <a:ln>
            <a:noFill/>
          </a:ln>
        </p:spPr>
      </p:pic>
      <p:sp>
        <p:nvSpPr>
          <p:cNvPr id="202" name="Google Shape;202;p13"/>
          <p:cNvSpPr txBox="1"/>
          <p:nvPr/>
        </p:nvSpPr>
        <p:spPr>
          <a:xfrm>
            <a:off x="3643313" y="2453888"/>
            <a:ext cx="4278375" cy="623225"/>
          </a:xfrm>
          <a:prstGeom prst="rect">
            <a:avLst/>
          </a:prstGeom>
          <a:noFill/>
          <a:ln>
            <a:noFill/>
          </a:ln>
        </p:spPr>
        <p:txBody>
          <a:bodyPr spcFirstLastPara="1" wrap="square" lIns="68569" tIns="68569" rIns="68569" bIns="68569" anchor="t" anchorCtr="0">
            <a:spAutoFit/>
          </a:bodyPr>
          <a:lstStyle/>
          <a:p>
            <a:pPr defTabSz="685800">
              <a:buClr>
                <a:srgbClr val="000000"/>
              </a:buClr>
            </a:pPr>
            <a:r>
              <a:rPr lang="en-US" sz="1575" b="1" kern="0">
                <a:solidFill>
                  <a:srgbClr val="000000"/>
                </a:solidFill>
                <a:latin typeface="Arial"/>
                <a:cs typeface="Arial"/>
                <a:sym typeface="Arial"/>
              </a:rPr>
              <a:t>Our team has helped clients overcome </a:t>
            </a:r>
            <a:br>
              <a:rPr lang="en-US" sz="1575" b="1" kern="0">
                <a:solidFill>
                  <a:srgbClr val="000000"/>
                </a:solidFill>
                <a:latin typeface="Arial"/>
                <a:cs typeface="Arial"/>
                <a:sym typeface="Arial"/>
              </a:rPr>
            </a:br>
            <a:r>
              <a:rPr lang="en-US" sz="1575" b="1" kern="0">
                <a:solidFill>
                  <a:srgbClr val="000000"/>
                </a:solidFill>
                <a:latin typeface="Arial"/>
                <a:cs typeface="Arial"/>
                <a:sym typeface="Arial"/>
              </a:rPr>
              <a:t>complex barriers including:</a:t>
            </a:r>
            <a:endParaRPr sz="1725" b="1" kern="0">
              <a:solidFill>
                <a:srgbClr val="000000"/>
              </a:solidFill>
              <a:latin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3322760a01d_0_9"/>
          <p:cNvSpPr txBox="1">
            <a:spLocks noGrp="1"/>
          </p:cNvSpPr>
          <p:nvPr>
            <p:ph type="title"/>
          </p:nvPr>
        </p:nvSpPr>
        <p:spPr>
          <a:xfrm>
            <a:off x="978967" y="1261427"/>
            <a:ext cx="6942600" cy="89145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6" tIns="137156" rIns="137156" bIns="137156" anchor="ctr" anchorCtr="0">
            <a:normAutofit/>
          </a:bodyPr>
          <a:lstStyle/>
          <a:p>
            <a:pPr>
              <a:buSzPts val="2800"/>
            </a:pPr>
            <a:r>
              <a:rPr lang="en-US" b="1"/>
              <a:t>POSITIVE SUCCESSES </a:t>
            </a:r>
            <a:endParaRPr b="1" i="1"/>
          </a:p>
        </p:txBody>
      </p:sp>
      <p:sp>
        <p:nvSpPr>
          <p:cNvPr id="211" name="Google Shape;211;g3322760a01d_0_9"/>
          <p:cNvSpPr txBox="1"/>
          <p:nvPr/>
        </p:nvSpPr>
        <p:spPr>
          <a:xfrm>
            <a:off x="3159418" y="2699370"/>
            <a:ext cx="5868450" cy="3543247"/>
          </a:xfrm>
          <a:prstGeom prst="rect">
            <a:avLst/>
          </a:prstGeom>
          <a:noFill/>
          <a:ln>
            <a:noFill/>
          </a:ln>
        </p:spPr>
        <p:txBody>
          <a:bodyPr spcFirstLastPara="1" wrap="square" lIns="68569" tIns="34275" rIns="68569" bIns="34275" anchor="t" anchorCtr="0">
            <a:spAutoFit/>
          </a:bodyPr>
          <a:lstStyle/>
          <a:p>
            <a:pPr marL="342900" indent="-266700" defTabSz="685800">
              <a:lnSpc>
                <a:spcPct val="115000"/>
              </a:lnSpc>
              <a:buClr>
                <a:srgbClr val="000000"/>
              </a:buClr>
              <a:buSzPts val="2000"/>
              <a:buFont typeface="Arial"/>
              <a:buChar char="•"/>
            </a:pPr>
            <a:r>
              <a:rPr lang="en-US" sz="1500" b="1" kern="0">
                <a:solidFill>
                  <a:srgbClr val="000000"/>
                </a:solidFill>
                <a:latin typeface="Arial"/>
                <a:cs typeface="Arial"/>
                <a:sym typeface="Arial"/>
              </a:rPr>
              <a:t>Program Outcomes (2023-2024):</a:t>
            </a:r>
            <a:endParaRPr sz="1500" b="1" kern="0">
              <a:solidFill>
                <a:srgbClr val="000000"/>
              </a:solidFill>
              <a:latin typeface="Arial"/>
              <a:cs typeface="Arial"/>
              <a:sym typeface="Arial"/>
            </a:endParaRPr>
          </a:p>
          <a:p>
            <a:pPr marL="685800" lvl="1" indent="-266700" defTabSz="685800">
              <a:lnSpc>
                <a:spcPct val="115000"/>
              </a:lnSpc>
              <a:buClr>
                <a:srgbClr val="000000"/>
              </a:buClr>
              <a:buSzPts val="2000"/>
              <a:buFont typeface="Arial"/>
              <a:buChar char="○"/>
            </a:pPr>
            <a:r>
              <a:rPr lang="en-US" sz="1500" kern="0">
                <a:solidFill>
                  <a:srgbClr val="000000"/>
                </a:solidFill>
                <a:latin typeface="Arial"/>
                <a:cs typeface="Arial"/>
                <a:sym typeface="Arial"/>
              </a:rPr>
              <a:t>Exceeded annual service goal with 140 clients served</a:t>
            </a:r>
            <a:endParaRPr sz="1500" kern="0">
              <a:solidFill>
                <a:srgbClr val="000000"/>
              </a:solidFill>
              <a:latin typeface="Arial"/>
              <a:cs typeface="Arial"/>
              <a:sym typeface="Arial"/>
            </a:endParaRPr>
          </a:p>
          <a:p>
            <a:pPr marL="685800" lvl="1" indent="-266700" defTabSz="685800">
              <a:lnSpc>
                <a:spcPct val="115000"/>
              </a:lnSpc>
              <a:buClr>
                <a:srgbClr val="000000"/>
              </a:buClr>
              <a:buSzPts val="2000"/>
              <a:buFont typeface="Arial"/>
              <a:buChar char="○"/>
            </a:pPr>
            <a:r>
              <a:rPr lang="en-US" sz="1500" kern="0">
                <a:solidFill>
                  <a:srgbClr val="000000"/>
                </a:solidFill>
                <a:latin typeface="Arial"/>
                <a:cs typeface="Arial"/>
                <a:sym typeface="Arial"/>
              </a:rPr>
              <a:t>100% of clients connected to mainstream services</a:t>
            </a:r>
            <a:endParaRPr sz="1500" kern="0">
              <a:solidFill>
                <a:srgbClr val="000000"/>
              </a:solidFill>
              <a:latin typeface="Arial"/>
              <a:cs typeface="Arial"/>
              <a:sym typeface="Arial"/>
            </a:endParaRPr>
          </a:p>
          <a:p>
            <a:pPr marL="685800" lvl="1" indent="-266700" defTabSz="685800">
              <a:lnSpc>
                <a:spcPct val="115000"/>
              </a:lnSpc>
              <a:buClr>
                <a:srgbClr val="000000"/>
              </a:buClr>
              <a:buSzPts val="2000"/>
              <a:buFont typeface="Arial"/>
              <a:buChar char="○"/>
            </a:pPr>
            <a:r>
              <a:rPr lang="en-US" sz="1500" kern="0">
                <a:solidFill>
                  <a:srgbClr val="000000"/>
                </a:solidFill>
                <a:latin typeface="Arial"/>
                <a:cs typeface="Arial"/>
                <a:sym typeface="Arial"/>
              </a:rPr>
              <a:t>Clients maintained or increased income when applicable</a:t>
            </a:r>
            <a:endParaRPr sz="1500" kern="0">
              <a:solidFill>
                <a:srgbClr val="000000"/>
              </a:solidFill>
              <a:latin typeface="Arial"/>
              <a:cs typeface="Arial"/>
              <a:sym typeface="Arial"/>
            </a:endParaRPr>
          </a:p>
          <a:p>
            <a:pPr marL="685800" lvl="1" indent="-266700" defTabSz="685800">
              <a:lnSpc>
                <a:spcPct val="115000"/>
              </a:lnSpc>
              <a:buClr>
                <a:srgbClr val="000000"/>
              </a:buClr>
              <a:buSzPts val="2000"/>
              <a:buFont typeface="Arial"/>
              <a:buChar char="○"/>
            </a:pPr>
            <a:r>
              <a:rPr lang="en-US" sz="1500" kern="0">
                <a:solidFill>
                  <a:srgbClr val="000000"/>
                </a:solidFill>
                <a:latin typeface="Arial"/>
                <a:cs typeface="Arial"/>
                <a:sym typeface="Arial"/>
              </a:rPr>
              <a:t>Increased positive exits from 50% to 56%</a:t>
            </a:r>
            <a:endParaRPr sz="1500" kern="0">
              <a:solidFill>
                <a:srgbClr val="000000"/>
              </a:solidFill>
              <a:latin typeface="Arial"/>
              <a:cs typeface="Arial"/>
              <a:sym typeface="Arial"/>
            </a:endParaRPr>
          </a:p>
          <a:p>
            <a:pPr marL="685800" lvl="1" indent="-223838" defTabSz="685800">
              <a:lnSpc>
                <a:spcPct val="115000"/>
              </a:lnSpc>
              <a:buClr>
                <a:srgbClr val="000000"/>
              </a:buClr>
              <a:buSzPts val="1100"/>
              <a:buFont typeface="Arial"/>
              <a:buChar char="○"/>
            </a:pPr>
            <a:r>
              <a:rPr lang="en-US" sz="1500" kern="0">
                <a:solidFill>
                  <a:srgbClr val="000000"/>
                </a:solidFill>
                <a:latin typeface="Arial"/>
                <a:cs typeface="Arial"/>
                <a:sym typeface="Arial"/>
              </a:rPr>
              <a:t>Strengthened support for those connecting with homeless Community Court</a:t>
            </a:r>
            <a:endParaRPr sz="1500" kern="0">
              <a:solidFill>
                <a:srgbClr val="000000"/>
              </a:solidFill>
              <a:latin typeface="Arial"/>
              <a:cs typeface="Arial"/>
              <a:sym typeface="Arial"/>
            </a:endParaRPr>
          </a:p>
          <a:p>
            <a:pPr defTabSz="685800">
              <a:lnSpc>
                <a:spcPct val="115000"/>
              </a:lnSpc>
              <a:spcBef>
                <a:spcPts val="900"/>
              </a:spcBef>
              <a:buClr>
                <a:srgbClr val="000000"/>
              </a:buClr>
            </a:pPr>
            <a:endParaRPr sz="1500" kern="0">
              <a:solidFill>
                <a:srgbClr val="000000"/>
              </a:solidFill>
              <a:latin typeface="Arial"/>
              <a:cs typeface="Arial"/>
              <a:sym typeface="Arial"/>
            </a:endParaRPr>
          </a:p>
          <a:p>
            <a:pPr defTabSz="685800">
              <a:spcBef>
                <a:spcPts val="900"/>
              </a:spcBef>
              <a:buClr>
                <a:srgbClr val="000000"/>
              </a:buClr>
            </a:pPr>
            <a:endParaRPr sz="2325" kern="0">
              <a:solidFill>
                <a:srgbClr val="000000"/>
              </a:solidFill>
              <a:latin typeface="Gill Sans"/>
              <a:ea typeface="Gill Sans"/>
              <a:cs typeface="Gill Sans"/>
              <a:sym typeface="Gill Sans"/>
            </a:endParaRPr>
          </a:p>
          <a:p>
            <a:pPr marL="257175" indent="-142875" defTabSz="685800">
              <a:buClr>
                <a:srgbClr val="000000"/>
              </a:buClr>
              <a:buSzPts val="2400"/>
            </a:pPr>
            <a:endParaRPr kern="0">
              <a:solidFill>
                <a:srgbClr val="000000"/>
              </a:solidFill>
              <a:latin typeface="Gill Sans"/>
              <a:ea typeface="Gill Sans"/>
              <a:cs typeface="Gill Sans"/>
              <a:sym typeface="Gill Sans"/>
            </a:endParaRPr>
          </a:p>
          <a:p>
            <a:pPr marL="257175" indent="-142875" defTabSz="685800">
              <a:buClr>
                <a:srgbClr val="000000"/>
              </a:buClr>
              <a:buSzPts val="2400"/>
            </a:pPr>
            <a:endParaRPr kern="0">
              <a:solidFill>
                <a:srgbClr val="000000"/>
              </a:solidFill>
              <a:latin typeface="Gill Sans"/>
              <a:ea typeface="Gill Sans"/>
              <a:cs typeface="Gill Sans"/>
              <a:sym typeface="Gill Sans"/>
            </a:endParaRPr>
          </a:p>
          <a:p>
            <a:pPr marL="257175" indent="-171450" defTabSz="685800">
              <a:buClr>
                <a:srgbClr val="000000"/>
              </a:buClr>
              <a:buSzPts val="1800"/>
            </a:pPr>
            <a:endParaRPr sz="1350" kern="0">
              <a:solidFill>
                <a:srgbClr val="000000"/>
              </a:solidFill>
              <a:latin typeface="Gill Sans"/>
              <a:ea typeface="Gill Sans"/>
              <a:cs typeface="Gill Sans"/>
              <a:sym typeface="Gill Sans"/>
            </a:endParaRPr>
          </a:p>
        </p:txBody>
      </p:sp>
      <p:pic>
        <p:nvPicPr>
          <p:cNvPr id="212" name="Google Shape;212;g3322760a01d_0_9"/>
          <p:cNvPicPr preferRelativeResize="0"/>
          <p:nvPr/>
        </p:nvPicPr>
        <p:blipFill>
          <a:blip r:embed="rId3">
            <a:alphaModFix/>
          </a:blip>
          <a:stretch>
            <a:fillRect/>
          </a:stretch>
        </p:blipFill>
        <p:spPr>
          <a:xfrm>
            <a:off x="906863" y="2400939"/>
            <a:ext cx="2344237" cy="311349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5"/>
          <p:cNvSpPr txBox="1">
            <a:spLocks noGrp="1"/>
          </p:cNvSpPr>
          <p:nvPr>
            <p:ph type="body" idx="1"/>
          </p:nvPr>
        </p:nvSpPr>
        <p:spPr>
          <a:xfrm>
            <a:off x="3491445" y="2713727"/>
            <a:ext cx="5219775" cy="2116125"/>
          </a:xfrm>
          <a:prstGeom prst="rect">
            <a:avLst/>
          </a:prstGeom>
          <a:noFill/>
          <a:ln>
            <a:noFill/>
          </a:ln>
        </p:spPr>
        <p:txBody>
          <a:bodyPr spcFirstLastPara="1" wrap="square" lIns="68569" tIns="34275" rIns="68569" bIns="34275" anchor="b" anchorCtr="1">
            <a:normAutofit fontScale="85000" lnSpcReduction="10000"/>
          </a:bodyPr>
          <a:lstStyle/>
          <a:p>
            <a:pPr marL="257175" indent="-248603" algn="l">
              <a:spcBef>
                <a:spcPts val="0"/>
              </a:spcBef>
              <a:buSzPct val="100000"/>
              <a:buFont typeface="Arial"/>
              <a:buChar char="•"/>
            </a:pPr>
            <a:r>
              <a:rPr lang="en-US" sz="1800">
                <a:solidFill>
                  <a:schemeClr val="dk1"/>
                </a:solidFill>
              </a:rPr>
              <a:t>MAINTAIN &amp; SUPPORT TO OUR COUNTY OUTREACH SUPPORT, ESPECIALLY AS ORDINANCES AND LAWS EVOLVE AROUND UNSHELTERED HOMELESSNESS.</a:t>
            </a:r>
            <a:br>
              <a:rPr lang="en-US" sz="1800">
                <a:solidFill>
                  <a:schemeClr val="dk1"/>
                </a:solidFill>
              </a:rPr>
            </a:br>
            <a:endParaRPr sz="1800">
              <a:solidFill>
                <a:schemeClr val="dk1"/>
              </a:solidFill>
            </a:endParaRPr>
          </a:p>
          <a:p>
            <a:pPr marL="257175" indent="-248603" algn="l">
              <a:buSzPct val="100000"/>
              <a:buFont typeface="Arial"/>
              <a:buChar char="•"/>
            </a:pPr>
            <a:r>
              <a:rPr lang="en-US" sz="1800">
                <a:solidFill>
                  <a:schemeClr val="dk1"/>
                </a:solidFill>
              </a:rPr>
              <a:t>SUPPORT OUR STAFF OF  PEOPLE WHO HAVE RECOVERED FROM HOMELESSNESS AND NOW ARE WORKING TO HELP OTHERS WHILE THEY WORK TO STAY ON THEIR PATH AS WELL</a:t>
            </a:r>
            <a:endParaRPr/>
          </a:p>
        </p:txBody>
      </p:sp>
      <p:sp>
        <p:nvSpPr>
          <p:cNvPr id="221" name="Google Shape;221;p15"/>
          <p:cNvSpPr txBox="1">
            <a:spLocks noGrp="1"/>
          </p:cNvSpPr>
          <p:nvPr>
            <p:ph type="title"/>
          </p:nvPr>
        </p:nvSpPr>
        <p:spPr>
          <a:xfrm>
            <a:off x="3675300" y="1460363"/>
            <a:ext cx="4342725" cy="89145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6" tIns="137156" rIns="137156" bIns="137156" anchor="ctr" anchorCtr="0">
            <a:normAutofit fontScale="90000"/>
          </a:bodyPr>
          <a:lstStyle/>
          <a:p>
            <a:pPr>
              <a:buSzPts val="2800"/>
            </a:pPr>
            <a:r>
              <a:rPr lang="en-US" b="1"/>
              <a:t>WITH THIS FUNDING </a:t>
            </a:r>
            <a:br>
              <a:rPr lang="en-US" b="1"/>
            </a:br>
            <a:r>
              <a:rPr lang="en-US"/>
              <a:t>WE CAN CONTINUE</a:t>
            </a:r>
            <a:endParaRPr/>
          </a:p>
        </p:txBody>
      </p:sp>
      <p:pic>
        <p:nvPicPr>
          <p:cNvPr id="222" name="Google Shape;222;p15"/>
          <p:cNvPicPr preferRelativeResize="0"/>
          <p:nvPr/>
        </p:nvPicPr>
        <p:blipFill rotWithShape="1">
          <a:blip r:embed="rId3">
            <a:alphaModFix/>
          </a:blip>
          <a:srcRect t="10679" b="10679"/>
          <a:stretch/>
        </p:blipFill>
        <p:spPr>
          <a:xfrm>
            <a:off x="490557" y="1826140"/>
            <a:ext cx="2821519" cy="295850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6"/>
          <p:cNvSpPr txBox="1">
            <a:spLocks noGrp="1"/>
          </p:cNvSpPr>
          <p:nvPr>
            <p:ph type="title"/>
          </p:nvPr>
        </p:nvSpPr>
        <p:spPr>
          <a:xfrm>
            <a:off x="607661" y="1709076"/>
            <a:ext cx="3364992" cy="3273366"/>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37156" tIns="137156" rIns="137156" bIns="137156" anchor="ctr" anchorCtr="1">
            <a:normAutofit/>
          </a:bodyPr>
          <a:lstStyle/>
          <a:p>
            <a:pPr>
              <a:buSzPts val="7200"/>
            </a:pPr>
            <a:r>
              <a:rPr lang="en-US" sz="5400"/>
              <a:t>THANK </a:t>
            </a:r>
            <a:r>
              <a:rPr lang="en-US" sz="5400" b="1"/>
              <a:t>YOU!</a:t>
            </a:r>
            <a:br>
              <a:rPr lang="en-US" sz="5400" b="1"/>
            </a:br>
            <a:br>
              <a:rPr lang="en-US" sz="2400" b="1"/>
            </a:br>
            <a:r>
              <a:rPr lang="en-US" sz="1200" b="1"/>
              <a:t>QUESTIONS:</a:t>
            </a:r>
            <a:br>
              <a:rPr lang="en-US" sz="1200" b="1"/>
            </a:br>
            <a:r>
              <a:rPr lang="en-US" sz="1200" b="1"/>
              <a:t> </a:t>
            </a:r>
            <a:br>
              <a:rPr lang="en-US" sz="1200" b="1"/>
            </a:br>
            <a:r>
              <a:rPr lang="en-US" sz="1200" b="1"/>
              <a:t>CONNECT@OUTSIDERSINN.ORG</a:t>
            </a:r>
            <a:endParaRPr/>
          </a:p>
        </p:txBody>
      </p:sp>
      <p:pic>
        <p:nvPicPr>
          <p:cNvPr id="231" name="Google Shape;231;p16"/>
          <p:cNvPicPr preferRelativeResize="0"/>
          <p:nvPr/>
        </p:nvPicPr>
        <p:blipFill rotWithShape="1">
          <a:blip r:embed="rId3">
            <a:alphaModFix/>
          </a:blip>
          <a:srcRect t="406" b="406"/>
          <a:stretch/>
        </p:blipFill>
        <p:spPr>
          <a:xfrm>
            <a:off x="4714237" y="1025005"/>
            <a:ext cx="2292599" cy="3020267"/>
          </a:xfrm>
          <a:prstGeom prst="rect">
            <a:avLst/>
          </a:prstGeom>
          <a:noFill/>
          <a:ln>
            <a:noFill/>
          </a:ln>
        </p:spPr>
      </p:pic>
      <p:pic>
        <p:nvPicPr>
          <p:cNvPr id="232" name="Google Shape;232;p16"/>
          <p:cNvPicPr preferRelativeResize="0"/>
          <p:nvPr/>
        </p:nvPicPr>
        <p:blipFill rotWithShape="1">
          <a:blip r:embed="rId4">
            <a:alphaModFix/>
          </a:blip>
          <a:srcRect l="16505" r="16505"/>
          <a:stretch/>
        </p:blipFill>
        <p:spPr>
          <a:xfrm>
            <a:off x="6658978" y="3311791"/>
            <a:ext cx="2182230" cy="24526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0"/>
          <p:cNvSpPr txBox="1">
            <a:spLocks noGrp="1"/>
          </p:cNvSpPr>
          <p:nvPr>
            <p:ph type="title"/>
          </p:nvPr>
        </p:nvSpPr>
        <p:spPr>
          <a:xfrm>
            <a:off x="1125318" y="1329484"/>
            <a:ext cx="6588995" cy="88366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6" tIns="137156" rIns="137156" bIns="137156" anchor="ctr" anchorCtr="0">
            <a:normAutofit fontScale="90000"/>
          </a:bodyPr>
          <a:lstStyle/>
          <a:p>
            <a:pPr>
              <a:buSzPts val="2800"/>
            </a:pPr>
            <a:r>
              <a:rPr lang="en-US" b="1"/>
              <a:t>FOSTERING COMMUNITY</a:t>
            </a:r>
            <a:br>
              <a:rPr lang="en-US" b="1"/>
            </a:br>
            <a:r>
              <a:rPr lang="en-US"/>
              <a:t>CONNECTIONS &amp; COMMUNICATION</a:t>
            </a:r>
            <a:endParaRPr/>
          </a:p>
        </p:txBody>
      </p:sp>
      <p:pic>
        <p:nvPicPr>
          <p:cNvPr id="146" name="Google Shape;146;p10"/>
          <p:cNvPicPr preferRelativeResize="0"/>
          <p:nvPr/>
        </p:nvPicPr>
        <p:blipFill rotWithShape="1">
          <a:blip r:embed="rId3">
            <a:alphaModFix/>
          </a:blip>
          <a:srcRect l="1616" r="1616"/>
          <a:stretch/>
        </p:blipFill>
        <p:spPr>
          <a:xfrm>
            <a:off x="206307" y="2796281"/>
            <a:ext cx="3184070" cy="2467875"/>
          </a:xfrm>
          <a:prstGeom prst="rect">
            <a:avLst/>
          </a:prstGeom>
          <a:noFill/>
          <a:ln>
            <a:noFill/>
          </a:ln>
        </p:spPr>
      </p:pic>
      <p:pic>
        <p:nvPicPr>
          <p:cNvPr id="147" name="Google Shape;147;p10"/>
          <p:cNvPicPr preferRelativeResize="0"/>
          <p:nvPr/>
        </p:nvPicPr>
        <p:blipFill>
          <a:blip r:embed="rId4">
            <a:alphaModFix/>
          </a:blip>
          <a:stretch>
            <a:fillRect/>
          </a:stretch>
        </p:blipFill>
        <p:spPr>
          <a:xfrm>
            <a:off x="3587757" y="2796281"/>
            <a:ext cx="3290492" cy="2467875"/>
          </a:xfrm>
          <a:prstGeom prst="rect">
            <a:avLst/>
          </a:prstGeom>
          <a:noFill/>
          <a:ln>
            <a:noFill/>
          </a:ln>
        </p:spPr>
      </p:pic>
      <p:pic>
        <p:nvPicPr>
          <p:cNvPr id="148" name="Google Shape;148;p10"/>
          <p:cNvPicPr preferRelativeResize="0"/>
          <p:nvPr/>
        </p:nvPicPr>
        <p:blipFill>
          <a:blip r:embed="rId5">
            <a:alphaModFix/>
          </a:blip>
          <a:stretch>
            <a:fillRect/>
          </a:stretch>
        </p:blipFill>
        <p:spPr>
          <a:xfrm>
            <a:off x="7067156" y="2796282"/>
            <a:ext cx="1850901" cy="2467876"/>
          </a:xfrm>
          <a:prstGeom prst="rect">
            <a:avLst/>
          </a:prstGeom>
          <a:noFill/>
          <a:ln>
            <a:noFill/>
          </a:ln>
        </p:spPr>
      </p:pic>
      <p:sp>
        <p:nvSpPr>
          <p:cNvPr id="2" name="Date Placeholder 1">
            <a:extLst>
              <a:ext uri="{FF2B5EF4-FFF2-40B4-BE49-F238E27FC236}">
                <a16:creationId xmlns:a16="http://schemas.microsoft.com/office/drawing/2014/main" id="{42521B8B-87B2-751E-6F3D-BF6FAD922B3A}"/>
              </a:ext>
            </a:extLst>
          </p:cNvPr>
          <p:cNvSpPr>
            <a:spLocks noGrp="1"/>
          </p:cNvSpPr>
          <p:nvPr>
            <p:ph type="dt" idx="10"/>
          </p:nvPr>
        </p:nvSpPr>
        <p:spPr/>
        <p:txBody>
          <a:bodyPr/>
          <a:lstStyle/>
          <a:p>
            <a:r>
              <a:rPr lang="en-US"/>
              <a:t>4/2/2025</a:t>
            </a:r>
          </a:p>
        </p:txBody>
      </p:sp>
      <p:sp>
        <p:nvSpPr>
          <p:cNvPr id="3" name="Footer Placeholder 2">
            <a:extLst>
              <a:ext uri="{FF2B5EF4-FFF2-40B4-BE49-F238E27FC236}">
                <a16:creationId xmlns:a16="http://schemas.microsoft.com/office/drawing/2014/main" id="{67F76123-823A-F229-0C30-04625E4E9D32}"/>
              </a:ext>
            </a:extLst>
          </p:cNvPr>
          <p:cNvSpPr>
            <a:spLocks noGrp="1"/>
          </p:cNvSpPr>
          <p:nvPr>
            <p:ph type="ftr" idx="11"/>
          </p:nvPr>
        </p:nvSpPr>
        <p:spPr/>
        <p:txBody>
          <a:bodyPr/>
          <a:lstStyle/>
          <a:p>
            <a:r>
              <a:rPr lang="en-US"/>
              <a:t>Community Action Advisory Board</a:t>
            </a:r>
          </a:p>
        </p:txBody>
      </p:sp>
      <p:sp>
        <p:nvSpPr>
          <p:cNvPr id="4" name="Slide Number Placeholder 3">
            <a:extLst>
              <a:ext uri="{FF2B5EF4-FFF2-40B4-BE49-F238E27FC236}">
                <a16:creationId xmlns:a16="http://schemas.microsoft.com/office/drawing/2014/main" id="{6B6BDC86-3380-CBD5-2CD0-82CB22059698}"/>
              </a:ext>
            </a:extLst>
          </p:cNvPr>
          <p:cNvSpPr>
            <a:spLocks noGrp="1"/>
          </p:cNvSpPr>
          <p:nvPr>
            <p:ph type="sldNum" idx="12"/>
          </p:nvPr>
        </p:nvSpPr>
        <p:spPr/>
        <p:txBody>
          <a:bodyPr/>
          <a:lstStyle/>
          <a:p>
            <a:fld id="{00000000-1234-1234-1234-123412341234}" type="slidenum">
              <a:rPr lang="en-US" smtClean="0"/>
              <a:pPr/>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390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857250"/>
            <a:ext cx="91437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3" name="Subtitle 2">
            <a:extLst>
              <a:ext uri="{FF2B5EF4-FFF2-40B4-BE49-F238E27FC236}">
                <a16:creationId xmlns:a16="http://schemas.microsoft.com/office/drawing/2014/main" id="{14059011-0FF7-5172-8E38-94F38B9D9268}"/>
              </a:ext>
            </a:extLst>
          </p:cNvPr>
          <p:cNvSpPr>
            <a:spLocks noGrp="1"/>
          </p:cNvSpPr>
          <p:nvPr>
            <p:ph type="subTitle" idx="1"/>
          </p:nvPr>
        </p:nvSpPr>
        <p:spPr>
          <a:xfrm>
            <a:off x="4943225" y="3429000"/>
            <a:ext cx="3604268" cy="629123"/>
          </a:xfrm>
        </p:spPr>
        <p:txBody>
          <a:bodyPr anchor="b">
            <a:normAutofit fontScale="25000" lnSpcReduction="20000"/>
          </a:bodyPr>
          <a:lstStyle/>
          <a:p>
            <a:pPr algn="l"/>
            <a:r>
              <a:rPr lang="en-US" sz="9600" b="1" dirty="0">
                <a:solidFill>
                  <a:schemeClr val="tx2"/>
                </a:solidFill>
                <a:latin typeface="Tw Cen MT" panose="020B0602020104020603" pitchFamily="34" charset="0"/>
              </a:rPr>
              <a:t>Outreach Program</a:t>
            </a:r>
          </a:p>
          <a:p>
            <a:pPr algn="l"/>
            <a:endParaRPr lang="en-US" sz="2400" b="1" dirty="0">
              <a:solidFill>
                <a:schemeClr val="tx2"/>
              </a:solidFill>
              <a:latin typeface="Tw Cen MT" panose="020B0602020104020603" pitchFamily="34" charset="0"/>
            </a:endParaRPr>
          </a:p>
          <a:p>
            <a:pPr algn="l"/>
            <a:r>
              <a:rPr lang="en-US" sz="4800" b="1" dirty="0">
                <a:solidFill>
                  <a:schemeClr val="tx2"/>
                </a:solidFill>
                <a:latin typeface="Tw Cen MT" panose="020B0602020104020603" pitchFamily="34" charset="0"/>
              </a:rPr>
              <a:t>Jacky Snell</a:t>
            </a:r>
          </a:p>
          <a:p>
            <a:pPr algn="l"/>
            <a:r>
              <a:rPr lang="en-US" sz="4800" b="1" dirty="0">
                <a:solidFill>
                  <a:schemeClr val="tx2"/>
                </a:solidFill>
                <a:latin typeface="Tw Cen MT" panose="020B0602020104020603" pitchFamily="34" charset="0"/>
              </a:rPr>
              <a:t>Outreach Program Manager</a:t>
            </a:r>
          </a:p>
        </p:txBody>
      </p:sp>
      <p:pic>
        <p:nvPicPr>
          <p:cNvPr id="5" name="Picture 4" descr="A blue and white logo with houses&#10;&#10;AI-generated content may be incorrect.">
            <a:extLst>
              <a:ext uri="{FF2B5EF4-FFF2-40B4-BE49-F238E27FC236}">
                <a16:creationId xmlns:a16="http://schemas.microsoft.com/office/drawing/2014/main" id="{9899C699-7614-7B92-3897-B67499F0C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53" y="2960374"/>
            <a:ext cx="3106320" cy="1623052"/>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9" y="852768"/>
            <a:ext cx="4679006" cy="5147984"/>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110004020202020204"/>
              </a:endParaRPr>
            </a:p>
          </p:txBody>
        </p:sp>
      </p:grpSp>
    </p:spTree>
    <p:extLst>
      <p:ext uri="{BB962C8B-B14F-4D97-AF65-F5344CB8AC3E}">
        <p14:creationId xmlns:p14="http://schemas.microsoft.com/office/powerpoint/2010/main" val="39117414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4AA55-052C-0720-97A3-512E745A06B3}"/>
            </a:ext>
          </a:extLst>
        </p:cNvPr>
        <p:cNvGrpSpPr/>
        <p:nvPr/>
      </p:nvGrpSpPr>
      <p:grpSpPr>
        <a:xfrm>
          <a:off x="0" y="0"/>
          <a:ext cx="0" cy="0"/>
          <a:chOff x="0" y="0"/>
          <a:chExt cx="0" cy="0"/>
        </a:xfrm>
      </p:grpSpPr>
      <p:pic>
        <p:nvPicPr>
          <p:cNvPr id="9" name="Picture 8" descr="A black screen with a black background&#10;&#10;AI-generated content may be incorrect.">
            <a:extLst>
              <a:ext uri="{FF2B5EF4-FFF2-40B4-BE49-F238E27FC236}">
                <a16:creationId xmlns:a16="http://schemas.microsoft.com/office/drawing/2014/main" id="{529795FB-5E43-86B2-D849-E2E30632C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5" y="851894"/>
            <a:ext cx="9160329" cy="5154212"/>
          </a:xfrm>
          <a:prstGeom prst="rect">
            <a:avLst/>
          </a:prstGeom>
        </p:spPr>
      </p:pic>
      <p:sp>
        <p:nvSpPr>
          <p:cNvPr id="4" name="Subtitle 3">
            <a:extLst>
              <a:ext uri="{FF2B5EF4-FFF2-40B4-BE49-F238E27FC236}">
                <a16:creationId xmlns:a16="http://schemas.microsoft.com/office/drawing/2014/main" id="{55C9D6DB-3260-5D04-D542-EE1303375D3F}"/>
              </a:ext>
            </a:extLst>
          </p:cNvPr>
          <p:cNvSpPr>
            <a:spLocks noGrp="1"/>
          </p:cNvSpPr>
          <p:nvPr>
            <p:ph type="subTitle" idx="1"/>
          </p:nvPr>
        </p:nvSpPr>
        <p:spPr>
          <a:xfrm>
            <a:off x="983797" y="1551214"/>
            <a:ext cx="7176407" cy="3755573"/>
          </a:xfrm>
        </p:spPr>
        <p:txBody>
          <a:bodyPr>
            <a:noAutofit/>
          </a:bodyPr>
          <a:lstStyle/>
          <a:p>
            <a:pPr algn="l">
              <a:lnSpc>
                <a:spcPct val="100000"/>
              </a:lnSpc>
            </a:pPr>
            <a:r>
              <a:rPr lang="en-US" sz="2100" b="1" dirty="0">
                <a:solidFill>
                  <a:schemeClr val="tx2">
                    <a:lumMod val="75000"/>
                    <a:lumOff val="25000"/>
                  </a:schemeClr>
                </a:solidFill>
                <a:latin typeface="Tw Cen MT" panose="020B0602020104020603" pitchFamily="34" charset="0"/>
                <a:ea typeface="Times New Roman" panose="02020603050405020304" pitchFamily="18" charset="0"/>
              </a:rPr>
              <a:t>Goal: </a:t>
            </a:r>
          </a:p>
          <a:p>
            <a:pPr algn="l">
              <a:lnSpc>
                <a:spcPct val="100000"/>
              </a:lnSpc>
            </a:pPr>
            <a:r>
              <a:rPr lang="en-US" sz="2100" kern="100" dirty="0">
                <a:latin typeface="Tw Cen MT" panose="020B0602020104020603" pitchFamily="34" charset="0"/>
                <a:ea typeface="Aptos" panose="020B0004020202020204" pitchFamily="34" charset="0"/>
                <a:cs typeface="Times New Roman" panose="02020603050405020304" pitchFamily="18" charset="0"/>
              </a:rPr>
              <a:t>To provide services to people experiencing homelessness, whether they are living on the streets or in their vehicles. </a:t>
            </a:r>
          </a:p>
          <a:p>
            <a:pPr algn="l">
              <a:lnSpc>
                <a:spcPct val="100000"/>
              </a:lnSpc>
            </a:pPr>
            <a:r>
              <a:rPr lang="en-US" sz="2100" b="1" dirty="0">
                <a:solidFill>
                  <a:schemeClr val="tx2">
                    <a:lumMod val="75000"/>
                    <a:lumOff val="25000"/>
                  </a:schemeClr>
                </a:solidFill>
                <a:latin typeface="Tw Cen MT" panose="020B0602020104020603" pitchFamily="34" charset="0"/>
                <a:ea typeface="Times New Roman" panose="02020603050405020304" pitchFamily="18" charset="0"/>
              </a:rPr>
              <a:t>Funding will support Care Coordinators to:</a:t>
            </a:r>
          </a:p>
          <a:p>
            <a:pPr marL="342900" indent="-342900" algn="l">
              <a:lnSpc>
                <a:spcPct val="100000"/>
              </a:lnSpc>
              <a:buFont typeface="Arial" panose="020B0604020202020204" pitchFamily="34" charset="0"/>
              <a:buChar char="•"/>
            </a:pPr>
            <a:r>
              <a:rPr lang="en-US" sz="1950" kern="0" dirty="0">
                <a:latin typeface="Tw Cen MT" panose="020B0602020104020603" pitchFamily="34" charset="0"/>
                <a:ea typeface="Aptos" panose="020B0004020202020204" pitchFamily="34" charset="0"/>
                <a:cs typeface="Aptos" panose="020B0004020202020204" pitchFamily="34" charset="0"/>
              </a:rPr>
              <a:t>Provide essential needs such as water, food and hygiene.</a:t>
            </a:r>
          </a:p>
          <a:p>
            <a:pPr marL="342900" indent="-342900" algn="l">
              <a:lnSpc>
                <a:spcPct val="100000"/>
              </a:lnSpc>
              <a:buFont typeface="Arial" panose="020B0604020202020204" pitchFamily="34" charset="0"/>
              <a:buChar char="•"/>
            </a:pPr>
            <a:r>
              <a:rPr lang="en-US" sz="1950" kern="0" dirty="0">
                <a:latin typeface="Tw Cen MT" panose="020B0602020104020603" pitchFamily="34" charset="0"/>
                <a:ea typeface="Aptos" panose="020B0004020202020204" pitchFamily="34" charset="0"/>
                <a:cs typeface="Aptos" panose="020B0004020202020204" pitchFamily="34" charset="0"/>
              </a:rPr>
              <a:t>Help clients reduce their barriers to housing and employment.</a:t>
            </a:r>
          </a:p>
          <a:p>
            <a:pPr marL="342900" indent="-342900" algn="l">
              <a:lnSpc>
                <a:spcPct val="100000"/>
              </a:lnSpc>
              <a:buFont typeface="Arial" panose="020B0604020202020204" pitchFamily="34" charset="0"/>
              <a:buChar char="•"/>
            </a:pPr>
            <a:r>
              <a:rPr lang="en-US" sz="1950" kern="0" dirty="0">
                <a:solidFill>
                  <a:srgbClr val="000000"/>
                </a:solidFill>
                <a:latin typeface="Tw Cen MT" panose="020B0602020104020603" pitchFamily="34" charset="0"/>
                <a:ea typeface="Times New Roman" panose="02020603050405020304" pitchFamily="18" charset="0"/>
              </a:rPr>
              <a:t>Assist clients with housing and employment search.</a:t>
            </a:r>
          </a:p>
          <a:p>
            <a:pPr marL="342900" indent="-342900" algn="l">
              <a:lnSpc>
                <a:spcPct val="100000"/>
              </a:lnSpc>
              <a:buFont typeface="Arial" panose="020B0604020202020204" pitchFamily="34" charset="0"/>
              <a:buChar char="•"/>
            </a:pPr>
            <a:r>
              <a:rPr lang="en-US" sz="1950" kern="0" dirty="0">
                <a:solidFill>
                  <a:srgbClr val="000000"/>
                </a:solidFill>
                <a:latin typeface="Tw Cen MT" panose="020B0602020104020603" pitchFamily="34" charset="0"/>
                <a:ea typeface="Times New Roman" panose="02020603050405020304" pitchFamily="18" charset="0"/>
              </a:rPr>
              <a:t>Navigate systems with clients to access benefits.</a:t>
            </a:r>
          </a:p>
          <a:p>
            <a:pPr marL="342900" indent="-342900" algn="l">
              <a:lnSpc>
                <a:spcPct val="100000"/>
              </a:lnSpc>
              <a:buFont typeface="Arial" panose="020B0604020202020204" pitchFamily="34" charset="0"/>
              <a:buChar char="•"/>
            </a:pPr>
            <a:r>
              <a:rPr lang="en-US" sz="1950" kern="0" dirty="0">
                <a:solidFill>
                  <a:srgbClr val="000000"/>
                </a:solidFill>
                <a:latin typeface="Tw Cen MT" panose="020B0602020104020603" pitchFamily="34" charset="0"/>
                <a:ea typeface="Times New Roman" panose="02020603050405020304" pitchFamily="18" charset="0"/>
              </a:rPr>
              <a:t>Facilitate move-in costs for clients.</a:t>
            </a:r>
          </a:p>
          <a:p>
            <a:pPr algn="l">
              <a:lnSpc>
                <a:spcPct val="100000"/>
              </a:lnSpc>
            </a:pPr>
            <a:endParaRPr lang="en-US" sz="1500" kern="0" dirty="0">
              <a:solidFill>
                <a:srgbClr val="000000"/>
              </a:solidFill>
              <a:latin typeface="Tw Cen MT" panose="020B0602020104020603" pitchFamily="34" charset="0"/>
              <a:ea typeface="Times New Roman" panose="02020603050405020304" pitchFamily="18" charset="0"/>
            </a:endParaRPr>
          </a:p>
          <a:p>
            <a:pPr marL="342900" indent="-342900" algn="l">
              <a:lnSpc>
                <a:spcPct val="100000"/>
              </a:lnSpc>
              <a:buFont typeface="Arial" panose="020B0604020202020204" pitchFamily="34" charset="0"/>
              <a:buChar char="•"/>
            </a:pPr>
            <a:endParaRPr lang="en-US" sz="1500" kern="0" dirty="0">
              <a:solidFill>
                <a:srgbClr val="000000"/>
              </a:solidFill>
              <a:latin typeface="Tw Cen MT" panose="020B0602020104020603" pitchFamily="34" charset="0"/>
              <a:ea typeface="Times New Roman" panose="02020603050405020304" pitchFamily="18" charset="0"/>
            </a:endParaRPr>
          </a:p>
          <a:p>
            <a:pPr marL="342900" indent="-342900" algn="l">
              <a:lnSpc>
                <a:spcPct val="100000"/>
              </a:lnSpc>
              <a:buFont typeface="Arial" panose="020B0604020202020204" pitchFamily="34" charset="0"/>
              <a:buChar char="•"/>
            </a:pPr>
            <a:endParaRPr lang="en-US" sz="2100" dirty="0">
              <a:solidFill>
                <a:srgbClr val="000000"/>
              </a:solidFill>
              <a:latin typeface="Tw Cen MT" panose="020B0602020104020603" pitchFamily="34" charset="0"/>
              <a:ea typeface="Times New Roman" panose="02020603050405020304" pitchFamily="18" charset="0"/>
            </a:endParaRPr>
          </a:p>
          <a:p>
            <a:pPr algn="l">
              <a:lnSpc>
                <a:spcPct val="100000"/>
              </a:lnSpc>
            </a:pPr>
            <a:endParaRPr lang="en-US" sz="2100" dirty="0">
              <a:latin typeface="Tw Cen MT" panose="020B0602020104020603" pitchFamily="34" charset="0"/>
            </a:endParaRPr>
          </a:p>
        </p:txBody>
      </p:sp>
    </p:spTree>
    <p:extLst>
      <p:ext uri="{BB962C8B-B14F-4D97-AF65-F5344CB8AC3E}">
        <p14:creationId xmlns:p14="http://schemas.microsoft.com/office/powerpoint/2010/main" val="9874397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9D10D-7B20-AF4F-13F9-D81B6AEC4BBE}"/>
            </a:ext>
          </a:extLst>
        </p:cNvPr>
        <p:cNvGrpSpPr/>
        <p:nvPr/>
      </p:nvGrpSpPr>
      <p:grpSpPr>
        <a:xfrm>
          <a:off x="0" y="0"/>
          <a:ext cx="0" cy="0"/>
          <a:chOff x="0" y="0"/>
          <a:chExt cx="0" cy="0"/>
        </a:xfrm>
      </p:grpSpPr>
      <p:pic>
        <p:nvPicPr>
          <p:cNvPr id="2" name="Picture 1" descr="A black screen with a black background&#10;&#10;AI-generated content may be incorrect.">
            <a:extLst>
              <a:ext uri="{FF2B5EF4-FFF2-40B4-BE49-F238E27FC236}">
                <a16:creationId xmlns:a16="http://schemas.microsoft.com/office/drawing/2014/main" id="{E5FFC33F-8438-F1DC-84CE-C1932D716F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5" y="851894"/>
            <a:ext cx="9160329" cy="5154212"/>
          </a:xfrm>
          <a:prstGeom prst="rect">
            <a:avLst/>
          </a:prstGeom>
        </p:spPr>
      </p:pic>
      <p:sp>
        <p:nvSpPr>
          <p:cNvPr id="4" name="Subtitle 3">
            <a:extLst>
              <a:ext uri="{FF2B5EF4-FFF2-40B4-BE49-F238E27FC236}">
                <a16:creationId xmlns:a16="http://schemas.microsoft.com/office/drawing/2014/main" id="{819066D4-F2C2-D362-85DA-717A6038FBD8}"/>
              </a:ext>
            </a:extLst>
          </p:cNvPr>
          <p:cNvSpPr>
            <a:spLocks noGrp="1"/>
          </p:cNvSpPr>
          <p:nvPr>
            <p:ph type="subTitle" idx="1"/>
          </p:nvPr>
        </p:nvSpPr>
        <p:spPr>
          <a:xfrm>
            <a:off x="1143000" y="1600199"/>
            <a:ext cx="6858000" cy="3755573"/>
          </a:xfrm>
        </p:spPr>
        <p:txBody>
          <a:bodyPr>
            <a:noAutofit/>
          </a:bodyPr>
          <a:lstStyle/>
          <a:p>
            <a:pPr algn="l"/>
            <a:r>
              <a:rPr lang="en-US" sz="2100" b="1" dirty="0">
                <a:solidFill>
                  <a:schemeClr val="tx2">
                    <a:lumMod val="75000"/>
                    <a:lumOff val="25000"/>
                  </a:schemeClr>
                </a:solidFill>
                <a:latin typeface="Tw Cen MT" panose="020B0602020104020603" pitchFamily="34" charset="0"/>
                <a:ea typeface="Times New Roman" panose="02020603050405020304" pitchFamily="18" charset="0"/>
                <a:cs typeface="Calibri" panose="020F0502020204030204" pitchFamily="34" charset="0"/>
              </a:rPr>
              <a:t>Strategies for Success with Clients:</a:t>
            </a:r>
            <a:endParaRPr lang="en-US" sz="2100" dirty="0">
              <a:solidFill>
                <a:srgbClr val="000000"/>
              </a:solidFill>
              <a:latin typeface="Tw Cen MT" panose="020B0602020104020603" pitchFamily="34" charset="0"/>
              <a:ea typeface="Times New Roman" panose="02020603050405020304" pitchFamily="18" charset="0"/>
            </a:endParaRPr>
          </a:p>
          <a:p>
            <a:pPr marL="342900" indent="-342900" algn="l">
              <a:buFont typeface="Arial" panose="020B0604020202020204" pitchFamily="34" charset="0"/>
              <a:buChar char="•"/>
            </a:pPr>
            <a:r>
              <a:rPr lang="en-US" sz="2100" dirty="0">
                <a:solidFill>
                  <a:srgbClr val="000000"/>
                </a:solidFill>
                <a:latin typeface="Tw Cen MT" panose="020B0602020104020603" pitchFamily="34" charset="0"/>
                <a:ea typeface="Aptos" panose="020B0004020202020204" pitchFamily="34" charset="0"/>
                <a:cs typeface="Aptos" panose="020B0004020202020204" pitchFamily="34" charset="0"/>
              </a:rPr>
              <a:t>Build trust and foster meaningful connections</a:t>
            </a:r>
          </a:p>
          <a:p>
            <a:pPr marL="342900" indent="-342900" algn="l">
              <a:buFont typeface="Arial" panose="020B0604020202020204" pitchFamily="34" charset="0"/>
              <a:buChar char="•"/>
            </a:pPr>
            <a:r>
              <a:rPr lang="en-US" sz="2100" dirty="0">
                <a:solidFill>
                  <a:srgbClr val="000000"/>
                </a:solidFill>
                <a:latin typeface="Tw Cen MT" panose="020B0602020104020603" pitchFamily="34" charset="0"/>
                <a:ea typeface="Aptos" panose="020B0004020202020204" pitchFamily="34" charset="0"/>
                <a:cs typeface="Aptos" panose="020B0004020202020204" pitchFamily="34" charset="0"/>
              </a:rPr>
              <a:t>Low-barrier access</a:t>
            </a:r>
          </a:p>
          <a:p>
            <a:pPr marL="342900" indent="-342900" algn="l">
              <a:buFont typeface="Arial" panose="020B0604020202020204" pitchFamily="34" charset="0"/>
              <a:buChar char="•"/>
            </a:pPr>
            <a:r>
              <a:rPr lang="en-US" sz="2100" dirty="0">
                <a:solidFill>
                  <a:srgbClr val="000000"/>
                </a:solidFill>
                <a:latin typeface="Tw Cen MT" panose="020B0602020104020603" pitchFamily="34" charset="0"/>
                <a:ea typeface="Aptos" panose="020B0004020202020204" pitchFamily="34" charset="0"/>
                <a:cs typeface="Aptos" panose="020B0004020202020204" pitchFamily="34" charset="0"/>
              </a:rPr>
              <a:t>Collaborate with community partners</a:t>
            </a:r>
          </a:p>
          <a:p>
            <a:pPr marL="342900" indent="-342900" algn="l">
              <a:buFont typeface="Arial" panose="020B0604020202020204" pitchFamily="34" charset="0"/>
              <a:buChar char="•"/>
            </a:pPr>
            <a:r>
              <a:rPr lang="en-US" sz="2100" dirty="0">
                <a:solidFill>
                  <a:srgbClr val="000000"/>
                </a:solidFill>
                <a:latin typeface="Tw Cen MT" panose="020B0602020104020603" pitchFamily="34" charset="0"/>
                <a:ea typeface="Aptos" panose="020B0004020202020204" pitchFamily="34" charset="0"/>
                <a:cs typeface="Aptos" panose="020B0004020202020204" pitchFamily="34" charset="0"/>
              </a:rPr>
              <a:t>Flexibility in service delivery</a:t>
            </a:r>
          </a:p>
          <a:p>
            <a:pPr marL="342900" indent="-342900" algn="l">
              <a:buFont typeface="Arial" panose="020B0604020202020204" pitchFamily="34" charset="0"/>
              <a:buChar char="•"/>
            </a:pPr>
            <a:r>
              <a:rPr lang="en-US" sz="2100" dirty="0">
                <a:solidFill>
                  <a:srgbClr val="000000"/>
                </a:solidFill>
                <a:latin typeface="Tw Cen MT" panose="020B0602020104020603" pitchFamily="34" charset="0"/>
                <a:ea typeface="Aptos" panose="020B0004020202020204" pitchFamily="34" charset="0"/>
                <a:cs typeface="Aptos" panose="020B0004020202020204" pitchFamily="34" charset="0"/>
              </a:rPr>
              <a:t>Feedback loops to ensure client voices are heard</a:t>
            </a:r>
          </a:p>
          <a:p>
            <a:pPr marL="342900" indent="-342900" algn="l">
              <a:buFont typeface="Arial" panose="020B0604020202020204" pitchFamily="34" charset="0"/>
              <a:buChar char="•"/>
            </a:pPr>
            <a:r>
              <a:rPr lang="en-US" sz="2100" dirty="0">
                <a:solidFill>
                  <a:srgbClr val="000000"/>
                </a:solidFill>
                <a:latin typeface="Tw Cen MT" panose="020B0602020104020603" pitchFamily="34" charset="0"/>
                <a:ea typeface="Times New Roman" panose="02020603050405020304" pitchFamily="18" charset="0"/>
              </a:rPr>
              <a:t>Trauma-informed approach </a:t>
            </a:r>
          </a:p>
          <a:p>
            <a:pPr marL="342900" indent="-342900" algn="l">
              <a:buFont typeface="Arial" panose="020B0604020202020204" pitchFamily="34" charset="0"/>
              <a:buChar char="•"/>
            </a:pPr>
            <a:r>
              <a:rPr lang="en-US" sz="2100" dirty="0">
                <a:solidFill>
                  <a:srgbClr val="000000"/>
                </a:solidFill>
                <a:latin typeface="Tw Cen MT" panose="020B0602020104020603" pitchFamily="34" charset="0"/>
                <a:ea typeface="Times New Roman" panose="02020603050405020304" pitchFamily="18" charset="0"/>
                <a:cs typeface="Calibri" panose="020F0502020204030204" pitchFamily="34" charset="0"/>
              </a:rPr>
              <a:t>Culturally responsive</a:t>
            </a:r>
            <a:endParaRPr lang="en-US" sz="2100" dirty="0">
              <a:solidFill>
                <a:schemeClr val="tx2">
                  <a:lumMod val="75000"/>
                  <a:lumOff val="25000"/>
                </a:schemeClr>
              </a:solidFill>
              <a:latin typeface="Tw Cen MT" panose="020B0602020104020603" pitchFamily="34" charset="0"/>
              <a:ea typeface="Times New Roman" panose="02020603050405020304" pitchFamily="18" charset="0"/>
              <a:cs typeface="Calibri" panose="020F0502020204030204" pitchFamily="34" charset="0"/>
            </a:endParaRPr>
          </a:p>
          <a:p>
            <a:pPr algn="l"/>
            <a:br>
              <a:rPr lang="en-US" sz="2100" dirty="0">
                <a:solidFill>
                  <a:srgbClr val="000000"/>
                </a:solidFill>
                <a:latin typeface="Tw Cen MT" panose="020B0602020104020603" pitchFamily="34" charset="0"/>
                <a:ea typeface="Times New Roman" panose="02020603050405020304" pitchFamily="18" charset="0"/>
              </a:rPr>
            </a:br>
            <a:endParaRPr lang="en-US" sz="2100" dirty="0">
              <a:latin typeface="Tw Cen MT" panose="020B0602020104020603" pitchFamily="34" charset="0"/>
            </a:endParaRPr>
          </a:p>
        </p:txBody>
      </p:sp>
    </p:spTree>
    <p:extLst>
      <p:ext uri="{BB962C8B-B14F-4D97-AF65-F5344CB8AC3E}">
        <p14:creationId xmlns:p14="http://schemas.microsoft.com/office/powerpoint/2010/main" val="3637438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F1EEF-56CC-DA18-14D0-87F3B67524C7}"/>
            </a:ext>
          </a:extLst>
        </p:cNvPr>
        <p:cNvGrpSpPr/>
        <p:nvPr/>
      </p:nvGrpSpPr>
      <p:grpSpPr>
        <a:xfrm>
          <a:off x="0" y="0"/>
          <a:ext cx="0" cy="0"/>
          <a:chOff x="0" y="0"/>
          <a:chExt cx="0" cy="0"/>
        </a:xfrm>
      </p:grpSpPr>
      <p:pic>
        <p:nvPicPr>
          <p:cNvPr id="5" name="Picture 4" descr="A black screen with a black background&#10;&#10;AI-generated content may be incorrect.">
            <a:extLst>
              <a:ext uri="{FF2B5EF4-FFF2-40B4-BE49-F238E27FC236}">
                <a16:creationId xmlns:a16="http://schemas.microsoft.com/office/drawing/2014/main" id="{F990E740-2F5F-9B6E-41DA-235ABCC8B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5" y="851894"/>
            <a:ext cx="9160329" cy="5154212"/>
          </a:xfrm>
          <a:prstGeom prst="rect">
            <a:avLst/>
          </a:prstGeom>
        </p:spPr>
      </p:pic>
      <p:sp>
        <p:nvSpPr>
          <p:cNvPr id="4" name="Subtitle 3">
            <a:extLst>
              <a:ext uri="{FF2B5EF4-FFF2-40B4-BE49-F238E27FC236}">
                <a16:creationId xmlns:a16="http://schemas.microsoft.com/office/drawing/2014/main" id="{798E37C6-D789-BBCB-E341-5AC743DE9A74}"/>
              </a:ext>
            </a:extLst>
          </p:cNvPr>
          <p:cNvSpPr>
            <a:spLocks noGrp="1"/>
          </p:cNvSpPr>
          <p:nvPr>
            <p:ph type="subTitle" idx="1"/>
          </p:nvPr>
        </p:nvSpPr>
        <p:spPr>
          <a:xfrm>
            <a:off x="1142999" y="1461406"/>
            <a:ext cx="7347858" cy="3755573"/>
          </a:xfrm>
        </p:spPr>
        <p:txBody>
          <a:bodyPr>
            <a:noAutofit/>
          </a:bodyPr>
          <a:lstStyle/>
          <a:p>
            <a:pPr algn="l"/>
            <a:r>
              <a:rPr lang="en-US" sz="2100" b="1" dirty="0">
                <a:solidFill>
                  <a:schemeClr val="tx2">
                    <a:lumMod val="75000"/>
                    <a:lumOff val="25000"/>
                  </a:schemeClr>
                </a:solidFill>
                <a:latin typeface="Tw Cen MT" panose="020B0602020104020603" pitchFamily="34" charset="0"/>
                <a:ea typeface="Calibri" panose="020F0502020204030204" pitchFamily="34" charset="0"/>
              </a:rPr>
              <a:t>Clark County’s 2024 Community Needs Assessment Report:</a:t>
            </a:r>
            <a:r>
              <a:rPr lang="en-US" sz="2100" b="1" dirty="0">
                <a:solidFill>
                  <a:schemeClr val="tx2">
                    <a:lumMod val="75000"/>
                    <a:lumOff val="25000"/>
                  </a:schemeClr>
                </a:solidFill>
                <a:latin typeface="Tw Cen MT" panose="020B0602020104020603" pitchFamily="34" charset="0"/>
                <a:ea typeface="Times New Roman" panose="02020603050405020304" pitchFamily="18" charset="0"/>
              </a:rPr>
              <a:t> </a:t>
            </a:r>
            <a:r>
              <a:rPr lang="en-US" sz="2100" dirty="0">
                <a:solidFill>
                  <a:srgbClr val="0D1C3D"/>
                </a:solidFill>
                <a:latin typeface="Tw Cen MT" panose="020B0602020104020603" pitchFamily="34" charset="0"/>
                <a:ea typeface="Calibri" panose="020F0502020204030204" pitchFamily="34" charset="0"/>
              </a:rPr>
              <a:t>Housing assistance is a critical need by 80% of survey respondents</a:t>
            </a:r>
          </a:p>
          <a:p>
            <a:pPr algn="l"/>
            <a:endParaRPr lang="en-US" sz="2100" dirty="0">
              <a:solidFill>
                <a:srgbClr val="0D1C3D"/>
              </a:solidFill>
              <a:latin typeface="Tw Cen MT" panose="020B0602020104020603" pitchFamily="34" charset="0"/>
              <a:ea typeface="Calibri" panose="020F0502020204030204" pitchFamily="34" charset="0"/>
            </a:endParaRPr>
          </a:p>
          <a:p>
            <a:pPr algn="l"/>
            <a:r>
              <a:rPr lang="en-US" sz="2100" b="1" dirty="0">
                <a:solidFill>
                  <a:schemeClr val="tx2">
                    <a:lumMod val="75000"/>
                    <a:lumOff val="25000"/>
                  </a:schemeClr>
                </a:solidFill>
                <a:latin typeface="Tw Cen MT" panose="020B0602020104020603" pitchFamily="34" charset="0"/>
                <a:ea typeface="Calibri" panose="020F0502020204030204" pitchFamily="34" charset="0"/>
              </a:rPr>
              <a:t>Program Accomplishments since July 01, 2024:</a:t>
            </a:r>
          </a:p>
          <a:p>
            <a:pPr marL="342900" indent="-342900" algn="l">
              <a:buFont typeface="Arial" panose="020B0604020202020204" pitchFamily="34" charset="0"/>
              <a:buChar char="•"/>
            </a:pPr>
            <a:r>
              <a:rPr lang="en-US" sz="2100" kern="0" dirty="0">
                <a:latin typeface="Tw Cen MT" panose="020B0602020104020603" pitchFamily="34" charset="0"/>
                <a:ea typeface="Times New Roman" panose="02020603050405020304" pitchFamily="18" charset="0"/>
              </a:rPr>
              <a:t>61 households permanently housed.</a:t>
            </a:r>
          </a:p>
          <a:p>
            <a:pPr marL="342900" indent="-342900" algn="l">
              <a:buFont typeface="Arial" panose="020B0604020202020204" pitchFamily="34" charset="0"/>
              <a:buChar char="•"/>
            </a:pPr>
            <a:r>
              <a:rPr lang="en-US" sz="2100" kern="0" dirty="0">
                <a:latin typeface="Tw Cen MT" panose="020B0602020104020603" pitchFamily="34" charset="0"/>
                <a:ea typeface="Times New Roman" panose="02020603050405020304" pitchFamily="18" charset="0"/>
              </a:rPr>
              <a:t>170 clients were provided with Case Management.</a:t>
            </a:r>
          </a:p>
          <a:p>
            <a:pPr marL="342900" indent="-342900" algn="l">
              <a:buFont typeface="Arial" panose="020B0604020202020204" pitchFamily="34" charset="0"/>
              <a:buChar char="•"/>
            </a:pPr>
            <a:r>
              <a:rPr lang="en-US" sz="2100" kern="0" dirty="0">
                <a:latin typeface="Tw Cen MT" panose="020B0602020104020603" pitchFamily="34" charset="0"/>
                <a:ea typeface="Times New Roman" panose="02020603050405020304" pitchFamily="18" charset="0"/>
              </a:rPr>
              <a:t>174 clients were given information or referred to other services. </a:t>
            </a:r>
          </a:p>
          <a:p>
            <a:pPr marL="342900" indent="-342900" algn="l">
              <a:buFont typeface="Arial" panose="020B0604020202020204" pitchFamily="34" charset="0"/>
              <a:buChar char="•"/>
            </a:pPr>
            <a:r>
              <a:rPr lang="en-US" sz="2100" kern="0" dirty="0">
                <a:latin typeface="Tw Cen MT" panose="020B0602020104020603" pitchFamily="34" charset="0"/>
                <a:ea typeface="Times New Roman" panose="02020603050405020304" pitchFamily="18" charset="0"/>
              </a:rPr>
              <a:t>5000+ basic need items were provided to unhoused individuals.</a:t>
            </a:r>
          </a:p>
          <a:p>
            <a:pPr marL="342900" indent="-342900" algn="l">
              <a:buFont typeface="Arial" panose="020B0604020202020204" pitchFamily="34" charset="0"/>
              <a:buChar char="•"/>
            </a:pPr>
            <a:r>
              <a:rPr lang="en-US" sz="2100" dirty="0">
                <a:solidFill>
                  <a:srgbClr val="000000"/>
                </a:solidFill>
                <a:latin typeface="Tw Cen MT" panose="020B0602020104020603" pitchFamily="34" charset="0"/>
                <a:ea typeface="Times New Roman" panose="02020603050405020304" pitchFamily="18" charset="0"/>
              </a:rPr>
              <a:t>1500+ harm reduction kits handed out.</a:t>
            </a:r>
            <a:br>
              <a:rPr lang="en-US" sz="2100" dirty="0">
                <a:solidFill>
                  <a:srgbClr val="000000"/>
                </a:solidFill>
                <a:latin typeface="Tw Cen MT" panose="020B0602020104020603" pitchFamily="34" charset="0"/>
                <a:ea typeface="Times New Roman" panose="02020603050405020304" pitchFamily="18" charset="0"/>
              </a:rPr>
            </a:br>
            <a:endParaRPr lang="en-US" sz="2100" dirty="0">
              <a:latin typeface="Tw Cen MT" panose="020B0602020104020603" pitchFamily="34" charset="0"/>
            </a:endParaRPr>
          </a:p>
        </p:txBody>
      </p:sp>
    </p:spTree>
    <p:extLst>
      <p:ext uri="{BB962C8B-B14F-4D97-AF65-F5344CB8AC3E}">
        <p14:creationId xmlns:p14="http://schemas.microsoft.com/office/powerpoint/2010/main" val="16830564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0FBA9-090F-0DF6-E80A-83FE7CAFB23A}"/>
            </a:ext>
          </a:extLst>
        </p:cNvPr>
        <p:cNvGrpSpPr/>
        <p:nvPr/>
      </p:nvGrpSpPr>
      <p:grpSpPr>
        <a:xfrm>
          <a:off x="0" y="0"/>
          <a:ext cx="0" cy="0"/>
          <a:chOff x="0" y="0"/>
          <a:chExt cx="0" cy="0"/>
        </a:xfrm>
      </p:grpSpPr>
      <p:pic>
        <p:nvPicPr>
          <p:cNvPr id="5" name="Picture 4" descr="A black screen with a black background&#10;&#10;AI-generated content may be incorrect.">
            <a:extLst>
              <a:ext uri="{FF2B5EF4-FFF2-40B4-BE49-F238E27FC236}">
                <a16:creationId xmlns:a16="http://schemas.microsoft.com/office/drawing/2014/main" id="{14174F88-748F-17B7-B433-37EEB8F78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5" y="851894"/>
            <a:ext cx="9160329" cy="5143500"/>
          </a:xfrm>
          <a:prstGeom prst="rect">
            <a:avLst/>
          </a:prstGeom>
        </p:spPr>
      </p:pic>
      <p:sp>
        <p:nvSpPr>
          <p:cNvPr id="4" name="Subtitle 3">
            <a:extLst>
              <a:ext uri="{FF2B5EF4-FFF2-40B4-BE49-F238E27FC236}">
                <a16:creationId xmlns:a16="http://schemas.microsoft.com/office/drawing/2014/main" id="{A8ED5B16-FE07-2502-1403-2899907AFA26}"/>
              </a:ext>
            </a:extLst>
          </p:cNvPr>
          <p:cNvSpPr>
            <a:spLocks noGrp="1"/>
          </p:cNvSpPr>
          <p:nvPr>
            <p:ph type="subTitle" idx="1"/>
          </p:nvPr>
        </p:nvSpPr>
        <p:spPr>
          <a:xfrm>
            <a:off x="1142999" y="1461406"/>
            <a:ext cx="7347858" cy="3755573"/>
          </a:xfrm>
        </p:spPr>
        <p:txBody>
          <a:bodyPr>
            <a:noAutofit/>
          </a:bodyPr>
          <a:lstStyle/>
          <a:p>
            <a:pPr algn="l"/>
            <a:br>
              <a:rPr lang="en-US" sz="2100" dirty="0">
                <a:solidFill>
                  <a:srgbClr val="000000"/>
                </a:solidFill>
                <a:latin typeface="Tw Cen MT" panose="020B0602020104020603" pitchFamily="34" charset="0"/>
                <a:ea typeface="Times New Roman" panose="02020603050405020304" pitchFamily="18" charset="0"/>
              </a:rPr>
            </a:br>
            <a:endParaRPr lang="en-US" sz="2100" dirty="0">
              <a:latin typeface="Tw Cen MT" panose="020B0602020104020603" pitchFamily="34" charset="0"/>
            </a:endParaRPr>
          </a:p>
        </p:txBody>
      </p:sp>
      <p:pic>
        <p:nvPicPr>
          <p:cNvPr id="3" name="Picture 2" descr="A person and person standing in a doorway&#10;&#10;AI-generated content may be incorrect.">
            <a:extLst>
              <a:ext uri="{FF2B5EF4-FFF2-40B4-BE49-F238E27FC236}">
                <a16:creationId xmlns:a16="http://schemas.microsoft.com/office/drawing/2014/main" id="{06D6A9AF-9E43-A6BD-5F2F-5FCF639E3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3248" y="1256673"/>
            <a:ext cx="2897505" cy="4197995"/>
          </a:xfrm>
          <a:prstGeom prst="rect">
            <a:avLst/>
          </a:prstGeom>
        </p:spPr>
      </p:pic>
    </p:spTree>
    <p:extLst>
      <p:ext uri="{BB962C8B-B14F-4D97-AF65-F5344CB8AC3E}">
        <p14:creationId xmlns:p14="http://schemas.microsoft.com/office/powerpoint/2010/main" val="27079260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BD4576-46DA-BD61-2419-1BFE7E52A7DA}"/>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ADD6C35-4B10-4BFC-BAD6-56B49A790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grpSp>
        <p:nvGrpSpPr>
          <p:cNvPr id="15" name="Group 14">
            <a:extLst>
              <a:ext uri="{FF2B5EF4-FFF2-40B4-BE49-F238E27FC236}">
                <a16:creationId xmlns:a16="http://schemas.microsoft.com/office/drawing/2014/main" id="{32AFDD1C-2418-460A-B0D3-EEF55EC823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50218" y="2574943"/>
            <a:ext cx="3993553" cy="3419410"/>
            <a:chOff x="6852124" y="2290257"/>
            <a:chExt cx="5330118" cy="4559213"/>
          </a:xfrm>
        </p:grpSpPr>
        <p:sp>
          <p:nvSpPr>
            <p:cNvPr id="16" name="Freeform: Shape 15">
              <a:extLst>
                <a:ext uri="{FF2B5EF4-FFF2-40B4-BE49-F238E27FC236}">
                  <a16:creationId xmlns:a16="http://schemas.microsoft.com/office/drawing/2014/main" id="{AF1D9B44-43EB-4833-B924-356EBE6D25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52124" y="2290257"/>
              <a:ext cx="5330118" cy="4559213"/>
            </a:xfrm>
            <a:custGeom>
              <a:avLst/>
              <a:gdLst>
                <a:gd name="connsiteX0" fmla="*/ 3444904 w 5330118"/>
                <a:gd name="connsiteY0" fmla="*/ 220 h 4559213"/>
                <a:gd name="connsiteX1" fmla="*/ 3769380 w 5330118"/>
                <a:gd name="connsiteY1" fmla="*/ 20786 h 4559213"/>
                <a:gd name="connsiteX2" fmla="*/ 4399652 w 5330118"/>
                <a:gd name="connsiteY2" fmla="*/ 157746 h 4559213"/>
                <a:gd name="connsiteX3" fmla="*/ 4978946 w 5330118"/>
                <a:gd name="connsiteY3" fmla="*/ 421156 h 4559213"/>
                <a:gd name="connsiteX4" fmla="*/ 5239909 w 5330118"/>
                <a:gd name="connsiteY4" fmla="*/ 596177 h 4559213"/>
                <a:gd name="connsiteX5" fmla="*/ 5330118 w 5330118"/>
                <a:gd name="connsiteY5" fmla="*/ 672101 h 4559213"/>
                <a:gd name="connsiteX6" fmla="*/ 5330118 w 5330118"/>
                <a:gd name="connsiteY6" fmla="*/ 817108 h 4559213"/>
                <a:gd name="connsiteX7" fmla="*/ 5165156 w 5330118"/>
                <a:gd name="connsiteY7" fmla="*/ 689392 h 4559213"/>
                <a:gd name="connsiteX8" fmla="*/ 4907074 w 5330118"/>
                <a:gd name="connsiteY8" fmla="*/ 537310 h 4559213"/>
                <a:gd name="connsiteX9" fmla="*/ 4344130 w 5330118"/>
                <a:gd name="connsiteY9" fmla="*/ 331280 h 4559213"/>
                <a:gd name="connsiteX10" fmla="*/ 3749396 w 5330118"/>
                <a:gd name="connsiteY10" fmla="*/ 251913 h 4559213"/>
                <a:gd name="connsiteX11" fmla="*/ 3153752 w 5330118"/>
                <a:gd name="connsiteY11" fmla="*/ 282158 h 4559213"/>
                <a:gd name="connsiteX12" fmla="*/ 2861381 w 5330118"/>
                <a:gd name="connsiteY12" fmla="*/ 336106 h 4559213"/>
                <a:gd name="connsiteX13" fmla="*/ 2574686 w 5330118"/>
                <a:gd name="connsiteY13" fmla="*/ 413220 h 4559213"/>
                <a:gd name="connsiteX14" fmla="*/ 2294918 w 5330118"/>
                <a:gd name="connsiteY14" fmla="*/ 511569 h 4559213"/>
                <a:gd name="connsiteX15" fmla="*/ 2023438 w 5330118"/>
                <a:gd name="connsiteY15" fmla="*/ 630404 h 4559213"/>
                <a:gd name="connsiteX16" fmla="*/ 1508751 w 5330118"/>
                <a:gd name="connsiteY16" fmla="*/ 922342 h 4559213"/>
                <a:gd name="connsiteX17" fmla="*/ 1387034 w 5330118"/>
                <a:gd name="connsiteY17" fmla="*/ 1006427 h 4559213"/>
                <a:gd name="connsiteX18" fmla="*/ 1327197 w 5330118"/>
                <a:gd name="connsiteY18" fmla="*/ 1049865 h 4559213"/>
                <a:gd name="connsiteX19" fmla="*/ 1268155 w 5330118"/>
                <a:gd name="connsiteY19" fmla="*/ 1094374 h 4559213"/>
                <a:gd name="connsiteX20" fmla="*/ 1040389 w 5330118"/>
                <a:gd name="connsiteY20" fmla="*/ 1283245 h 4559213"/>
                <a:gd name="connsiteX21" fmla="*/ 633794 w 5330118"/>
                <a:gd name="connsiteY21" fmla="*/ 1711714 h 4559213"/>
                <a:gd name="connsiteX22" fmla="*/ 460415 w 5330118"/>
                <a:gd name="connsiteY22" fmla="*/ 1950670 h 4559213"/>
                <a:gd name="connsiteX23" fmla="*/ 312810 w 5330118"/>
                <a:gd name="connsiteY23" fmla="*/ 2205715 h 4559213"/>
                <a:gd name="connsiteX24" fmla="*/ 280110 w 5330118"/>
                <a:gd name="connsiteY24" fmla="*/ 2271675 h 4559213"/>
                <a:gd name="connsiteX25" fmla="*/ 264214 w 5330118"/>
                <a:gd name="connsiteY25" fmla="*/ 2304923 h 4559213"/>
                <a:gd name="connsiteX26" fmla="*/ 249113 w 5330118"/>
                <a:gd name="connsiteY26" fmla="*/ 2338492 h 4559213"/>
                <a:gd name="connsiteX27" fmla="*/ 220272 w 5330118"/>
                <a:gd name="connsiteY27" fmla="*/ 2406168 h 4559213"/>
                <a:gd name="connsiteX28" fmla="*/ 193250 w 5330118"/>
                <a:gd name="connsiteY28" fmla="*/ 2474595 h 4559213"/>
                <a:gd name="connsiteX29" fmla="*/ 105368 w 5330118"/>
                <a:gd name="connsiteY29" fmla="*/ 2754843 h 4559213"/>
                <a:gd name="connsiteX30" fmla="*/ 34063 w 5330118"/>
                <a:gd name="connsiteY30" fmla="*/ 3335503 h 4559213"/>
                <a:gd name="connsiteX31" fmla="*/ 64038 w 5330118"/>
                <a:gd name="connsiteY31" fmla="*/ 3625404 h 4559213"/>
                <a:gd name="connsiteX32" fmla="*/ 155554 w 5330118"/>
                <a:gd name="connsiteY32" fmla="*/ 3902649 h 4559213"/>
                <a:gd name="connsiteX33" fmla="*/ 187118 w 5330118"/>
                <a:gd name="connsiteY33" fmla="*/ 3968931 h 4559213"/>
                <a:gd name="connsiteX34" fmla="*/ 222202 w 5330118"/>
                <a:gd name="connsiteY34" fmla="*/ 4033711 h 4559213"/>
                <a:gd name="connsiteX35" fmla="*/ 299980 w 5330118"/>
                <a:gd name="connsiteY35" fmla="*/ 4159303 h 4559213"/>
                <a:gd name="connsiteX36" fmla="*/ 385818 w 5330118"/>
                <a:gd name="connsiteY36" fmla="*/ 4280604 h 4559213"/>
                <a:gd name="connsiteX37" fmla="*/ 477786 w 5330118"/>
                <a:gd name="connsiteY37" fmla="*/ 4398474 h 4559213"/>
                <a:gd name="connsiteX38" fmla="*/ 609756 w 5330118"/>
                <a:gd name="connsiteY38" fmla="*/ 4559213 h 4559213"/>
                <a:gd name="connsiteX39" fmla="*/ 480825 w 5330118"/>
                <a:gd name="connsiteY39" fmla="*/ 4559213 h 4559213"/>
                <a:gd name="connsiteX40" fmla="*/ 404211 w 5330118"/>
                <a:gd name="connsiteY40" fmla="*/ 4446629 h 4559213"/>
                <a:gd name="connsiteX41" fmla="*/ 321439 w 5330118"/>
                <a:gd name="connsiteY41" fmla="*/ 4320180 h 4559213"/>
                <a:gd name="connsiteX42" fmla="*/ 242640 w 5330118"/>
                <a:gd name="connsiteY42" fmla="*/ 4190941 h 4559213"/>
                <a:gd name="connsiteX43" fmla="*/ 109909 w 5330118"/>
                <a:gd name="connsiteY43" fmla="*/ 3919809 h 4559213"/>
                <a:gd name="connsiteX44" fmla="*/ 26229 w 5330118"/>
                <a:gd name="connsiteY44" fmla="*/ 3632054 h 4559213"/>
                <a:gd name="connsiteX45" fmla="*/ 0 w 5330118"/>
                <a:gd name="connsiteY45" fmla="*/ 3335503 h 4559213"/>
                <a:gd name="connsiteX46" fmla="*/ 234352 w 5330118"/>
                <a:gd name="connsiteY46" fmla="*/ 2173647 h 4559213"/>
                <a:gd name="connsiteX47" fmla="*/ 360384 w 5330118"/>
                <a:gd name="connsiteY47" fmla="*/ 1898869 h 4559213"/>
                <a:gd name="connsiteX48" fmla="*/ 511282 w 5330118"/>
                <a:gd name="connsiteY48" fmla="*/ 1634172 h 4559213"/>
                <a:gd name="connsiteX49" fmla="*/ 884381 w 5330118"/>
                <a:gd name="connsiteY49" fmla="*/ 1143281 h 4559213"/>
                <a:gd name="connsiteX50" fmla="*/ 1104768 w 5330118"/>
                <a:gd name="connsiteY50" fmla="*/ 921806 h 4559213"/>
                <a:gd name="connsiteX51" fmla="*/ 1163128 w 5330118"/>
                <a:gd name="connsiteY51" fmla="*/ 869254 h 4559213"/>
                <a:gd name="connsiteX52" fmla="*/ 1222624 w 5330118"/>
                <a:gd name="connsiteY52" fmla="*/ 817773 h 4559213"/>
                <a:gd name="connsiteX53" fmla="*/ 1345591 w 5330118"/>
                <a:gd name="connsiteY53" fmla="*/ 718886 h 4559213"/>
                <a:gd name="connsiteX54" fmla="*/ 1883100 w 5330118"/>
                <a:gd name="connsiteY54" fmla="*/ 378362 h 4559213"/>
                <a:gd name="connsiteX55" fmla="*/ 3118895 w 5330118"/>
                <a:gd name="connsiteY55" fmla="*/ 13600 h 4559213"/>
                <a:gd name="connsiteX56" fmla="*/ 3444904 w 5330118"/>
                <a:gd name="connsiteY56" fmla="*/ 220 h 45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330118" h="4559213">
                  <a:moveTo>
                    <a:pt x="3444904" y="220"/>
                  </a:moveTo>
                  <a:cubicBezTo>
                    <a:pt x="3553706" y="1507"/>
                    <a:pt x="3662253" y="8452"/>
                    <a:pt x="3769380" y="20786"/>
                  </a:cubicBezTo>
                  <a:cubicBezTo>
                    <a:pt x="3983974" y="45668"/>
                    <a:pt x="4196072" y="90499"/>
                    <a:pt x="4399652" y="157746"/>
                  </a:cubicBezTo>
                  <a:cubicBezTo>
                    <a:pt x="4603235" y="224778"/>
                    <a:pt x="4797732" y="313798"/>
                    <a:pt x="4978946" y="421156"/>
                  </a:cubicBezTo>
                  <a:cubicBezTo>
                    <a:pt x="5069496" y="474943"/>
                    <a:pt x="5156611" y="533449"/>
                    <a:pt x="5239909" y="596177"/>
                  </a:cubicBezTo>
                  <a:lnTo>
                    <a:pt x="5330118" y="672101"/>
                  </a:lnTo>
                  <a:lnTo>
                    <a:pt x="5330118" y="817108"/>
                  </a:lnTo>
                  <a:lnTo>
                    <a:pt x="5165156" y="689392"/>
                  </a:lnTo>
                  <a:cubicBezTo>
                    <a:pt x="5082384" y="633729"/>
                    <a:pt x="4996431" y="582355"/>
                    <a:pt x="4907074" y="537310"/>
                  </a:cubicBezTo>
                  <a:cubicBezTo>
                    <a:pt x="4728926" y="446145"/>
                    <a:pt x="4538970" y="377933"/>
                    <a:pt x="4344130" y="331280"/>
                  </a:cubicBezTo>
                  <a:cubicBezTo>
                    <a:pt x="4149292" y="284518"/>
                    <a:pt x="3949571" y="258885"/>
                    <a:pt x="3749396" y="251913"/>
                  </a:cubicBezTo>
                  <a:cubicBezTo>
                    <a:pt x="3548993" y="243976"/>
                    <a:pt x="3350636" y="254701"/>
                    <a:pt x="3153752" y="282158"/>
                  </a:cubicBezTo>
                  <a:cubicBezTo>
                    <a:pt x="3055539" y="296422"/>
                    <a:pt x="2957892" y="314119"/>
                    <a:pt x="2861381" y="336106"/>
                  </a:cubicBezTo>
                  <a:cubicBezTo>
                    <a:pt x="2764870" y="358414"/>
                    <a:pt x="2669154" y="383833"/>
                    <a:pt x="2574686" y="413220"/>
                  </a:cubicBezTo>
                  <a:cubicBezTo>
                    <a:pt x="2480219" y="442499"/>
                    <a:pt x="2386888" y="475318"/>
                    <a:pt x="2294918" y="511569"/>
                  </a:cubicBezTo>
                  <a:cubicBezTo>
                    <a:pt x="2203063" y="547928"/>
                    <a:pt x="2112455" y="587610"/>
                    <a:pt x="2023438" y="630404"/>
                  </a:cubicBezTo>
                  <a:cubicBezTo>
                    <a:pt x="1845404" y="715883"/>
                    <a:pt x="1673274" y="813375"/>
                    <a:pt x="1508751" y="922342"/>
                  </a:cubicBezTo>
                  <a:cubicBezTo>
                    <a:pt x="1467763" y="949692"/>
                    <a:pt x="1426887" y="977470"/>
                    <a:pt x="1387034" y="1006427"/>
                  </a:cubicBezTo>
                  <a:cubicBezTo>
                    <a:pt x="1366824" y="1020585"/>
                    <a:pt x="1347067" y="1035279"/>
                    <a:pt x="1327197" y="1049865"/>
                  </a:cubicBezTo>
                  <a:cubicBezTo>
                    <a:pt x="1307213" y="1064343"/>
                    <a:pt x="1287571" y="1079252"/>
                    <a:pt x="1268155" y="1094374"/>
                  </a:cubicBezTo>
                  <a:cubicBezTo>
                    <a:pt x="1190152" y="1154757"/>
                    <a:pt x="1113851" y="1217392"/>
                    <a:pt x="1040389" y="1283245"/>
                  </a:cubicBezTo>
                  <a:cubicBezTo>
                    <a:pt x="893125" y="1414521"/>
                    <a:pt x="756533" y="1557701"/>
                    <a:pt x="633794" y="1711714"/>
                  </a:cubicBezTo>
                  <a:cubicBezTo>
                    <a:pt x="572480" y="1788721"/>
                    <a:pt x="514461" y="1868409"/>
                    <a:pt x="460415" y="1950670"/>
                  </a:cubicBezTo>
                  <a:cubicBezTo>
                    <a:pt x="407277" y="2033362"/>
                    <a:pt x="357091" y="2118091"/>
                    <a:pt x="312810" y="2205715"/>
                  </a:cubicBezTo>
                  <a:cubicBezTo>
                    <a:pt x="301342" y="2227488"/>
                    <a:pt x="290669" y="2249581"/>
                    <a:pt x="280110" y="2271675"/>
                  </a:cubicBezTo>
                  <a:lnTo>
                    <a:pt x="264214" y="2304923"/>
                  </a:lnTo>
                  <a:lnTo>
                    <a:pt x="249113" y="2338492"/>
                  </a:lnTo>
                  <a:cubicBezTo>
                    <a:pt x="239234" y="2360908"/>
                    <a:pt x="229243" y="2383324"/>
                    <a:pt x="220272" y="2406168"/>
                  </a:cubicBezTo>
                  <a:cubicBezTo>
                    <a:pt x="211302" y="2429012"/>
                    <a:pt x="201425" y="2451536"/>
                    <a:pt x="193250" y="2474595"/>
                  </a:cubicBezTo>
                  <a:cubicBezTo>
                    <a:pt x="158279" y="2566187"/>
                    <a:pt x="128643" y="2659711"/>
                    <a:pt x="105368" y="2754843"/>
                  </a:cubicBezTo>
                  <a:cubicBezTo>
                    <a:pt x="58134" y="2944678"/>
                    <a:pt x="33950" y="3140091"/>
                    <a:pt x="34063" y="3335503"/>
                  </a:cubicBezTo>
                  <a:cubicBezTo>
                    <a:pt x="34630" y="3432888"/>
                    <a:pt x="44282" y="3530058"/>
                    <a:pt x="64038" y="3625404"/>
                  </a:cubicBezTo>
                  <a:cubicBezTo>
                    <a:pt x="84817" y="3720536"/>
                    <a:pt x="114905" y="3813631"/>
                    <a:pt x="155554" y="3902649"/>
                  </a:cubicBezTo>
                  <a:cubicBezTo>
                    <a:pt x="165205" y="3925066"/>
                    <a:pt x="176446" y="3946945"/>
                    <a:pt x="187118" y="3968931"/>
                  </a:cubicBezTo>
                  <a:cubicBezTo>
                    <a:pt x="198700" y="3990597"/>
                    <a:pt x="209713" y="4012475"/>
                    <a:pt x="222202" y="4033711"/>
                  </a:cubicBezTo>
                  <a:cubicBezTo>
                    <a:pt x="246047" y="4076612"/>
                    <a:pt x="272615" y="4118225"/>
                    <a:pt x="299980" y="4159303"/>
                  </a:cubicBezTo>
                  <a:cubicBezTo>
                    <a:pt x="327230" y="4200488"/>
                    <a:pt x="356410" y="4240599"/>
                    <a:pt x="385818" y="4280604"/>
                  </a:cubicBezTo>
                  <a:cubicBezTo>
                    <a:pt x="415679" y="4320287"/>
                    <a:pt x="446676" y="4359434"/>
                    <a:pt x="477786" y="4398474"/>
                  </a:cubicBezTo>
                  <a:lnTo>
                    <a:pt x="609756" y="4559213"/>
                  </a:lnTo>
                  <a:lnTo>
                    <a:pt x="480825" y="4559213"/>
                  </a:lnTo>
                  <a:lnTo>
                    <a:pt x="404211" y="4446629"/>
                  </a:lnTo>
                  <a:cubicBezTo>
                    <a:pt x="376166" y="4404802"/>
                    <a:pt x="348461" y="4362759"/>
                    <a:pt x="321439" y="4320180"/>
                  </a:cubicBezTo>
                  <a:cubicBezTo>
                    <a:pt x="294415" y="4277601"/>
                    <a:pt x="267619" y="4234915"/>
                    <a:pt x="242640" y="4190941"/>
                  </a:cubicBezTo>
                  <a:cubicBezTo>
                    <a:pt x="192568" y="4103424"/>
                    <a:pt x="146584" y="4013334"/>
                    <a:pt x="109909" y="3919809"/>
                  </a:cubicBezTo>
                  <a:cubicBezTo>
                    <a:pt x="72554" y="3826608"/>
                    <a:pt x="44850" y="3729975"/>
                    <a:pt x="26229" y="3632054"/>
                  </a:cubicBezTo>
                  <a:cubicBezTo>
                    <a:pt x="8403" y="3534134"/>
                    <a:pt x="0" y="3434711"/>
                    <a:pt x="0" y="3335503"/>
                  </a:cubicBezTo>
                  <a:cubicBezTo>
                    <a:pt x="1476" y="2939959"/>
                    <a:pt x="82433" y="2545488"/>
                    <a:pt x="234352" y="2173647"/>
                  </a:cubicBezTo>
                  <a:cubicBezTo>
                    <a:pt x="272502" y="2080767"/>
                    <a:pt x="313831" y="1988745"/>
                    <a:pt x="360384" y="1898869"/>
                  </a:cubicBezTo>
                  <a:cubicBezTo>
                    <a:pt x="406255" y="1808669"/>
                    <a:pt x="456781" y="1720402"/>
                    <a:pt x="511282" y="1634172"/>
                  </a:cubicBezTo>
                  <a:cubicBezTo>
                    <a:pt x="620396" y="1461818"/>
                    <a:pt x="744951" y="1296973"/>
                    <a:pt x="884381" y="1143281"/>
                  </a:cubicBezTo>
                  <a:cubicBezTo>
                    <a:pt x="954438" y="1066703"/>
                    <a:pt x="1027559" y="992378"/>
                    <a:pt x="1104768" y="921806"/>
                  </a:cubicBezTo>
                  <a:cubicBezTo>
                    <a:pt x="1123956" y="904003"/>
                    <a:pt x="1143258" y="886414"/>
                    <a:pt x="1163128" y="869254"/>
                  </a:cubicBezTo>
                  <a:cubicBezTo>
                    <a:pt x="1182885" y="851985"/>
                    <a:pt x="1202300" y="834396"/>
                    <a:pt x="1222624" y="817773"/>
                  </a:cubicBezTo>
                  <a:cubicBezTo>
                    <a:pt x="1262819" y="783988"/>
                    <a:pt x="1304034" y="751277"/>
                    <a:pt x="1345591" y="718886"/>
                  </a:cubicBezTo>
                  <a:cubicBezTo>
                    <a:pt x="1512612" y="590184"/>
                    <a:pt x="1693030" y="476176"/>
                    <a:pt x="1883100" y="378362"/>
                  </a:cubicBezTo>
                  <a:cubicBezTo>
                    <a:pt x="2263126" y="182628"/>
                    <a:pt x="2685504" y="54677"/>
                    <a:pt x="3118895" y="13600"/>
                  </a:cubicBezTo>
                  <a:cubicBezTo>
                    <a:pt x="3227044" y="3304"/>
                    <a:pt x="3336102" y="-1067"/>
                    <a:pt x="3444904" y="22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7" name="Freeform: Shape 16">
              <a:extLst>
                <a:ext uri="{FF2B5EF4-FFF2-40B4-BE49-F238E27FC236}">
                  <a16:creationId xmlns:a16="http://schemas.microsoft.com/office/drawing/2014/main" id="{A32CECE0-15B8-4DAB-B839-B0082C6FF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4598" y="2512952"/>
              <a:ext cx="5307644" cy="4336518"/>
            </a:xfrm>
            <a:custGeom>
              <a:avLst/>
              <a:gdLst>
                <a:gd name="connsiteX0" fmla="*/ 5307644 w 5307644"/>
                <a:gd name="connsiteY0" fmla="*/ 4310537 h 4336518"/>
                <a:gd name="connsiteX1" fmla="*/ 5307644 w 5307644"/>
                <a:gd name="connsiteY1" fmla="*/ 4336518 h 4336518"/>
                <a:gd name="connsiteX2" fmla="*/ 5271469 w 5307644"/>
                <a:gd name="connsiteY2" fmla="*/ 4336518 h 4336518"/>
                <a:gd name="connsiteX3" fmla="*/ 3433280 w 5307644"/>
                <a:gd name="connsiteY3" fmla="*/ 1379 h 4336518"/>
                <a:gd name="connsiteX4" fmla="*/ 3739290 w 5307644"/>
                <a:gd name="connsiteY4" fmla="*/ 5668 h 4336518"/>
                <a:gd name="connsiteX5" fmla="*/ 4345494 w 5307644"/>
                <a:gd name="connsiteY5" fmla="*/ 94581 h 4336518"/>
                <a:gd name="connsiteX6" fmla="*/ 4922289 w 5307644"/>
                <a:gd name="connsiteY6" fmla="*/ 300933 h 4336518"/>
                <a:gd name="connsiteX7" fmla="*/ 5188801 w 5307644"/>
                <a:gd name="connsiteY7" fmla="*/ 449771 h 4336518"/>
                <a:gd name="connsiteX8" fmla="*/ 5307644 w 5307644"/>
                <a:gd name="connsiteY8" fmla="*/ 531018 h 4336518"/>
                <a:gd name="connsiteX9" fmla="*/ 5307644 w 5307644"/>
                <a:gd name="connsiteY9" fmla="*/ 868543 h 4336518"/>
                <a:gd name="connsiteX10" fmla="*/ 5256558 w 5307644"/>
                <a:gd name="connsiteY10" fmla="*/ 823998 h 4336518"/>
                <a:gd name="connsiteX11" fmla="*/ 4794554 w 5307644"/>
                <a:gd name="connsiteY11" fmla="*/ 538923 h 4336518"/>
                <a:gd name="connsiteX12" fmla="*/ 4274643 w 5307644"/>
                <a:gd name="connsiteY12" fmla="*/ 359921 h 4336518"/>
                <a:gd name="connsiteX13" fmla="*/ 3722940 w 5307644"/>
                <a:gd name="connsiteY13" fmla="*/ 285703 h 4336518"/>
                <a:gd name="connsiteX14" fmla="*/ 3163858 w 5307644"/>
                <a:gd name="connsiteY14" fmla="*/ 304579 h 4336518"/>
                <a:gd name="connsiteX15" fmla="*/ 2615108 w 5307644"/>
                <a:gd name="connsiteY15" fmla="*/ 413546 h 4336518"/>
                <a:gd name="connsiteX16" fmla="*/ 2090201 w 5307644"/>
                <a:gd name="connsiteY16" fmla="*/ 603167 h 4336518"/>
                <a:gd name="connsiteX17" fmla="*/ 1152228 w 5307644"/>
                <a:gd name="connsiteY17" fmla="*/ 1185758 h 4336518"/>
                <a:gd name="connsiteX18" fmla="*/ 768796 w 5307644"/>
                <a:gd name="connsiteY18" fmla="*/ 1574544 h 4336518"/>
                <a:gd name="connsiteX19" fmla="*/ 465637 w 5307644"/>
                <a:gd name="connsiteY19" fmla="*/ 2021033 h 4336518"/>
                <a:gd name="connsiteX20" fmla="*/ 259898 w 5307644"/>
                <a:gd name="connsiteY20" fmla="*/ 2514605 h 4336518"/>
                <a:gd name="connsiteX21" fmla="*/ 185075 w 5307644"/>
                <a:gd name="connsiteY21" fmla="*/ 3040781 h 4336518"/>
                <a:gd name="connsiteX22" fmla="*/ 216639 w 5307644"/>
                <a:gd name="connsiteY22" fmla="*/ 3298400 h 4336518"/>
                <a:gd name="connsiteX23" fmla="*/ 309857 w 5307644"/>
                <a:gd name="connsiteY23" fmla="*/ 3539393 h 4336518"/>
                <a:gd name="connsiteX24" fmla="*/ 374918 w 5307644"/>
                <a:gd name="connsiteY24" fmla="*/ 3652866 h 4336518"/>
                <a:gd name="connsiteX25" fmla="*/ 449628 w 5307644"/>
                <a:gd name="connsiteY25" fmla="*/ 3762691 h 4336518"/>
                <a:gd name="connsiteX26" fmla="*/ 622212 w 5307644"/>
                <a:gd name="connsiteY26" fmla="*/ 3974942 h 4336518"/>
                <a:gd name="connsiteX27" fmla="*/ 808989 w 5307644"/>
                <a:gd name="connsiteY27" fmla="*/ 4188802 h 4336518"/>
                <a:gd name="connsiteX28" fmla="*/ 901868 w 5307644"/>
                <a:gd name="connsiteY28" fmla="*/ 4300450 h 4336518"/>
                <a:gd name="connsiteX29" fmla="*/ 931233 w 5307644"/>
                <a:gd name="connsiteY29" fmla="*/ 4336518 h 4336518"/>
                <a:gd name="connsiteX30" fmla="*/ 512426 w 5307644"/>
                <a:gd name="connsiteY30" fmla="*/ 4336518 h 4336518"/>
                <a:gd name="connsiteX31" fmla="*/ 379799 w 5307644"/>
                <a:gd name="connsiteY31" fmla="*/ 4138930 h 4336518"/>
                <a:gd name="connsiteX32" fmla="*/ 226177 w 5307644"/>
                <a:gd name="connsiteY32" fmla="*/ 3891071 h 4336518"/>
                <a:gd name="connsiteX33" fmla="*/ 156916 w 5307644"/>
                <a:gd name="connsiteY33" fmla="*/ 3759688 h 4336518"/>
                <a:gd name="connsiteX34" fmla="*/ 98101 w 5307644"/>
                <a:gd name="connsiteY34" fmla="*/ 3622191 h 4336518"/>
                <a:gd name="connsiteX35" fmla="*/ 53025 w 5307644"/>
                <a:gd name="connsiteY35" fmla="*/ 3479547 h 4336518"/>
                <a:gd name="connsiteX36" fmla="*/ 36221 w 5307644"/>
                <a:gd name="connsiteY36" fmla="*/ 3406831 h 4336518"/>
                <a:gd name="connsiteX37" fmla="*/ 28841 w 5307644"/>
                <a:gd name="connsiteY37" fmla="*/ 3370365 h 4336518"/>
                <a:gd name="connsiteX38" fmla="*/ 22709 w 5307644"/>
                <a:gd name="connsiteY38" fmla="*/ 3333792 h 4336518"/>
                <a:gd name="connsiteX39" fmla="*/ 0 w 5307644"/>
                <a:gd name="connsiteY39" fmla="*/ 3040781 h 4336518"/>
                <a:gd name="connsiteX40" fmla="*/ 63017 w 5307644"/>
                <a:gd name="connsiteY40" fmla="*/ 2469880 h 4336518"/>
                <a:gd name="connsiteX41" fmla="*/ 252405 w 5307644"/>
                <a:gd name="connsiteY41" fmla="*/ 1922897 h 4336518"/>
                <a:gd name="connsiteX42" fmla="*/ 962499 w 5307644"/>
                <a:gd name="connsiteY42" fmla="*/ 993992 h 4336518"/>
                <a:gd name="connsiteX43" fmla="*/ 1433359 w 5307644"/>
                <a:gd name="connsiteY43" fmla="*/ 630088 h 4336518"/>
                <a:gd name="connsiteX44" fmla="*/ 1959628 w 5307644"/>
                <a:gd name="connsiteY44" fmla="*/ 341151 h 4336518"/>
                <a:gd name="connsiteX45" fmla="*/ 3127865 w 5307644"/>
                <a:gd name="connsiteY45" fmla="*/ 22508 h 4336518"/>
                <a:gd name="connsiteX46" fmla="*/ 3433280 w 5307644"/>
                <a:gd name="connsiteY46" fmla="*/ 1379 h 433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307644" h="4336518">
                  <a:moveTo>
                    <a:pt x="5307644" y="4310537"/>
                  </a:moveTo>
                  <a:lnTo>
                    <a:pt x="5307644" y="4336518"/>
                  </a:lnTo>
                  <a:lnTo>
                    <a:pt x="5271469" y="4336518"/>
                  </a:lnTo>
                  <a:close/>
                  <a:moveTo>
                    <a:pt x="3433280" y="1379"/>
                  </a:moveTo>
                  <a:cubicBezTo>
                    <a:pt x="3535397" y="-1410"/>
                    <a:pt x="3637614" y="38"/>
                    <a:pt x="3739290" y="5668"/>
                  </a:cubicBezTo>
                  <a:cubicBezTo>
                    <a:pt x="3942986" y="17360"/>
                    <a:pt x="4146567" y="45995"/>
                    <a:pt x="4345494" y="94581"/>
                  </a:cubicBezTo>
                  <a:cubicBezTo>
                    <a:pt x="4544420" y="143059"/>
                    <a:pt x="4738691" y="211700"/>
                    <a:pt x="4922289" y="300933"/>
                  </a:cubicBezTo>
                  <a:cubicBezTo>
                    <a:pt x="5013975" y="345550"/>
                    <a:pt x="5103219" y="395127"/>
                    <a:pt x="5188801" y="449771"/>
                  </a:cubicBezTo>
                  <a:lnTo>
                    <a:pt x="5307644" y="531018"/>
                  </a:lnTo>
                  <a:lnTo>
                    <a:pt x="5307644" y="868543"/>
                  </a:lnTo>
                  <a:lnTo>
                    <a:pt x="5256558" y="823998"/>
                  </a:lnTo>
                  <a:cubicBezTo>
                    <a:pt x="5114289" y="712993"/>
                    <a:pt x="4959758" y="616466"/>
                    <a:pt x="4794554" y="538923"/>
                  </a:cubicBezTo>
                  <a:cubicBezTo>
                    <a:pt x="4629462" y="461166"/>
                    <a:pt x="4454722" y="401534"/>
                    <a:pt x="4274643" y="359921"/>
                  </a:cubicBezTo>
                  <a:cubicBezTo>
                    <a:pt x="4094566" y="318200"/>
                    <a:pt x="3909491" y="294176"/>
                    <a:pt x="3722940" y="285703"/>
                  </a:cubicBezTo>
                  <a:cubicBezTo>
                    <a:pt x="3536050" y="276800"/>
                    <a:pt x="3349387" y="282700"/>
                    <a:pt x="3163858" y="304579"/>
                  </a:cubicBezTo>
                  <a:cubicBezTo>
                    <a:pt x="2978444" y="326565"/>
                    <a:pt x="2794732" y="363353"/>
                    <a:pt x="2615108" y="413546"/>
                  </a:cubicBezTo>
                  <a:cubicBezTo>
                    <a:pt x="2435370" y="463526"/>
                    <a:pt x="2260060" y="528198"/>
                    <a:pt x="2090201" y="603167"/>
                  </a:cubicBezTo>
                  <a:cubicBezTo>
                    <a:pt x="1749461" y="751496"/>
                    <a:pt x="1431316" y="948195"/>
                    <a:pt x="1152228" y="1185758"/>
                  </a:cubicBezTo>
                  <a:cubicBezTo>
                    <a:pt x="1013139" y="1304915"/>
                    <a:pt x="884268" y="1434903"/>
                    <a:pt x="768796" y="1574544"/>
                  </a:cubicBezTo>
                  <a:cubicBezTo>
                    <a:pt x="653096" y="1713971"/>
                    <a:pt x="551021" y="1863481"/>
                    <a:pt x="465637" y="2021033"/>
                  </a:cubicBezTo>
                  <a:cubicBezTo>
                    <a:pt x="380253" y="2178478"/>
                    <a:pt x="309176" y="2343324"/>
                    <a:pt x="259898" y="2514605"/>
                  </a:cubicBezTo>
                  <a:cubicBezTo>
                    <a:pt x="210508" y="2685457"/>
                    <a:pt x="184960" y="2863065"/>
                    <a:pt x="185075" y="3040781"/>
                  </a:cubicBezTo>
                  <a:cubicBezTo>
                    <a:pt x="186096" y="3128084"/>
                    <a:pt x="195180" y="3214743"/>
                    <a:pt x="216639" y="3298400"/>
                  </a:cubicBezTo>
                  <a:cubicBezTo>
                    <a:pt x="237759" y="3382163"/>
                    <a:pt x="270572" y="3462280"/>
                    <a:pt x="309857" y="3539393"/>
                  </a:cubicBezTo>
                  <a:cubicBezTo>
                    <a:pt x="329727" y="3577897"/>
                    <a:pt x="351755" y="3615649"/>
                    <a:pt x="374918" y="3652866"/>
                  </a:cubicBezTo>
                  <a:cubicBezTo>
                    <a:pt x="398420" y="3689974"/>
                    <a:pt x="423514" y="3726548"/>
                    <a:pt x="449628" y="3762691"/>
                  </a:cubicBezTo>
                  <a:cubicBezTo>
                    <a:pt x="502539" y="3834764"/>
                    <a:pt x="561354" y="3904692"/>
                    <a:pt x="622212" y="3974942"/>
                  </a:cubicBezTo>
                  <a:cubicBezTo>
                    <a:pt x="683071" y="4045299"/>
                    <a:pt x="746655" y="4115657"/>
                    <a:pt x="808989" y="4188802"/>
                  </a:cubicBezTo>
                  <a:cubicBezTo>
                    <a:pt x="840214" y="4225267"/>
                    <a:pt x="871097" y="4262591"/>
                    <a:pt x="901868" y="4300450"/>
                  </a:cubicBezTo>
                  <a:lnTo>
                    <a:pt x="931233" y="4336518"/>
                  </a:lnTo>
                  <a:lnTo>
                    <a:pt x="512426" y="4336518"/>
                  </a:lnTo>
                  <a:lnTo>
                    <a:pt x="379799" y="4138930"/>
                  </a:lnTo>
                  <a:cubicBezTo>
                    <a:pt x="327002" y="4059028"/>
                    <a:pt x="274886" y="3976765"/>
                    <a:pt x="226177" y="3891071"/>
                  </a:cubicBezTo>
                  <a:cubicBezTo>
                    <a:pt x="201878" y="3848171"/>
                    <a:pt x="178376" y="3804519"/>
                    <a:pt x="156916" y="3759688"/>
                  </a:cubicBezTo>
                  <a:cubicBezTo>
                    <a:pt x="135570" y="3714750"/>
                    <a:pt x="115700" y="3668954"/>
                    <a:pt x="98101" y="3622191"/>
                  </a:cubicBezTo>
                  <a:cubicBezTo>
                    <a:pt x="80842" y="3575323"/>
                    <a:pt x="65514" y="3527810"/>
                    <a:pt x="53025" y="3479547"/>
                  </a:cubicBezTo>
                  <a:cubicBezTo>
                    <a:pt x="47121" y="3455416"/>
                    <a:pt x="41103" y="3431176"/>
                    <a:pt x="36221" y="3406831"/>
                  </a:cubicBezTo>
                  <a:lnTo>
                    <a:pt x="28841" y="3370365"/>
                  </a:lnTo>
                  <a:lnTo>
                    <a:pt x="22709" y="3333792"/>
                  </a:lnTo>
                  <a:cubicBezTo>
                    <a:pt x="6700" y="3236194"/>
                    <a:pt x="0" y="3138058"/>
                    <a:pt x="0" y="3040781"/>
                  </a:cubicBezTo>
                  <a:cubicBezTo>
                    <a:pt x="454" y="2849337"/>
                    <a:pt x="21687" y="2657893"/>
                    <a:pt x="63017" y="2469880"/>
                  </a:cubicBezTo>
                  <a:cubicBezTo>
                    <a:pt x="104233" y="2281976"/>
                    <a:pt x="167362" y="2097718"/>
                    <a:pt x="252405" y="1922897"/>
                  </a:cubicBezTo>
                  <a:cubicBezTo>
                    <a:pt x="423286" y="1573257"/>
                    <a:pt x="670922" y="1260405"/>
                    <a:pt x="962499" y="993992"/>
                  </a:cubicBezTo>
                  <a:cubicBezTo>
                    <a:pt x="1108628" y="860786"/>
                    <a:pt x="1266566" y="739269"/>
                    <a:pt x="1433359" y="630088"/>
                  </a:cubicBezTo>
                  <a:cubicBezTo>
                    <a:pt x="1600380" y="521013"/>
                    <a:pt x="1776144" y="423843"/>
                    <a:pt x="1959628" y="341151"/>
                  </a:cubicBezTo>
                  <a:cubicBezTo>
                    <a:pt x="2327051" y="176950"/>
                    <a:pt x="2722633" y="68411"/>
                    <a:pt x="3127865" y="22508"/>
                  </a:cubicBezTo>
                  <a:cubicBezTo>
                    <a:pt x="3229145" y="11193"/>
                    <a:pt x="3331163" y="4168"/>
                    <a:pt x="3433280" y="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8" name="Freeform: Shape 17">
              <a:extLst>
                <a:ext uri="{FF2B5EF4-FFF2-40B4-BE49-F238E27FC236}">
                  <a16:creationId xmlns:a16="http://schemas.microsoft.com/office/drawing/2014/main" id="{0C5373BF-BD61-4FCF-8ECF-21DFEBE09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3412" y="2537732"/>
              <a:ext cx="5308830" cy="4311738"/>
            </a:xfrm>
            <a:custGeom>
              <a:avLst/>
              <a:gdLst>
                <a:gd name="connsiteX0" fmla="*/ 5308830 w 5308830"/>
                <a:gd name="connsiteY0" fmla="*/ 4026353 h 4311738"/>
                <a:gd name="connsiteX1" fmla="*/ 5308830 w 5308830"/>
                <a:gd name="connsiteY1" fmla="*/ 4311738 h 4311738"/>
                <a:gd name="connsiteX2" fmla="*/ 4948051 w 5308830"/>
                <a:gd name="connsiteY2" fmla="*/ 4311738 h 4311738"/>
                <a:gd name="connsiteX3" fmla="*/ 5002803 w 5308830"/>
                <a:gd name="connsiteY3" fmla="*/ 4271506 h 4311738"/>
                <a:gd name="connsiteX4" fmla="*/ 5221147 w 5308830"/>
                <a:gd name="connsiteY4" fmla="*/ 4102386 h 4311738"/>
                <a:gd name="connsiteX5" fmla="*/ 3595773 w 5308830"/>
                <a:gd name="connsiteY5" fmla="*/ 0 h 4311738"/>
                <a:gd name="connsiteX6" fmla="*/ 5271266 w 5308830"/>
                <a:gd name="connsiteY6" fmla="*/ 516192 h 4311738"/>
                <a:gd name="connsiteX7" fmla="*/ 5308830 w 5308830"/>
                <a:gd name="connsiteY7" fmla="*/ 546905 h 4311738"/>
                <a:gd name="connsiteX8" fmla="*/ 5308830 w 5308830"/>
                <a:gd name="connsiteY8" fmla="*/ 1314056 h 4311738"/>
                <a:gd name="connsiteX9" fmla="*/ 5241798 w 5308830"/>
                <a:gd name="connsiteY9" fmla="*/ 1229961 h 4311738"/>
                <a:gd name="connsiteX10" fmla="*/ 4547599 w 5308830"/>
                <a:gd name="connsiteY10" fmla="*/ 723841 h 4311738"/>
                <a:gd name="connsiteX11" fmla="*/ 3595773 w 5308830"/>
                <a:gd name="connsiteY11" fmla="*/ 536258 h 4311738"/>
                <a:gd name="connsiteX12" fmla="*/ 2484874 w 5308830"/>
                <a:gd name="connsiteY12" fmla="*/ 738106 h 4311738"/>
                <a:gd name="connsiteX13" fmla="*/ 1497964 w 5308830"/>
                <a:gd name="connsiteY13" fmla="*/ 1292596 h 4311738"/>
                <a:gd name="connsiteX14" fmla="*/ 815348 w 5308830"/>
                <a:gd name="connsiteY14" fmla="*/ 2092157 h 4311738"/>
                <a:gd name="connsiteX15" fmla="*/ 567825 w 5308830"/>
                <a:gd name="connsiteY15" fmla="*/ 3022671 h 4311738"/>
                <a:gd name="connsiteX16" fmla="*/ 977486 w 5308830"/>
                <a:gd name="connsiteY16" fmla="*/ 3886690 h 4311738"/>
                <a:gd name="connsiteX17" fmla="*/ 1183907 w 5308830"/>
                <a:gd name="connsiteY17" fmla="*/ 4160932 h 4311738"/>
                <a:gd name="connsiteX18" fmla="*/ 1285607 w 5308830"/>
                <a:gd name="connsiteY18" fmla="*/ 4296799 h 4311738"/>
                <a:gd name="connsiteX19" fmla="*/ 1297817 w 5308830"/>
                <a:gd name="connsiteY19" fmla="*/ 4311738 h 4311738"/>
                <a:gd name="connsiteX20" fmla="*/ 602176 w 5308830"/>
                <a:gd name="connsiteY20" fmla="*/ 4311738 h 4311738"/>
                <a:gd name="connsiteX21" fmla="*/ 583893 w 5308830"/>
                <a:gd name="connsiteY21" fmla="*/ 4287205 h 4311738"/>
                <a:gd name="connsiteX22" fmla="*/ 0 w 5308830"/>
                <a:gd name="connsiteY22" fmla="*/ 3022564 h 4311738"/>
                <a:gd name="connsiteX23" fmla="*/ 3595773 w 5308830"/>
                <a:gd name="connsiteY23" fmla="*/ 0 h 431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8830" h="4311738">
                  <a:moveTo>
                    <a:pt x="5308830" y="4026353"/>
                  </a:moveTo>
                  <a:lnTo>
                    <a:pt x="5308830" y="4311738"/>
                  </a:lnTo>
                  <a:lnTo>
                    <a:pt x="4948051" y="4311738"/>
                  </a:lnTo>
                  <a:lnTo>
                    <a:pt x="5002803" y="4271506"/>
                  </a:lnTo>
                  <a:cubicBezTo>
                    <a:pt x="5078400" y="4214990"/>
                    <a:pt x="5151610" y="4158780"/>
                    <a:pt x="5221147" y="4102386"/>
                  </a:cubicBezTo>
                  <a:close/>
                  <a:moveTo>
                    <a:pt x="3595773" y="0"/>
                  </a:moveTo>
                  <a:cubicBezTo>
                    <a:pt x="4261231" y="0"/>
                    <a:pt x="4825666" y="190293"/>
                    <a:pt x="5271266" y="516192"/>
                  </a:cubicBezTo>
                  <a:lnTo>
                    <a:pt x="5308830" y="546905"/>
                  </a:lnTo>
                  <a:lnTo>
                    <a:pt x="5308830" y="1314056"/>
                  </a:lnTo>
                  <a:lnTo>
                    <a:pt x="5241798" y="1229961"/>
                  </a:lnTo>
                  <a:cubicBezTo>
                    <a:pt x="5047072" y="1010846"/>
                    <a:pt x="4813516" y="840530"/>
                    <a:pt x="4547599" y="723841"/>
                  </a:cubicBezTo>
                  <a:cubicBezTo>
                    <a:pt x="4263856" y="599429"/>
                    <a:pt x="3943667" y="536258"/>
                    <a:pt x="3595773" y="536258"/>
                  </a:cubicBezTo>
                  <a:cubicBezTo>
                    <a:pt x="3226761" y="536258"/>
                    <a:pt x="2852980" y="604041"/>
                    <a:pt x="2484874" y="738106"/>
                  </a:cubicBezTo>
                  <a:cubicBezTo>
                    <a:pt x="2126422" y="868309"/>
                    <a:pt x="1785227" y="1060075"/>
                    <a:pt x="1497964" y="1292596"/>
                  </a:cubicBezTo>
                  <a:cubicBezTo>
                    <a:pt x="1205707" y="1529085"/>
                    <a:pt x="976010" y="1798180"/>
                    <a:pt x="815348" y="2092157"/>
                  </a:cubicBezTo>
                  <a:cubicBezTo>
                    <a:pt x="651166" y="2392675"/>
                    <a:pt x="567825" y="2705743"/>
                    <a:pt x="567825" y="3022671"/>
                  </a:cubicBezTo>
                  <a:cubicBezTo>
                    <a:pt x="567825" y="3341852"/>
                    <a:pt x="700784" y="3528255"/>
                    <a:pt x="977486" y="3886690"/>
                  </a:cubicBezTo>
                  <a:cubicBezTo>
                    <a:pt x="1044249" y="3973134"/>
                    <a:pt x="1113283" y="4062582"/>
                    <a:pt x="1183907" y="4160932"/>
                  </a:cubicBezTo>
                  <a:cubicBezTo>
                    <a:pt x="1217636" y="4207895"/>
                    <a:pt x="1251520" y="4253175"/>
                    <a:pt x="1285607" y="4296799"/>
                  </a:cubicBezTo>
                  <a:lnTo>
                    <a:pt x="1297817" y="4311738"/>
                  </a:lnTo>
                  <a:lnTo>
                    <a:pt x="602176" y="4311738"/>
                  </a:lnTo>
                  <a:lnTo>
                    <a:pt x="583893" y="4287205"/>
                  </a:lnTo>
                  <a:cubicBezTo>
                    <a:pt x="281395" y="3892133"/>
                    <a:pt x="0" y="3570338"/>
                    <a:pt x="0" y="3022564"/>
                  </a:cubicBezTo>
                  <a:cubicBezTo>
                    <a:pt x="0" y="1353193"/>
                    <a:pt x="1810660" y="0"/>
                    <a:pt x="359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19" name="Freeform: Shape 18">
              <a:extLst>
                <a:ext uri="{FF2B5EF4-FFF2-40B4-BE49-F238E27FC236}">
                  <a16:creationId xmlns:a16="http://schemas.microsoft.com/office/drawing/2014/main" id="{7E6B45AB-7CCC-4949-9DC2-116644B5F6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3412" y="2537732"/>
              <a:ext cx="5308830" cy="4311738"/>
            </a:xfrm>
            <a:custGeom>
              <a:avLst/>
              <a:gdLst>
                <a:gd name="connsiteX0" fmla="*/ 5308830 w 5308830"/>
                <a:gd name="connsiteY0" fmla="*/ 3880900 h 4311738"/>
                <a:gd name="connsiteX1" fmla="*/ 5308830 w 5308830"/>
                <a:gd name="connsiteY1" fmla="*/ 4311738 h 4311738"/>
                <a:gd name="connsiteX2" fmla="*/ 4763109 w 5308830"/>
                <a:gd name="connsiteY2" fmla="*/ 4311738 h 4311738"/>
                <a:gd name="connsiteX3" fmla="*/ 4929066 w 5308830"/>
                <a:gd name="connsiteY3" fmla="*/ 4189789 h 4311738"/>
                <a:gd name="connsiteX4" fmla="*/ 5142959 w 5308830"/>
                <a:gd name="connsiteY4" fmla="*/ 4024320 h 4311738"/>
                <a:gd name="connsiteX5" fmla="*/ 3595773 w 5308830"/>
                <a:gd name="connsiteY5" fmla="*/ 0 h 4311738"/>
                <a:gd name="connsiteX6" fmla="*/ 5271266 w 5308830"/>
                <a:gd name="connsiteY6" fmla="*/ 516192 h 4311738"/>
                <a:gd name="connsiteX7" fmla="*/ 5308830 w 5308830"/>
                <a:gd name="connsiteY7" fmla="*/ 546905 h 4311738"/>
                <a:gd name="connsiteX8" fmla="*/ 5308830 w 5308830"/>
                <a:gd name="connsiteY8" fmla="*/ 1498438 h 4311738"/>
                <a:gd name="connsiteX9" fmla="*/ 5289422 w 5308830"/>
                <a:gd name="connsiteY9" fmla="*/ 1468062 h 4311738"/>
                <a:gd name="connsiteX10" fmla="*/ 5154710 w 5308830"/>
                <a:gd name="connsiteY10" fmla="*/ 1298924 h 4311738"/>
                <a:gd name="connsiteX11" fmla="*/ 4499685 w 5308830"/>
                <a:gd name="connsiteY11" fmla="*/ 821118 h 4311738"/>
                <a:gd name="connsiteX12" fmla="*/ 3595773 w 5308830"/>
                <a:gd name="connsiteY12" fmla="*/ 643510 h 4311738"/>
                <a:gd name="connsiteX13" fmla="*/ 2525523 w 5308830"/>
                <a:gd name="connsiteY13" fmla="*/ 838172 h 4311738"/>
                <a:gd name="connsiteX14" fmla="*/ 1571767 w 5308830"/>
                <a:gd name="connsiteY14" fmla="*/ 1374000 h 4311738"/>
                <a:gd name="connsiteX15" fmla="*/ 916173 w 5308830"/>
                <a:gd name="connsiteY15" fmla="*/ 2141277 h 4311738"/>
                <a:gd name="connsiteX16" fmla="*/ 681254 w 5308830"/>
                <a:gd name="connsiteY16" fmla="*/ 3022671 h 4311738"/>
                <a:gd name="connsiteX17" fmla="*/ 1069115 w 5308830"/>
                <a:gd name="connsiteY17" fmla="*/ 3823519 h 4311738"/>
                <a:gd name="connsiteX18" fmla="*/ 1277807 w 5308830"/>
                <a:gd name="connsiteY18" fmla="*/ 4100764 h 4311738"/>
                <a:gd name="connsiteX19" fmla="*/ 1373308 w 5308830"/>
                <a:gd name="connsiteY19" fmla="*/ 4228488 h 4311738"/>
                <a:gd name="connsiteX20" fmla="*/ 1441062 w 5308830"/>
                <a:gd name="connsiteY20" fmla="*/ 4311738 h 4311738"/>
                <a:gd name="connsiteX21" fmla="*/ 602176 w 5308830"/>
                <a:gd name="connsiteY21" fmla="*/ 4311738 h 4311738"/>
                <a:gd name="connsiteX22" fmla="*/ 583893 w 5308830"/>
                <a:gd name="connsiteY22" fmla="*/ 4287205 h 4311738"/>
                <a:gd name="connsiteX23" fmla="*/ 0 w 5308830"/>
                <a:gd name="connsiteY23" fmla="*/ 3022564 h 4311738"/>
                <a:gd name="connsiteX24" fmla="*/ 3595773 w 5308830"/>
                <a:gd name="connsiteY24" fmla="*/ 0 h 431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08830" h="4311738">
                  <a:moveTo>
                    <a:pt x="5308830" y="3880900"/>
                  </a:moveTo>
                  <a:lnTo>
                    <a:pt x="5308830" y="4311738"/>
                  </a:lnTo>
                  <a:lnTo>
                    <a:pt x="4763109" y="4311738"/>
                  </a:lnTo>
                  <a:lnTo>
                    <a:pt x="4929066" y="4189789"/>
                  </a:lnTo>
                  <a:cubicBezTo>
                    <a:pt x="5003230" y="4134367"/>
                    <a:pt x="5074975" y="4079340"/>
                    <a:pt x="5142959" y="4024320"/>
                  </a:cubicBezTo>
                  <a:close/>
                  <a:moveTo>
                    <a:pt x="3595773" y="0"/>
                  </a:moveTo>
                  <a:cubicBezTo>
                    <a:pt x="4261231" y="0"/>
                    <a:pt x="4825666" y="190293"/>
                    <a:pt x="5271266" y="516192"/>
                  </a:cubicBezTo>
                  <a:lnTo>
                    <a:pt x="5308830" y="546905"/>
                  </a:lnTo>
                  <a:lnTo>
                    <a:pt x="5308830" y="1498438"/>
                  </a:lnTo>
                  <a:lnTo>
                    <a:pt x="5289422" y="1468062"/>
                  </a:lnTo>
                  <a:cubicBezTo>
                    <a:pt x="5247242" y="1408963"/>
                    <a:pt x="5202313" y="1352510"/>
                    <a:pt x="5154710" y="1298924"/>
                  </a:cubicBezTo>
                  <a:cubicBezTo>
                    <a:pt x="4970772" y="1091928"/>
                    <a:pt x="4750500" y="931159"/>
                    <a:pt x="4499685" y="821118"/>
                  </a:cubicBezTo>
                  <a:cubicBezTo>
                    <a:pt x="4231156" y="703248"/>
                    <a:pt x="3926977" y="643510"/>
                    <a:pt x="3595773" y="643510"/>
                  </a:cubicBezTo>
                  <a:cubicBezTo>
                    <a:pt x="3245836" y="643510"/>
                    <a:pt x="2875688" y="710757"/>
                    <a:pt x="2525523" y="838172"/>
                  </a:cubicBezTo>
                  <a:cubicBezTo>
                    <a:pt x="2179105" y="964084"/>
                    <a:pt x="1849265" y="1149415"/>
                    <a:pt x="1571767" y="1374000"/>
                  </a:cubicBezTo>
                  <a:cubicBezTo>
                    <a:pt x="1294611" y="1598264"/>
                    <a:pt x="1067980" y="1863603"/>
                    <a:pt x="916173" y="2141277"/>
                  </a:cubicBezTo>
                  <a:cubicBezTo>
                    <a:pt x="760280" y="2426459"/>
                    <a:pt x="681254" y="2723010"/>
                    <a:pt x="681254" y="3022671"/>
                  </a:cubicBezTo>
                  <a:cubicBezTo>
                    <a:pt x="681254" y="3309032"/>
                    <a:pt x="800134" y="3475166"/>
                    <a:pt x="1069115" y="3823519"/>
                  </a:cubicBezTo>
                  <a:cubicBezTo>
                    <a:pt x="1136445" y="3910714"/>
                    <a:pt x="1206047" y="4000912"/>
                    <a:pt x="1277807" y="4100764"/>
                  </a:cubicBezTo>
                  <a:cubicBezTo>
                    <a:pt x="1309528" y="4144925"/>
                    <a:pt x="1341351" y="4187490"/>
                    <a:pt x="1373308" y="4228488"/>
                  </a:cubicBezTo>
                  <a:lnTo>
                    <a:pt x="1441062" y="4311738"/>
                  </a:lnTo>
                  <a:lnTo>
                    <a:pt x="602176" y="4311738"/>
                  </a:lnTo>
                  <a:lnTo>
                    <a:pt x="583893" y="4287205"/>
                  </a:lnTo>
                  <a:cubicBezTo>
                    <a:pt x="281395" y="3892133"/>
                    <a:pt x="0" y="3570338"/>
                    <a:pt x="0" y="3022564"/>
                  </a:cubicBezTo>
                  <a:cubicBezTo>
                    <a:pt x="0" y="1353193"/>
                    <a:pt x="1810660" y="0"/>
                    <a:pt x="359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grpSp>
      <p:grpSp>
        <p:nvGrpSpPr>
          <p:cNvPr id="21" name="Group 20">
            <a:extLst>
              <a:ext uri="{FF2B5EF4-FFF2-40B4-BE49-F238E27FC236}">
                <a16:creationId xmlns:a16="http://schemas.microsoft.com/office/drawing/2014/main" id="{61D22245-3D67-419C-A6B5-DD0EB0D839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92819" y="857250"/>
            <a:ext cx="3811055" cy="2349798"/>
            <a:chOff x="5907711" y="0"/>
            <a:chExt cx="5081407" cy="3133064"/>
          </a:xfrm>
          <a:solidFill>
            <a:schemeClr val="accent5">
              <a:alpha val="5000"/>
            </a:schemeClr>
          </a:solidFill>
        </p:grpSpPr>
        <p:sp>
          <p:nvSpPr>
            <p:cNvPr id="22" name="Freeform: Shape 21">
              <a:extLst>
                <a:ext uri="{FF2B5EF4-FFF2-40B4-BE49-F238E27FC236}">
                  <a16:creationId xmlns:a16="http://schemas.microsoft.com/office/drawing/2014/main" id="{E3A64720-9AA0-4796-8E62-15672228C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9200" y="0"/>
              <a:ext cx="5069918" cy="3111852"/>
            </a:xfrm>
            <a:custGeom>
              <a:avLst/>
              <a:gdLst>
                <a:gd name="connsiteX0" fmla="*/ 145909 w 5069918"/>
                <a:gd name="connsiteY0" fmla="*/ 0 h 3111852"/>
                <a:gd name="connsiteX1" fmla="*/ 205279 w 5069918"/>
                <a:gd name="connsiteY1" fmla="*/ 0 h 3111852"/>
                <a:gd name="connsiteX2" fmla="*/ 202868 w 5069918"/>
                <a:gd name="connsiteY2" fmla="*/ 5043 h 3111852"/>
                <a:gd name="connsiteX3" fmla="*/ 191273 w 5069918"/>
                <a:gd name="connsiteY3" fmla="*/ 30818 h 3111852"/>
                <a:gd name="connsiteX4" fmla="*/ 169129 w 5069918"/>
                <a:gd name="connsiteY4" fmla="*/ 82781 h 3111852"/>
                <a:gd name="connsiteX5" fmla="*/ 148381 w 5069918"/>
                <a:gd name="connsiteY5" fmla="*/ 135320 h 3111852"/>
                <a:gd name="connsiteX6" fmla="*/ 80903 w 5069918"/>
                <a:gd name="connsiteY6" fmla="*/ 350499 h 3111852"/>
                <a:gd name="connsiteX7" fmla="*/ 26154 w 5069918"/>
                <a:gd name="connsiteY7" fmla="*/ 796339 h 3111852"/>
                <a:gd name="connsiteX8" fmla="*/ 49170 w 5069918"/>
                <a:gd name="connsiteY8" fmla="*/ 1018931 h 3111852"/>
                <a:gd name="connsiteX9" fmla="*/ 119437 w 5069918"/>
                <a:gd name="connsiteY9" fmla="*/ 1231804 h 3111852"/>
                <a:gd name="connsiteX10" fmla="*/ 143672 w 5069918"/>
                <a:gd name="connsiteY10" fmla="*/ 1282696 h 3111852"/>
                <a:gd name="connsiteX11" fmla="*/ 170611 w 5069918"/>
                <a:gd name="connsiteY11" fmla="*/ 1332436 h 3111852"/>
                <a:gd name="connsiteX12" fmla="*/ 230330 w 5069918"/>
                <a:gd name="connsiteY12" fmla="*/ 1428867 h 3111852"/>
                <a:gd name="connsiteX13" fmla="*/ 296237 w 5069918"/>
                <a:gd name="connsiteY13" fmla="*/ 1522004 h 3111852"/>
                <a:gd name="connsiteX14" fmla="*/ 366853 w 5069918"/>
                <a:gd name="connsiteY14" fmla="*/ 1612506 h 3111852"/>
                <a:gd name="connsiteX15" fmla="*/ 513838 w 5069918"/>
                <a:gd name="connsiteY15" fmla="*/ 1791535 h 3111852"/>
                <a:gd name="connsiteX16" fmla="*/ 587330 w 5069918"/>
                <a:gd name="connsiteY16" fmla="*/ 1882283 h 3111852"/>
                <a:gd name="connsiteX17" fmla="*/ 658817 w 5069918"/>
                <a:gd name="connsiteY17" fmla="*/ 1974186 h 3111852"/>
                <a:gd name="connsiteX18" fmla="*/ 730305 w 5069918"/>
                <a:gd name="connsiteY18" fmla="*/ 2062959 h 3111852"/>
                <a:gd name="connsiteX19" fmla="*/ 805018 w 5069918"/>
                <a:gd name="connsiteY19" fmla="*/ 2148685 h 3111852"/>
                <a:gd name="connsiteX20" fmla="*/ 963424 w 5069918"/>
                <a:gd name="connsiteY20" fmla="*/ 2310337 h 3111852"/>
                <a:gd name="connsiteX21" fmla="*/ 1319204 w 5069918"/>
                <a:gd name="connsiteY21" fmla="*/ 2580196 h 3111852"/>
                <a:gd name="connsiteX22" fmla="*/ 1515882 w 5069918"/>
                <a:gd name="connsiteY22" fmla="*/ 2681651 h 3111852"/>
                <a:gd name="connsiteX23" fmla="*/ 1723456 w 5069918"/>
                <a:gd name="connsiteY23" fmla="*/ 2758319 h 3111852"/>
                <a:gd name="connsiteX24" fmla="*/ 1939662 w 5069918"/>
                <a:gd name="connsiteY24" fmla="*/ 2811269 h 3111852"/>
                <a:gd name="connsiteX25" fmla="*/ 2162581 w 5069918"/>
                <a:gd name="connsiteY25" fmla="*/ 2840916 h 3111852"/>
                <a:gd name="connsiteX26" fmla="*/ 2389597 w 5069918"/>
                <a:gd name="connsiteY26" fmla="*/ 2850221 h 3111852"/>
                <a:gd name="connsiteX27" fmla="*/ 2446002 w 5069918"/>
                <a:gd name="connsiteY27" fmla="*/ 2849808 h 3111852"/>
                <a:gd name="connsiteX28" fmla="*/ 2473638 w 5069918"/>
                <a:gd name="connsiteY28" fmla="*/ 2849151 h 3111852"/>
                <a:gd name="connsiteX29" fmla="*/ 2501187 w 5069918"/>
                <a:gd name="connsiteY29" fmla="*/ 2847832 h 3111852"/>
                <a:gd name="connsiteX30" fmla="*/ 2610685 w 5069918"/>
                <a:gd name="connsiteY30" fmla="*/ 2838774 h 3111852"/>
                <a:gd name="connsiteX31" fmla="*/ 3033071 w 5069918"/>
                <a:gd name="connsiteY31" fmla="*/ 2730979 h 3111852"/>
                <a:gd name="connsiteX32" fmla="*/ 3232974 w 5069918"/>
                <a:gd name="connsiteY32" fmla="*/ 2637430 h 3111852"/>
                <a:gd name="connsiteX33" fmla="*/ 3425990 w 5069918"/>
                <a:gd name="connsiteY33" fmla="*/ 2523622 h 3111852"/>
                <a:gd name="connsiteX34" fmla="*/ 3613601 w 5069918"/>
                <a:gd name="connsiteY34" fmla="*/ 2394827 h 3111852"/>
                <a:gd name="connsiteX35" fmla="*/ 3706185 w 5069918"/>
                <a:gd name="connsiteY35" fmla="*/ 2326642 h 3111852"/>
                <a:gd name="connsiteX36" fmla="*/ 3799729 w 5069918"/>
                <a:gd name="connsiteY36" fmla="*/ 2255904 h 3111852"/>
                <a:gd name="connsiteX37" fmla="*/ 4175561 w 5069918"/>
                <a:gd name="connsiteY37" fmla="*/ 1976821 h 3111852"/>
                <a:gd name="connsiteX38" fmla="*/ 4517132 w 5069918"/>
                <a:gd name="connsiteY38" fmla="*/ 1683080 h 3111852"/>
                <a:gd name="connsiteX39" fmla="*/ 4659758 w 5069918"/>
                <a:gd name="connsiteY39" fmla="*/ 1519452 h 3111852"/>
                <a:gd name="connsiteX40" fmla="*/ 4773178 w 5069918"/>
                <a:gd name="connsiteY40" fmla="*/ 1340423 h 3111852"/>
                <a:gd name="connsiteX41" fmla="*/ 4892092 w 5069918"/>
                <a:gd name="connsiteY41" fmla="*/ 938311 h 3111852"/>
                <a:gd name="connsiteX42" fmla="*/ 4898804 w 5069918"/>
                <a:gd name="connsiteY42" fmla="*/ 831503 h 3111852"/>
                <a:gd name="connsiteX43" fmla="*/ 4899153 w 5069918"/>
                <a:gd name="connsiteY43" fmla="*/ 776988 h 3111852"/>
                <a:gd name="connsiteX44" fmla="*/ 4898456 w 5069918"/>
                <a:gd name="connsiteY44" fmla="*/ 721484 h 3111852"/>
                <a:gd name="connsiteX45" fmla="*/ 4886774 w 5069918"/>
                <a:gd name="connsiteY45" fmla="*/ 499635 h 3111852"/>
                <a:gd name="connsiteX46" fmla="*/ 4815896 w 5069918"/>
                <a:gd name="connsiteY46" fmla="*/ 59970 h 3111852"/>
                <a:gd name="connsiteX47" fmla="*/ 4798654 w 5069918"/>
                <a:gd name="connsiteY47" fmla="*/ 0 h 3111852"/>
                <a:gd name="connsiteX48" fmla="*/ 4909441 w 5069918"/>
                <a:gd name="connsiteY48" fmla="*/ 0 h 3111852"/>
                <a:gd name="connsiteX49" fmla="*/ 4921297 w 5069918"/>
                <a:gd name="connsiteY49" fmla="*/ 34112 h 3111852"/>
                <a:gd name="connsiteX50" fmla="*/ 5027482 w 5069918"/>
                <a:gd name="connsiteY50" fmla="*/ 483740 h 3111852"/>
                <a:gd name="connsiteX51" fmla="*/ 5058082 w 5069918"/>
                <a:gd name="connsiteY51" fmla="*/ 712837 h 3111852"/>
                <a:gd name="connsiteX52" fmla="*/ 5063486 w 5069918"/>
                <a:gd name="connsiteY52" fmla="*/ 770400 h 3111852"/>
                <a:gd name="connsiteX53" fmla="*/ 5067846 w 5069918"/>
                <a:gd name="connsiteY53" fmla="*/ 829033 h 3111852"/>
                <a:gd name="connsiteX54" fmla="*/ 5069414 w 5069918"/>
                <a:gd name="connsiteY54" fmla="*/ 948521 h 3111852"/>
                <a:gd name="connsiteX55" fmla="*/ 5040732 w 5069918"/>
                <a:gd name="connsiteY55" fmla="*/ 1188571 h 3111852"/>
                <a:gd name="connsiteX56" fmla="*/ 4964102 w 5069918"/>
                <a:gd name="connsiteY56" fmla="*/ 1421620 h 3111852"/>
                <a:gd name="connsiteX57" fmla="*/ 4689486 w 5069918"/>
                <a:gd name="connsiteY57" fmla="*/ 1828757 h 3111852"/>
                <a:gd name="connsiteX58" fmla="*/ 4333792 w 5069918"/>
                <a:gd name="connsiteY58" fmla="*/ 2155355 h 3111852"/>
                <a:gd name="connsiteX59" fmla="*/ 3965196 w 5069918"/>
                <a:gd name="connsiteY59" fmla="*/ 2446790 h 3111852"/>
                <a:gd name="connsiteX60" fmla="*/ 3873745 w 5069918"/>
                <a:gd name="connsiteY60" fmla="*/ 2519916 h 3111852"/>
                <a:gd name="connsiteX61" fmla="*/ 3779416 w 5069918"/>
                <a:gd name="connsiteY61" fmla="*/ 2593454 h 3111852"/>
                <a:gd name="connsiteX62" fmla="*/ 3582739 w 5069918"/>
                <a:gd name="connsiteY62" fmla="*/ 2735343 h 3111852"/>
                <a:gd name="connsiteX63" fmla="*/ 3371851 w 5069918"/>
                <a:gd name="connsiteY63" fmla="*/ 2865126 h 3111852"/>
                <a:gd name="connsiteX64" fmla="*/ 3143614 w 5069918"/>
                <a:gd name="connsiteY64" fmla="*/ 2974568 h 3111852"/>
                <a:gd name="connsiteX65" fmla="*/ 2643552 w 5069918"/>
                <a:gd name="connsiteY65" fmla="*/ 3101304 h 3111852"/>
                <a:gd name="connsiteX66" fmla="*/ 2514264 w 5069918"/>
                <a:gd name="connsiteY66" fmla="*/ 3110445 h 3111852"/>
                <a:gd name="connsiteX67" fmla="*/ 2481920 w 5069918"/>
                <a:gd name="connsiteY67" fmla="*/ 3111598 h 3111852"/>
                <a:gd name="connsiteX68" fmla="*/ 2449664 w 5069918"/>
                <a:gd name="connsiteY68" fmla="*/ 3111763 h 3111852"/>
                <a:gd name="connsiteX69" fmla="*/ 2386284 w 5069918"/>
                <a:gd name="connsiteY69" fmla="*/ 3111022 h 3111852"/>
                <a:gd name="connsiteX70" fmla="*/ 2260658 w 5069918"/>
                <a:gd name="connsiteY70" fmla="*/ 3106080 h 3111852"/>
                <a:gd name="connsiteX71" fmla="*/ 2134945 w 5069918"/>
                <a:gd name="connsiteY71" fmla="*/ 3094716 h 3111852"/>
                <a:gd name="connsiteX72" fmla="*/ 1884564 w 5069918"/>
                <a:gd name="connsiteY72" fmla="*/ 3054200 h 3111852"/>
                <a:gd name="connsiteX73" fmla="*/ 1639764 w 5069918"/>
                <a:gd name="connsiteY73" fmla="*/ 2984286 h 3111852"/>
                <a:gd name="connsiteX74" fmla="*/ 1407081 w 5069918"/>
                <a:gd name="connsiteY74" fmla="*/ 2882913 h 3111852"/>
                <a:gd name="connsiteX75" fmla="*/ 1193491 w 5069918"/>
                <a:gd name="connsiteY75" fmla="*/ 2750989 h 3111852"/>
                <a:gd name="connsiteX76" fmla="*/ 836141 w 5069918"/>
                <a:gd name="connsiteY76" fmla="*/ 2418627 h 3111852"/>
                <a:gd name="connsiteX77" fmla="*/ 690812 w 5069918"/>
                <a:gd name="connsiteY77" fmla="*/ 2230210 h 3111852"/>
                <a:gd name="connsiteX78" fmla="*/ 562397 w 5069918"/>
                <a:gd name="connsiteY78" fmla="*/ 2033725 h 3111852"/>
                <a:gd name="connsiteX79" fmla="*/ 502504 w 5069918"/>
                <a:gd name="connsiteY79" fmla="*/ 1936223 h 3111852"/>
                <a:gd name="connsiteX80" fmla="*/ 440258 w 5069918"/>
                <a:gd name="connsiteY80" fmla="*/ 1840368 h 3111852"/>
                <a:gd name="connsiteX81" fmla="*/ 310360 w 5069918"/>
                <a:gd name="connsiteY81" fmla="*/ 1649481 h 3111852"/>
                <a:gd name="connsiteX82" fmla="*/ 246806 w 5069918"/>
                <a:gd name="connsiteY82" fmla="*/ 1552391 h 3111852"/>
                <a:gd name="connsiteX83" fmla="*/ 186303 w 5069918"/>
                <a:gd name="connsiteY83" fmla="*/ 1453160 h 3111852"/>
                <a:gd name="connsiteX84" fmla="*/ 84390 w 5069918"/>
                <a:gd name="connsiteY84" fmla="*/ 1244980 h 3111852"/>
                <a:gd name="connsiteX85" fmla="*/ 20139 w 5069918"/>
                <a:gd name="connsiteY85" fmla="*/ 1024037 h 3111852"/>
                <a:gd name="connsiteX86" fmla="*/ 0 w 5069918"/>
                <a:gd name="connsiteY86" fmla="*/ 796339 h 3111852"/>
                <a:gd name="connsiteX87" fmla="*/ 102773 w 5069918"/>
                <a:gd name="connsiteY87" fmla="*/ 121376 h 31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069918" h="3111852">
                  <a:moveTo>
                    <a:pt x="145909" y="0"/>
                  </a:moveTo>
                  <a:lnTo>
                    <a:pt x="205279" y="0"/>
                  </a:lnTo>
                  <a:lnTo>
                    <a:pt x="202868" y="5043"/>
                  </a:lnTo>
                  <a:lnTo>
                    <a:pt x="191273" y="30818"/>
                  </a:lnTo>
                  <a:cubicBezTo>
                    <a:pt x="183688" y="48029"/>
                    <a:pt x="176016" y="65240"/>
                    <a:pt x="169129" y="82781"/>
                  </a:cubicBezTo>
                  <a:cubicBezTo>
                    <a:pt x="162242" y="100321"/>
                    <a:pt x="154658" y="117615"/>
                    <a:pt x="148381" y="135320"/>
                  </a:cubicBezTo>
                  <a:cubicBezTo>
                    <a:pt x="121529" y="205646"/>
                    <a:pt x="98775" y="277455"/>
                    <a:pt x="80903" y="350499"/>
                  </a:cubicBezTo>
                  <a:cubicBezTo>
                    <a:pt x="44636" y="496258"/>
                    <a:pt x="26067" y="646299"/>
                    <a:pt x="26154" y="796339"/>
                  </a:cubicBezTo>
                  <a:cubicBezTo>
                    <a:pt x="26590" y="871114"/>
                    <a:pt x="34001" y="945722"/>
                    <a:pt x="49170" y="1018931"/>
                  </a:cubicBezTo>
                  <a:cubicBezTo>
                    <a:pt x="65124" y="1091975"/>
                    <a:pt x="88226" y="1163454"/>
                    <a:pt x="119437" y="1231804"/>
                  </a:cubicBezTo>
                  <a:cubicBezTo>
                    <a:pt x="126847" y="1249016"/>
                    <a:pt x="135478" y="1265815"/>
                    <a:pt x="143672" y="1282696"/>
                  </a:cubicBezTo>
                  <a:cubicBezTo>
                    <a:pt x="152565" y="1299331"/>
                    <a:pt x="161021" y="1316130"/>
                    <a:pt x="170611" y="1332436"/>
                  </a:cubicBezTo>
                  <a:cubicBezTo>
                    <a:pt x="188919" y="1365375"/>
                    <a:pt x="209319" y="1397327"/>
                    <a:pt x="230330" y="1428867"/>
                  </a:cubicBezTo>
                  <a:cubicBezTo>
                    <a:pt x="251253" y="1460489"/>
                    <a:pt x="273658" y="1491288"/>
                    <a:pt x="296237" y="1522004"/>
                  </a:cubicBezTo>
                  <a:cubicBezTo>
                    <a:pt x="319165" y="1552474"/>
                    <a:pt x="342966" y="1582531"/>
                    <a:pt x="366853" y="1612506"/>
                  </a:cubicBezTo>
                  <a:cubicBezTo>
                    <a:pt x="414714" y="1672540"/>
                    <a:pt x="464756" y="1731337"/>
                    <a:pt x="513838" y="1791535"/>
                  </a:cubicBezTo>
                  <a:cubicBezTo>
                    <a:pt x="538509" y="1821510"/>
                    <a:pt x="563094" y="1851732"/>
                    <a:pt x="587330" y="1882283"/>
                  </a:cubicBezTo>
                  <a:cubicBezTo>
                    <a:pt x="611479" y="1912588"/>
                    <a:pt x="635453" y="1944787"/>
                    <a:pt x="658817" y="1974186"/>
                  </a:cubicBezTo>
                  <a:cubicBezTo>
                    <a:pt x="682008" y="2004326"/>
                    <a:pt x="706330" y="2033560"/>
                    <a:pt x="730305" y="2062959"/>
                  </a:cubicBezTo>
                  <a:cubicBezTo>
                    <a:pt x="754977" y="2091864"/>
                    <a:pt x="779474" y="2120768"/>
                    <a:pt x="805018" y="2148685"/>
                  </a:cubicBezTo>
                  <a:cubicBezTo>
                    <a:pt x="855757" y="2204847"/>
                    <a:pt x="908500" y="2258951"/>
                    <a:pt x="963424" y="2310337"/>
                  </a:cubicBezTo>
                  <a:cubicBezTo>
                    <a:pt x="1073444" y="2412862"/>
                    <a:pt x="1192183" y="2504353"/>
                    <a:pt x="1319204" y="2580196"/>
                  </a:cubicBezTo>
                  <a:cubicBezTo>
                    <a:pt x="1382846" y="2617913"/>
                    <a:pt x="1448143" y="2652500"/>
                    <a:pt x="1515882" y="2681651"/>
                  </a:cubicBezTo>
                  <a:cubicBezTo>
                    <a:pt x="1583184" y="2711626"/>
                    <a:pt x="1652666" y="2736908"/>
                    <a:pt x="1723456" y="2758319"/>
                  </a:cubicBezTo>
                  <a:cubicBezTo>
                    <a:pt x="1794246" y="2779812"/>
                    <a:pt x="1866431" y="2797188"/>
                    <a:pt x="1939662" y="2811269"/>
                  </a:cubicBezTo>
                  <a:cubicBezTo>
                    <a:pt x="2012981" y="2825104"/>
                    <a:pt x="2087519" y="2834574"/>
                    <a:pt x="2162581" y="2840916"/>
                  </a:cubicBezTo>
                  <a:cubicBezTo>
                    <a:pt x="2237643" y="2847338"/>
                    <a:pt x="2313489" y="2850139"/>
                    <a:pt x="2389597" y="2850221"/>
                  </a:cubicBezTo>
                  <a:cubicBezTo>
                    <a:pt x="2408602" y="2850221"/>
                    <a:pt x="2427869" y="2850550"/>
                    <a:pt x="2446002" y="2849808"/>
                  </a:cubicBezTo>
                  <a:lnTo>
                    <a:pt x="2473638" y="2849151"/>
                  </a:lnTo>
                  <a:lnTo>
                    <a:pt x="2501187" y="2847832"/>
                  </a:lnTo>
                  <a:cubicBezTo>
                    <a:pt x="2537890" y="2846268"/>
                    <a:pt x="2574418" y="2842809"/>
                    <a:pt x="2610685" y="2838774"/>
                  </a:cubicBezTo>
                  <a:cubicBezTo>
                    <a:pt x="2755926" y="2821975"/>
                    <a:pt x="2897244" y="2785164"/>
                    <a:pt x="3033071" y="2730979"/>
                  </a:cubicBezTo>
                  <a:cubicBezTo>
                    <a:pt x="3101158" y="2704132"/>
                    <a:pt x="3167589" y="2672263"/>
                    <a:pt x="3232974" y="2637430"/>
                  </a:cubicBezTo>
                  <a:cubicBezTo>
                    <a:pt x="3298446" y="2602760"/>
                    <a:pt x="3362697" y="2564303"/>
                    <a:pt x="3425990" y="2523622"/>
                  </a:cubicBezTo>
                  <a:cubicBezTo>
                    <a:pt x="3489282" y="2482859"/>
                    <a:pt x="3551529" y="2439461"/>
                    <a:pt x="3613601" y="2394827"/>
                  </a:cubicBezTo>
                  <a:cubicBezTo>
                    <a:pt x="3644549" y="2372511"/>
                    <a:pt x="3675411" y="2349617"/>
                    <a:pt x="3706185" y="2326642"/>
                  </a:cubicBezTo>
                  <a:lnTo>
                    <a:pt x="3799729" y="2255904"/>
                  </a:lnTo>
                  <a:cubicBezTo>
                    <a:pt x="3926402" y="2160954"/>
                    <a:pt x="4053597" y="2070123"/>
                    <a:pt x="4175561" y="1976821"/>
                  </a:cubicBezTo>
                  <a:cubicBezTo>
                    <a:pt x="4297526" y="1883601"/>
                    <a:pt x="4414084" y="1787582"/>
                    <a:pt x="4517132" y="1683080"/>
                  </a:cubicBezTo>
                  <a:cubicBezTo>
                    <a:pt x="4568480" y="1630705"/>
                    <a:pt x="4616604" y="1576438"/>
                    <a:pt x="4659758" y="1519452"/>
                  </a:cubicBezTo>
                  <a:cubicBezTo>
                    <a:pt x="4702650" y="1462383"/>
                    <a:pt x="4741184" y="1402845"/>
                    <a:pt x="4773178" y="1340423"/>
                  </a:cubicBezTo>
                  <a:cubicBezTo>
                    <a:pt x="4837865" y="1215829"/>
                    <a:pt x="4877446" y="1079787"/>
                    <a:pt x="4892092" y="938311"/>
                  </a:cubicBezTo>
                  <a:cubicBezTo>
                    <a:pt x="4895666" y="902982"/>
                    <a:pt x="4897845" y="867325"/>
                    <a:pt x="4898804" y="831503"/>
                  </a:cubicBezTo>
                  <a:cubicBezTo>
                    <a:pt x="4899066" y="813633"/>
                    <a:pt x="4899414" y="795764"/>
                    <a:pt x="4899153" y="776988"/>
                  </a:cubicBezTo>
                  <a:cubicBezTo>
                    <a:pt x="4898979" y="758460"/>
                    <a:pt x="4899066" y="740012"/>
                    <a:pt x="4898456" y="721484"/>
                  </a:cubicBezTo>
                  <a:cubicBezTo>
                    <a:pt x="4896974" y="647452"/>
                    <a:pt x="4893226" y="573502"/>
                    <a:pt x="4886774" y="499635"/>
                  </a:cubicBezTo>
                  <a:cubicBezTo>
                    <a:pt x="4873610" y="351981"/>
                    <a:pt x="4851030" y="204740"/>
                    <a:pt x="4815896" y="59970"/>
                  </a:cubicBezTo>
                  <a:lnTo>
                    <a:pt x="4798654" y="0"/>
                  </a:lnTo>
                  <a:lnTo>
                    <a:pt x="4909441" y="0"/>
                  </a:lnTo>
                  <a:lnTo>
                    <a:pt x="4921297" y="34112"/>
                  </a:lnTo>
                  <a:cubicBezTo>
                    <a:pt x="4966630" y="181436"/>
                    <a:pt x="5002460" y="331724"/>
                    <a:pt x="5027482" y="483740"/>
                  </a:cubicBezTo>
                  <a:cubicBezTo>
                    <a:pt x="5040123" y="559749"/>
                    <a:pt x="5050323" y="636170"/>
                    <a:pt x="5058082" y="712837"/>
                  </a:cubicBezTo>
                  <a:cubicBezTo>
                    <a:pt x="5060261" y="732025"/>
                    <a:pt x="5061743" y="751213"/>
                    <a:pt x="5063486" y="770400"/>
                  </a:cubicBezTo>
                  <a:cubicBezTo>
                    <a:pt x="5065318" y="789340"/>
                    <a:pt x="5066625" y="809186"/>
                    <a:pt x="5067846" y="829033"/>
                  </a:cubicBezTo>
                  <a:cubicBezTo>
                    <a:pt x="5069851" y="868643"/>
                    <a:pt x="5070461" y="908500"/>
                    <a:pt x="5069414" y="948521"/>
                  </a:cubicBezTo>
                  <a:cubicBezTo>
                    <a:pt x="5067060" y="1028483"/>
                    <a:pt x="5057820" y="1109021"/>
                    <a:pt x="5040732" y="1188571"/>
                  </a:cubicBezTo>
                  <a:cubicBezTo>
                    <a:pt x="5023123" y="1268038"/>
                    <a:pt x="4997578" y="1346435"/>
                    <a:pt x="4964102" y="1421620"/>
                  </a:cubicBezTo>
                  <a:cubicBezTo>
                    <a:pt x="4897409" y="1572485"/>
                    <a:pt x="4799942" y="1709020"/>
                    <a:pt x="4689486" y="1828757"/>
                  </a:cubicBezTo>
                  <a:cubicBezTo>
                    <a:pt x="4579116" y="1949234"/>
                    <a:pt x="4456716" y="2054888"/>
                    <a:pt x="4333792" y="2155355"/>
                  </a:cubicBezTo>
                  <a:cubicBezTo>
                    <a:pt x="4210520" y="2255657"/>
                    <a:pt x="4085853" y="2350524"/>
                    <a:pt x="3965196" y="2446790"/>
                  </a:cubicBezTo>
                  <a:lnTo>
                    <a:pt x="3873745" y="2519916"/>
                  </a:lnTo>
                  <a:cubicBezTo>
                    <a:pt x="3842621" y="2544539"/>
                    <a:pt x="3811324" y="2569162"/>
                    <a:pt x="3779416" y="2593454"/>
                  </a:cubicBezTo>
                  <a:cubicBezTo>
                    <a:pt x="3715862" y="2642123"/>
                    <a:pt x="3650652" y="2689804"/>
                    <a:pt x="3582739" y="2735343"/>
                  </a:cubicBezTo>
                  <a:cubicBezTo>
                    <a:pt x="3514913" y="2780800"/>
                    <a:pt x="3445170" y="2824939"/>
                    <a:pt x="3371851" y="2865126"/>
                  </a:cubicBezTo>
                  <a:cubicBezTo>
                    <a:pt x="3298533" y="2905230"/>
                    <a:pt x="3222687" y="2942452"/>
                    <a:pt x="3143614" y="2974568"/>
                  </a:cubicBezTo>
                  <a:cubicBezTo>
                    <a:pt x="2985994" y="3039625"/>
                    <a:pt x="2815732" y="3083105"/>
                    <a:pt x="2643552" y="3101304"/>
                  </a:cubicBezTo>
                  <a:cubicBezTo>
                    <a:pt x="2600484" y="3105587"/>
                    <a:pt x="2557331" y="3109046"/>
                    <a:pt x="2514264" y="3110445"/>
                  </a:cubicBezTo>
                  <a:lnTo>
                    <a:pt x="2481920" y="3111598"/>
                  </a:lnTo>
                  <a:lnTo>
                    <a:pt x="2449664" y="3111763"/>
                  </a:lnTo>
                  <a:cubicBezTo>
                    <a:pt x="2427869" y="3112092"/>
                    <a:pt x="2407207" y="3111434"/>
                    <a:pt x="2386284" y="3111022"/>
                  </a:cubicBezTo>
                  <a:cubicBezTo>
                    <a:pt x="2344525" y="3110528"/>
                    <a:pt x="2302505" y="3108140"/>
                    <a:pt x="2260658" y="3106080"/>
                  </a:cubicBezTo>
                  <a:cubicBezTo>
                    <a:pt x="2218725" y="3102787"/>
                    <a:pt x="2176791" y="3099740"/>
                    <a:pt x="2134945" y="3094716"/>
                  </a:cubicBezTo>
                  <a:cubicBezTo>
                    <a:pt x="2051165" y="3085246"/>
                    <a:pt x="1967473" y="3072317"/>
                    <a:pt x="1884564" y="3054200"/>
                  </a:cubicBezTo>
                  <a:cubicBezTo>
                    <a:pt x="1801657" y="3036084"/>
                    <a:pt x="1719708" y="3012778"/>
                    <a:pt x="1639764" y="2984286"/>
                  </a:cubicBezTo>
                  <a:cubicBezTo>
                    <a:pt x="1559820" y="2955710"/>
                    <a:pt x="1481969" y="2921618"/>
                    <a:pt x="1407081" y="2882913"/>
                  </a:cubicBezTo>
                  <a:cubicBezTo>
                    <a:pt x="1332455" y="2843633"/>
                    <a:pt x="1260794" y="2799741"/>
                    <a:pt x="1193491" y="2750989"/>
                  </a:cubicBezTo>
                  <a:cubicBezTo>
                    <a:pt x="1058362" y="2653982"/>
                    <a:pt x="939973" y="2540257"/>
                    <a:pt x="836141" y="2418627"/>
                  </a:cubicBezTo>
                  <a:cubicBezTo>
                    <a:pt x="784444" y="2357523"/>
                    <a:pt x="736321" y="2294444"/>
                    <a:pt x="690812" y="2230210"/>
                  </a:cubicBezTo>
                  <a:cubicBezTo>
                    <a:pt x="645217" y="2165978"/>
                    <a:pt x="602674" y="2100345"/>
                    <a:pt x="562397" y="2033725"/>
                  </a:cubicBezTo>
                  <a:cubicBezTo>
                    <a:pt x="541823" y="2000044"/>
                    <a:pt x="522992" y="1968504"/>
                    <a:pt x="502504" y="1936223"/>
                  </a:cubicBezTo>
                  <a:cubicBezTo>
                    <a:pt x="482192" y="1904189"/>
                    <a:pt x="461530" y="1872155"/>
                    <a:pt x="440258" y="1840368"/>
                  </a:cubicBezTo>
                  <a:lnTo>
                    <a:pt x="310360" y="1649481"/>
                  </a:lnTo>
                  <a:cubicBezTo>
                    <a:pt x="288826" y="1617365"/>
                    <a:pt x="267555" y="1585084"/>
                    <a:pt x="246806" y="1552391"/>
                  </a:cubicBezTo>
                  <a:cubicBezTo>
                    <a:pt x="226057" y="1519698"/>
                    <a:pt x="205483" y="1486923"/>
                    <a:pt x="186303" y="1453160"/>
                  </a:cubicBezTo>
                  <a:cubicBezTo>
                    <a:pt x="147857" y="1385962"/>
                    <a:pt x="112550" y="1316790"/>
                    <a:pt x="84390" y="1244980"/>
                  </a:cubicBezTo>
                  <a:cubicBezTo>
                    <a:pt x="55708" y="1173418"/>
                    <a:pt x="34436" y="1099222"/>
                    <a:pt x="20139" y="1024037"/>
                  </a:cubicBezTo>
                  <a:cubicBezTo>
                    <a:pt x="6452" y="948852"/>
                    <a:pt x="0" y="872513"/>
                    <a:pt x="0" y="796339"/>
                  </a:cubicBezTo>
                  <a:cubicBezTo>
                    <a:pt x="850" y="568560"/>
                    <a:pt x="36028" y="341245"/>
                    <a:pt x="102773" y="1213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3" name="Freeform: Shape 22">
              <a:extLst>
                <a:ext uri="{FF2B5EF4-FFF2-40B4-BE49-F238E27FC236}">
                  <a16:creationId xmlns:a16="http://schemas.microsoft.com/office/drawing/2014/main" id="{31BCBF53-F859-485D-8008-16DE1F4FB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3885" y="1"/>
              <a:ext cx="4960549" cy="2918955"/>
            </a:xfrm>
            <a:custGeom>
              <a:avLst/>
              <a:gdLst>
                <a:gd name="connsiteX0" fmla="*/ 154335 w 4960549"/>
                <a:gd name="connsiteY0" fmla="*/ 0 h 2918955"/>
                <a:gd name="connsiteX1" fmla="*/ 347871 w 4960549"/>
                <a:gd name="connsiteY1" fmla="*/ 0 h 2918955"/>
                <a:gd name="connsiteX2" fmla="*/ 268143 w 4960549"/>
                <a:gd name="connsiteY2" fmla="*/ 165468 h 2918955"/>
                <a:gd name="connsiteX3" fmla="*/ 199554 w 4960549"/>
                <a:gd name="connsiteY3" fmla="*/ 358938 h 2918955"/>
                <a:gd name="connsiteX4" fmla="*/ 142104 w 4960549"/>
                <a:gd name="connsiteY4" fmla="*/ 762944 h 2918955"/>
                <a:gd name="connsiteX5" fmla="*/ 166339 w 4960549"/>
                <a:gd name="connsiteY5" fmla="*/ 960748 h 2918955"/>
                <a:gd name="connsiteX6" fmla="*/ 237914 w 4960549"/>
                <a:gd name="connsiteY6" fmla="*/ 1145787 h 2918955"/>
                <a:gd name="connsiteX7" fmla="*/ 287868 w 4960549"/>
                <a:gd name="connsiteY7" fmla="*/ 1232913 h 2918955"/>
                <a:gd name="connsiteX8" fmla="*/ 345232 w 4960549"/>
                <a:gd name="connsiteY8" fmla="*/ 1317239 h 2918955"/>
                <a:gd name="connsiteX9" fmla="*/ 477745 w 4960549"/>
                <a:gd name="connsiteY9" fmla="*/ 1480209 h 2918955"/>
                <a:gd name="connsiteX10" fmla="*/ 621156 w 4960549"/>
                <a:gd name="connsiteY10" fmla="*/ 1644414 h 2918955"/>
                <a:gd name="connsiteX11" fmla="*/ 692469 w 4960549"/>
                <a:gd name="connsiteY11" fmla="*/ 1730140 h 2918955"/>
                <a:gd name="connsiteX12" fmla="*/ 726731 w 4960549"/>
                <a:gd name="connsiteY12" fmla="*/ 1772220 h 2918955"/>
                <a:gd name="connsiteX13" fmla="*/ 760295 w 4960549"/>
                <a:gd name="connsiteY13" fmla="*/ 1812489 h 2918955"/>
                <a:gd name="connsiteX14" fmla="*/ 1048685 w 4960549"/>
                <a:gd name="connsiteY14" fmla="*/ 2110101 h 2918955"/>
                <a:gd name="connsiteX15" fmla="*/ 1202035 w 4960549"/>
                <a:gd name="connsiteY15" fmla="*/ 2244002 h 2918955"/>
                <a:gd name="connsiteX16" fmla="*/ 1362620 w 4960549"/>
                <a:gd name="connsiteY16" fmla="*/ 2367443 h 2918955"/>
                <a:gd name="connsiteX17" fmla="*/ 1721364 w 4960549"/>
                <a:gd name="connsiteY17" fmla="*/ 2562694 h 2918955"/>
                <a:gd name="connsiteX18" fmla="*/ 1922052 w 4960549"/>
                <a:gd name="connsiteY18" fmla="*/ 2617868 h 2918955"/>
                <a:gd name="connsiteX19" fmla="*/ 1973488 w 4960549"/>
                <a:gd name="connsiteY19" fmla="*/ 2627586 h 2918955"/>
                <a:gd name="connsiteX20" fmla="*/ 2025360 w 4960549"/>
                <a:gd name="connsiteY20" fmla="*/ 2635738 h 2918955"/>
                <a:gd name="connsiteX21" fmla="*/ 2130063 w 4960549"/>
                <a:gd name="connsiteY21" fmla="*/ 2647432 h 2918955"/>
                <a:gd name="connsiteX22" fmla="*/ 2182719 w 4960549"/>
                <a:gd name="connsiteY22" fmla="*/ 2651220 h 2918955"/>
                <a:gd name="connsiteX23" fmla="*/ 2235551 w 4960549"/>
                <a:gd name="connsiteY23" fmla="*/ 2653855 h 2918955"/>
                <a:gd name="connsiteX24" fmla="*/ 2288556 w 4960549"/>
                <a:gd name="connsiteY24" fmla="*/ 2655008 h 2918955"/>
                <a:gd name="connsiteX25" fmla="*/ 2341648 w 4960549"/>
                <a:gd name="connsiteY25" fmla="*/ 2654761 h 2918955"/>
                <a:gd name="connsiteX26" fmla="*/ 2368238 w 4960549"/>
                <a:gd name="connsiteY26" fmla="*/ 2654514 h 2918955"/>
                <a:gd name="connsiteX27" fmla="*/ 2393869 w 4960549"/>
                <a:gd name="connsiteY27" fmla="*/ 2653443 h 2918955"/>
                <a:gd name="connsiteX28" fmla="*/ 2419413 w 4960549"/>
                <a:gd name="connsiteY28" fmla="*/ 2652208 h 2918955"/>
                <a:gd name="connsiteX29" fmla="*/ 2444869 w 4960549"/>
                <a:gd name="connsiteY29" fmla="*/ 2650232 h 2918955"/>
                <a:gd name="connsiteX30" fmla="*/ 2545823 w 4960549"/>
                <a:gd name="connsiteY30" fmla="*/ 2638456 h 2918955"/>
                <a:gd name="connsiteX31" fmla="*/ 2930373 w 4960549"/>
                <a:gd name="connsiteY31" fmla="*/ 2519213 h 2918955"/>
                <a:gd name="connsiteX32" fmla="*/ 3285631 w 4960549"/>
                <a:gd name="connsiteY32" fmla="*/ 2310210 h 2918955"/>
                <a:gd name="connsiteX33" fmla="*/ 3371764 w 4960549"/>
                <a:gd name="connsiteY33" fmla="*/ 2248778 h 2918955"/>
                <a:gd name="connsiteX34" fmla="*/ 3457898 w 4960549"/>
                <a:gd name="connsiteY34" fmla="*/ 2185286 h 2918955"/>
                <a:gd name="connsiteX35" fmla="*/ 3632344 w 4960549"/>
                <a:gd name="connsiteY35" fmla="*/ 2053527 h 2918955"/>
                <a:gd name="connsiteX36" fmla="*/ 3990915 w 4960549"/>
                <a:gd name="connsiteY36" fmla="*/ 1798490 h 2918955"/>
                <a:gd name="connsiteX37" fmla="*/ 4324988 w 4960549"/>
                <a:gd name="connsiteY37" fmla="*/ 1544854 h 2918955"/>
                <a:gd name="connsiteX38" fmla="*/ 4592107 w 4960549"/>
                <a:gd name="connsiteY38" fmla="*/ 1254159 h 2918955"/>
                <a:gd name="connsiteX39" fmla="*/ 4683123 w 4960549"/>
                <a:gd name="connsiteY39" fmla="*/ 1085179 h 2918955"/>
                <a:gd name="connsiteX40" fmla="*/ 4738568 w 4960549"/>
                <a:gd name="connsiteY40" fmla="*/ 900551 h 2918955"/>
                <a:gd name="connsiteX41" fmla="*/ 4753913 w 4960549"/>
                <a:gd name="connsiteY41" fmla="*/ 803708 h 2918955"/>
                <a:gd name="connsiteX42" fmla="*/ 4756441 w 4960549"/>
                <a:gd name="connsiteY42" fmla="*/ 779167 h 2918955"/>
                <a:gd name="connsiteX43" fmla="*/ 4758358 w 4960549"/>
                <a:gd name="connsiteY43" fmla="*/ 754133 h 2918955"/>
                <a:gd name="connsiteX44" fmla="*/ 4761147 w 4960549"/>
                <a:gd name="connsiteY44" fmla="*/ 702417 h 2918955"/>
                <a:gd name="connsiteX45" fmla="*/ 4756353 w 4960549"/>
                <a:gd name="connsiteY45" fmla="*/ 495638 h 2918955"/>
                <a:gd name="connsiteX46" fmla="*/ 4725578 w 4960549"/>
                <a:gd name="connsiteY46" fmla="*/ 291411 h 2918955"/>
                <a:gd name="connsiteX47" fmla="*/ 4673358 w 4960549"/>
                <a:gd name="connsiteY47" fmla="*/ 92042 h 2918955"/>
                <a:gd name="connsiteX48" fmla="*/ 4644342 w 4960549"/>
                <a:gd name="connsiteY48" fmla="*/ 0 h 2918955"/>
                <a:gd name="connsiteX49" fmla="*/ 4862756 w 4960549"/>
                <a:gd name="connsiteY49" fmla="*/ 0 h 2918955"/>
                <a:gd name="connsiteX50" fmla="*/ 4876138 w 4960549"/>
                <a:gd name="connsiteY50" fmla="*/ 45680 h 2918955"/>
                <a:gd name="connsiteX51" fmla="*/ 4911707 w 4960549"/>
                <a:gd name="connsiteY51" fmla="*/ 263329 h 2918955"/>
                <a:gd name="connsiteX52" fmla="*/ 4934809 w 4960549"/>
                <a:gd name="connsiteY52" fmla="*/ 481145 h 2918955"/>
                <a:gd name="connsiteX53" fmla="*/ 4953205 w 4960549"/>
                <a:gd name="connsiteY53" fmla="*/ 698959 h 2918955"/>
                <a:gd name="connsiteX54" fmla="*/ 4956953 w 4960549"/>
                <a:gd name="connsiteY54" fmla="*/ 753557 h 2918955"/>
                <a:gd name="connsiteX55" fmla="*/ 4958611 w 4960549"/>
                <a:gd name="connsiteY55" fmla="*/ 781638 h 2918955"/>
                <a:gd name="connsiteX56" fmla="*/ 4959831 w 4960549"/>
                <a:gd name="connsiteY56" fmla="*/ 810213 h 2918955"/>
                <a:gd name="connsiteX57" fmla="*/ 4958174 w 4960549"/>
                <a:gd name="connsiteY57" fmla="*/ 925338 h 2918955"/>
                <a:gd name="connsiteX58" fmla="*/ 4834030 w 4960549"/>
                <a:gd name="connsiteY58" fmla="*/ 1377519 h 2918955"/>
                <a:gd name="connsiteX59" fmla="*/ 4558106 w 4960549"/>
                <a:gd name="connsiteY59" fmla="*/ 1761515 h 2918955"/>
                <a:gd name="connsiteX60" fmla="*/ 4389937 w 4960549"/>
                <a:gd name="connsiteY60" fmla="*/ 1921603 h 2918955"/>
                <a:gd name="connsiteX61" fmla="*/ 4214618 w 4960549"/>
                <a:gd name="connsiteY61" fmla="*/ 2067115 h 2918955"/>
                <a:gd name="connsiteX62" fmla="*/ 3858489 w 4960549"/>
                <a:gd name="connsiteY62" fmla="*/ 2329316 h 2918955"/>
                <a:gd name="connsiteX63" fmla="*/ 3768868 w 4960549"/>
                <a:gd name="connsiteY63" fmla="*/ 2393301 h 2918955"/>
                <a:gd name="connsiteX64" fmla="*/ 3676806 w 4960549"/>
                <a:gd name="connsiteY64" fmla="*/ 2457698 h 2918955"/>
                <a:gd name="connsiteX65" fmla="*/ 3582477 w 4960549"/>
                <a:gd name="connsiteY65" fmla="*/ 2521272 h 2918955"/>
                <a:gd name="connsiteX66" fmla="*/ 3485185 w 4960549"/>
                <a:gd name="connsiteY66" fmla="*/ 2583035 h 2918955"/>
                <a:gd name="connsiteX67" fmla="*/ 3280923 w 4960549"/>
                <a:gd name="connsiteY67" fmla="*/ 2698983 h 2918955"/>
                <a:gd name="connsiteX68" fmla="*/ 3061230 w 4960549"/>
                <a:gd name="connsiteY68" fmla="*/ 2797555 h 2918955"/>
                <a:gd name="connsiteX69" fmla="*/ 2583137 w 4960549"/>
                <a:gd name="connsiteY69" fmla="*/ 2910950 h 2918955"/>
                <a:gd name="connsiteX70" fmla="*/ 2460038 w 4960549"/>
                <a:gd name="connsiteY70" fmla="*/ 2918280 h 2918955"/>
                <a:gd name="connsiteX71" fmla="*/ 2429263 w 4960549"/>
                <a:gd name="connsiteY71" fmla="*/ 2918938 h 2918955"/>
                <a:gd name="connsiteX72" fmla="*/ 2398576 w 4960549"/>
                <a:gd name="connsiteY72" fmla="*/ 2918774 h 2918955"/>
                <a:gd name="connsiteX73" fmla="*/ 2367977 w 4960549"/>
                <a:gd name="connsiteY73" fmla="*/ 2918444 h 2918955"/>
                <a:gd name="connsiteX74" fmla="*/ 2338249 w 4960549"/>
                <a:gd name="connsiteY74" fmla="*/ 2917374 h 2918955"/>
                <a:gd name="connsiteX75" fmla="*/ 2100770 w 4960549"/>
                <a:gd name="connsiteY75" fmla="*/ 2899503 h 2918955"/>
                <a:gd name="connsiteX76" fmla="*/ 1864776 w 4960549"/>
                <a:gd name="connsiteY76" fmla="*/ 2860141 h 2918955"/>
                <a:gd name="connsiteX77" fmla="*/ 1632964 w 4960549"/>
                <a:gd name="connsiteY77" fmla="*/ 2798461 h 2918955"/>
                <a:gd name="connsiteX78" fmla="*/ 1189219 w 4960549"/>
                <a:gd name="connsiteY78" fmla="*/ 2613010 h 2918955"/>
                <a:gd name="connsiteX79" fmla="*/ 815305 w 4960549"/>
                <a:gd name="connsiteY79" fmla="*/ 2324292 h 2918955"/>
                <a:gd name="connsiteX80" fmla="*/ 663699 w 4960549"/>
                <a:gd name="connsiteY80" fmla="*/ 2150535 h 2918955"/>
                <a:gd name="connsiteX81" fmla="*/ 531274 w 4960549"/>
                <a:gd name="connsiteY81" fmla="*/ 1966565 h 2918955"/>
                <a:gd name="connsiteX82" fmla="*/ 500325 w 4960549"/>
                <a:gd name="connsiteY82" fmla="*/ 1919709 h 2918955"/>
                <a:gd name="connsiteX83" fmla="*/ 470771 w 4960549"/>
                <a:gd name="connsiteY83" fmla="*/ 1874252 h 2918955"/>
                <a:gd name="connsiteX84" fmla="*/ 412448 w 4960549"/>
                <a:gd name="connsiteY84" fmla="*/ 1786137 h 2918955"/>
                <a:gd name="connsiteX85" fmla="*/ 291616 w 4960549"/>
                <a:gd name="connsiteY85" fmla="*/ 1606122 h 2918955"/>
                <a:gd name="connsiteX86" fmla="*/ 173662 w 4960549"/>
                <a:gd name="connsiteY86" fmla="*/ 1415812 h 2918955"/>
                <a:gd name="connsiteX87" fmla="*/ 120483 w 4960549"/>
                <a:gd name="connsiteY87" fmla="*/ 1314934 h 2918955"/>
                <a:gd name="connsiteX88" fmla="*/ 75324 w 4960549"/>
                <a:gd name="connsiteY88" fmla="*/ 1209361 h 2918955"/>
                <a:gd name="connsiteX89" fmla="*/ 40713 w 4960549"/>
                <a:gd name="connsiteY89" fmla="*/ 1099837 h 2918955"/>
                <a:gd name="connsiteX90" fmla="*/ 27811 w 4960549"/>
                <a:gd name="connsiteY90" fmla="*/ 1044004 h 2918955"/>
                <a:gd name="connsiteX91" fmla="*/ 22144 w 4960549"/>
                <a:gd name="connsiteY91" fmla="*/ 1016004 h 2918955"/>
                <a:gd name="connsiteX92" fmla="*/ 17436 w 4960549"/>
                <a:gd name="connsiteY92" fmla="*/ 987923 h 2918955"/>
                <a:gd name="connsiteX93" fmla="*/ 0 w 4960549"/>
                <a:gd name="connsiteY93" fmla="*/ 762944 h 2918955"/>
                <a:gd name="connsiteX94" fmla="*/ 48385 w 4960549"/>
                <a:gd name="connsiteY94" fmla="*/ 324597 h 2918955"/>
                <a:gd name="connsiteX95" fmla="*/ 108474 w 4960549"/>
                <a:gd name="connsiteY95" fmla="*/ 110839 h 291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60549" h="2918955">
                  <a:moveTo>
                    <a:pt x="154335" y="0"/>
                  </a:moveTo>
                  <a:lnTo>
                    <a:pt x="347871" y="0"/>
                  </a:lnTo>
                  <a:lnTo>
                    <a:pt x="268143" y="165468"/>
                  </a:lnTo>
                  <a:cubicBezTo>
                    <a:pt x="241575" y="228661"/>
                    <a:pt x="218473" y="293182"/>
                    <a:pt x="199554" y="358938"/>
                  </a:cubicBezTo>
                  <a:cubicBezTo>
                    <a:pt x="161632" y="490121"/>
                    <a:pt x="142016" y="626491"/>
                    <a:pt x="142104" y="762944"/>
                  </a:cubicBezTo>
                  <a:cubicBezTo>
                    <a:pt x="142888" y="829977"/>
                    <a:pt x="149862" y="896516"/>
                    <a:pt x="166339" y="960748"/>
                  </a:cubicBezTo>
                  <a:cubicBezTo>
                    <a:pt x="182555" y="1025063"/>
                    <a:pt x="207750" y="1086579"/>
                    <a:pt x="237914" y="1145787"/>
                  </a:cubicBezTo>
                  <a:cubicBezTo>
                    <a:pt x="253170" y="1175351"/>
                    <a:pt x="270084" y="1204338"/>
                    <a:pt x="287868" y="1232913"/>
                  </a:cubicBezTo>
                  <a:cubicBezTo>
                    <a:pt x="305914" y="1261406"/>
                    <a:pt x="325181" y="1289488"/>
                    <a:pt x="345232" y="1317239"/>
                  </a:cubicBezTo>
                  <a:cubicBezTo>
                    <a:pt x="385858" y="1372578"/>
                    <a:pt x="431017" y="1426270"/>
                    <a:pt x="477745" y="1480209"/>
                  </a:cubicBezTo>
                  <a:cubicBezTo>
                    <a:pt x="524474" y="1534231"/>
                    <a:pt x="573294" y="1588252"/>
                    <a:pt x="621156" y="1644414"/>
                  </a:cubicBezTo>
                  <a:cubicBezTo>
                    <a:pt x="645130" y="1672413"/>
                    <a:pt x="668843" y="1701070"/>
                    <a:pt x="692469" y="1730140"/>
                  </a:cubicBezTo>
                  <a:lnTo>
                    <a:pt x="726731" y="1772220"/>
                  </a:lnTo>
                  <a:cubicBezTo>
                    <a:pt x="737977" y="1785644"/>
                    <a:pt x="748700" y="1799396"/>
                    <a:pt x="760295" y="1812489"/>
                  </a:cubicBezTo>
                  <a:cubicBezTo>
                    <a:pt x="850788" y="1919050"/>
                    <a:pt x="948952" y="2017128"/>
                    <a:pt x="1048685" y="2110101"/>
                  </a:cubicBezTo>
                  <a:cubicBezTo>
                    <a:pt x="1098814" y="2156382"/>
                    <a:pt x="1149814" y="2201097"/>
                    <a:pt x="1202035" y="2244002"/>
                  </a:cubicBezTo>
                  <a:cubicBezTo>
                    <a:pt x="1254256" y="2286906"/>
                    <a:pt x="1307435" y="2328410"/>
                    <a:pt x="1362620" y="2367443"/>
                  </a:cubicBezTo>
                  <a:cubicBezTo>
                    <a:pt x="1472554" y="2445675"/>
                    <a:pt x="1591118" y="2515590"/>
                    <a:pt x="1721364" y="2562694"/>
                  </a:cubicBezTo>
                  <a:cubicBezTo>
                    <a:pt x="1786314" y="2586246"/>
                    <a:pt x="1853617" y="2604280"/>
                    <a:pt x="1922052" y="2617868"/>
                  </a:cubicBezTo>
                  <a:cubicBezTo>
                    <a:pt x="1939227" y="2621080"/>
                    <a:pt x="1956227" y="2624786"/>
                    <a:pt x="1973488" y="2627586"/>
                  </a:cubicBezTo>
                  <a:lnTo>
                    <a:pt x="2025360" y="2635738"/>
                  </a:lnTo>
                  <a:cubicBezTo>
                    <a:pt x="2060145" y="2640103"/>
                    <a:pt x="2094930" y="2644714"/>
                    <a:pt x="2130063" y="2647432"/>
                  </a:cubicBezTo>
                  <a:cubicBezTo>
                    <a:pt x="2147587" y="2648996"/>
                    <a:pt x="2165109" y="2650479"/>
                    <a:pt x="2182719" y="2651220"/>
                  </a:cubicBezTo>
                  <a:cubicBezTo>
                    <a:pt x="2200330" y="2652043"/>
                    <a:pt x="2217853" y="2653361"/>
                    <a:pt x="2235551" y="2653855"/>
                  </a:cubicBezTo>
                  <a:lnTo>
                    <a:pt x="2288556" y="2655008"/>
                  </a:lnTo>
                  <a:cubicBezTo>
                    <a:pt x="2306166" y="2655419"/>
                    <a:pt x="2323951" y="2654843"/>
                    <a:pt x="2341648" y="2654761"/>
                  </a:cubicBezTo>
                  <a:lnTo>
                    <a:pt x="2368238" y="2654514"/>
                  </a:lnTo>
                  <a:cubicBezTo>
                    <a:pt x="2376869" y="2654267"/>
                    <a:pt x="2385325" y="2653773"/>
                    <a:pt x="2393869" y="2653443"/>
                  </a:cubicBezTo>
                  <a:cubicBezTo>
                    <a:pt x="2402412" y="2653031"/>
                    <a:pt x="2410956" y="2652785"/>
                    <a:pt x="2419413" y="2652208"/>
                  </a:cubicBezTo>
                  <a:lnTo>
                    <a:pt x="2444869" y="2650232"/>
                  </a:lnTo>
                  <a:cubicBezTo>
                    <a:pt x="2478782" y="2647679"/>
                    <a:pt x="2512433" y="2643397"/>
                    <a:pt x="2545823" y="2638456"/>
                  </a:cubicBezTo>
                  <a:cubicBezTo>
                    <a:pt x="2679470" y="2617539"/>
                    <a:pt x="2807973" y="2576612"/>
                    <a:pt x="2930373" y="2519213"/>
                  </a:cubicBezTo>
                  <a:cubicBezTo>
                    <a:pt x="3053210" y="2462475"/>
                    <a:pt x="3170117" y="2389842"/>
                    <a:pt x="3285631" y="2310210"/>
                  </a:cubicBezTo>
                  <a:cubicBezTo>
                    <a:pt x="3314487" y="2290364"/>
                    <a:pt x="3343169" y="2269612"/>
                    <a:pt x="3371764" y="2248778"/>
                  </a:cubicBezTo>
                  <a:cubicBezTo>
                    <a:pt x="3400534" y="2227943"/>
                    <a:pt x="3429216" y="2206779"/>
                    <a:pt x="3457898" y="2185286"/>
                  </a:cubicBezTo>
                  <a:lnTo>
                    <a:pt x="3632344" y="2053527"/>
                  </a:lnTo>
                  <a:cubicBezTo>
                    <a:pt x="3752043" y="1963848"/>
                    <a:pt x="3872873" y="1880345"/>
                    <a:pt x="3990915" y="1798490"/>
                  </a:cubicBezTo>
                  <a:cubicBezTo>
                    <a:pt x="4108869" y="1716634"/>
                    <a:pt x="4222377" y="1633955"/>
                    <a:pt x="4324988" y="1544854"/>
                  </a:cubicBezTo>
                  <a:cubicBezTo>
                    <a:pt x="4427599" y="1455916"/>
                    <a:pt x="4520271" y="1361132"/>
                    <a:pt x="4592107" y="1254159"/>
                  </a:cubicBezTo>
                  <a:cubicBezTo>
                    <a:pt x="4628025" y="1200715"/>
                    <a:pt x="4658712" y="1144388"/>
                    <a:pt x="4683123" y="1085179"/>
                  </a:cubicBezTo>
                  <a:cubicBezTo>
                    <a:pt x="4707707" y="1026051"/>
                    <a:pt x="4725405" y="964125"/>
                    <a:pt x="4738568" y="900551"/>
                  </a:cubicBezTo>
                  <a:cubicBezTo>
                    <a:pt x="4745107" y="868764"/>
                    <a:pt x="4750338" y="836400"/>
                    <a:pt x="4753913" y="803708"/>
                  </a:cubicBezTo>
                  <a:cubicBezTo>
                    <a:pt x="4754959" y="795555"/>
                    <a:pt x="4755656" y="787320"/>
                    <a:pt x="4756441" y="779167"/>
                  </a:cubicBezTo>
                  <a:cubicBezTo>
                    <a:pt x="4757137" y="770932"/>
                    <a:pt x="4758010" y="762862"/>
                    <a:pt x="4758358" y="754133"/>
                  </a:cubicBezTo>
                  <a:lnTo>
                    <a:pt x="4761147" y="702417"/>
                  </a:lnTo>
                  <a:cubicBezTo>
                    <a:pt x="4763677" y="633409"/>
                    <a:pt x="4762107" y="564317"/>
                    <a:pt x="4756353" y="495638"/>
                  </a:cubicBezTo>
                  <a:cubicBezTo>
                    <a:pt x="4750774" y="426876"/>
                    <a:pt x="4740051" y="358691"/>
                    <a:pt x="4725578" y="291411"/>
                  </a:cubicBezTo>
                  <a:cubicBezTo>
                    <a:pt x="4710932" y="224131"/>
                    <a:pt x="4692625" y="157758"/>
                    <a:pt x="4673358" y="92042"/>
                  </a:cubicBezTo>
                  <a:lnTo>
                    <a:pt x="4644342" y="0"/>
                  </a:lnTo>
                  <a:lnTo>
                    <a:pt x="4862756" y="0"/>
                  </a:lnTo>
                  <a:lnTo>
                    <a:pt x="4876138" y="45680"/>
                  </a:lnTo>
                  <a:cubicBezTo>
                    <a:pt x="4892005" y="117818"/>
                    <a:pt x="4903077" y="190532"/>
                    <a:pt x="4911707" y="263329"/>
                  </a:cubicBezTo>
                  <a:cubicBezTo>
                    <a:pt x="4920513" y="336044"/>
                    <a:pt x="4927575" y="408677"/>
                    <a:pt x="4934809" y="481145"/>
                  </a:cubicBezTo>
                  <a:cubicBezTo>
                    <a:pt x="4941697" y="553694"/>
                    <a:pt x="4947799" y="626244"/>
                    <a:pt x="4953205" y="698959"/>
                  </a:cubicBezTo>
                  <a:lnTo>
                    <a:pt x="4956953" y="753557"/>
                  </a:lnTo>
                  <a:cubicBezTo>
                    <a:pt x="4957651" y="762533"/>
                    <a:pt x="4958087" y="772168"/>
                    <a:pt x="4958611" y="781638"/>
                  </a:cubicBezTo>
                  <a:cubicBezTo>
                    <a:pt x="4959133" y="791108"/>
                    <a:pt x="4959657" y="800661"/>
                    <a:pt x="4959831" y="810213"/>
                  </a:cubicBezTo>
                  <a:cubicBezTo>
                    <a:pt x="4961139" y="848341"/>
                    <a:pt x="4960703" y="886798"/>
                    <a:pt x="4958174" y="925338"/>
                  </a:cubicBezTo>
                  <a:cubicBezTo>
                    <a:pt x="4948759" y="1079578"/>
                    <a:pt x="4904907" y="1234972"/>
                    <a:pt x="4834030" y="1377519"/>
                  </a:cubicBezTo>
                  <a:cubicBezTo>
                    <a:pt x="4763327" y="1520478"/>
                    <a:pt x="4665861" y="1648779"/>
                    <a:pt x="4558106" y="1761515"/>
                  </a:cubicBezTo>
                  <a:cubicBezTo>
                    <a:pt x="4504229" y="1818090"/>
                    <a:pt x="4447650" y="1871123"/>
                    <a:pt x="4389937" y="1921603"/>
                  </a:cubicBezTo>
                  <a:cubicBezTo>
                    <a:pt x="4332223" y="1972083"/>
                    <a:pt x="4273726" y="2020669"/>
                    <a:pt x="4214618" y="2067115"/>
                  </a:cubicBezTo>
                  <a:cubicBezTo>
                    <a:pt x="4096664" y="2160417"/>
                    <a:pt x="3976094" y="2245484"/>
                    <a:pt x="3858489" y="2329316"/>
                  </a:cubicBezTo>
                  <a:lnTo>
                    <a:pt x="3768868" y="2393301"/>
                  </a:lnTo>
                  <a:cubicBezTo>
                    <a:pt x="3738529" y="2414794"/>
                    <a:pt x="3707929" y="2436452"/>
                    <a:pt x="3676806" y="2457698"/>
                  </a:cubicBezTo>
                  <a:cubicBezTo>
                    <a:pt x="3645770" y="2479027"/>
                    <a:pt x="3614385" y="2500273"/>
                    <a:pt x="3582477" y="2521272"/>
                  </a:cubicBezTo>
                  <a:cubicBezTo>
                    <a:pt x="3550483" y="2542107"/>
                    <a:pt x="3518226" y="2562776"/>
                    <a:pt x="3485185" y="2583035"/>
                  </a:cubicBezTo>
                  <a:cubicBezTo>
                    <a:pt x="3419451" y="2623633"/>
                    <a:pt x="3351625" y="2662996"/>
                    <a:pt x="3280923" y="2698983"/>
                  </a:cubicBezTo>
                  <a:cubicBezTo>
                    <a:pt x="3210307" y="2735134"/>
                    <a:pt x="3137251" y="2768732"/>
                    <a:pt x="3061230" y="2797555"/>
                  </a:cubicBezTo>
                  <a:cubicBezTo>
                    <a:pt x="2909886" y="2856024"/>
                    <a:pt x="2747295" y="2895468"/>
                    <a:pt x="2583137" y="2910950"/>
                  </a:cubicBezTo>
                  <a:cubicBezTo>
                    <a:pt x="2542075" y="2914657"/>
                    <a:pt x="2501013" y="2917456"/>
                    <a:pt x="2460038" y="2918280"/>
                  </a:cubicBezTo>
                  <a:lnTo>
                    <a:pt x="2429263" y="2918938"/>
                  </a:lnTo>
                  <a:cubicBezTo>
                    <a:pt x="2419064" y="2919021"/>
                    <a:pt x="2408777" y="2918774"/>
                    <a:pt x="2398576" y="2918774"/>
                  </a:cubicBezTo>
                  <a:lnTo>
                    <a:pt x="2367977" y="2918444"/>
                  </a:lnTo>
                  <a:lnTo>
                    <a:pt x="2338249" y="2917374"/>
                  </a:lnTo>
                  <a:cubicBezTo>
                    <a:pt x="2259089" y="2914985"/>
                    <a:pt x="2179756" y="2909057"/>
                    <a:pt x="2100770" y="2899503"/>
                  </a:cubicBezTo>
                  <a:cubicBezTo>
                    <a:pt x="2021699" y="2890445"/>
                    <a:pt x="1942801" y="2877434"/>
                    <a:pt x="1864776" y="2860141"/>
                  </a:cubicBezTo>
                  <a:cubicBezTo>
                    <a:pt x="1786836" y="2842683"/>
                    <a:pt x="1709508" y="2822013"/>
                    <a:pt x="1632964" y="2798461"/>
                  </a:cubicBezTo>
                  <a:cubicBezTo>
                    <a:pt x="1480138" y="2750946"/>
                    <a:pt x="1329055" y="2691818"/>
                    <a:pt x="1189219" y="2613010"/>
                  </a:cubicBezTo>
                  <a:cubicBezTo>
                    <a:pt x="1049296" y="2534366"/>
                    <a:pt x="924367" y="2434640"/>
                    <a:pt x="815305" y="2324292"/>
                  </a:cubicBezTo>
                  <a:cubicBezTo>
                    <a:pt x="760469" y="2269200"/>
                    <a:pt x="710603" y="2210567"/>
                    <a:pt x="663699" y="2150535"/>
                  </a:cubicBezTo>
                  <a:cubicBezTo>
                    <a:pt x="617059" y="2090255"/>
                    <a:pt x="572684" y="2029069"/>
                    <a:pt x="531274" y="1966565"/>
                  </a:cubicBezTo>
                  <a:cubicBezTo>
                    <a:pt x="520638" y="1951084"/>
                    <a:pt x="510612" y="1935355"/>
                    <a:pt x="500325" y="1919709"/>
                  </a:cubicBezTo>
                  <a:lnTo>
                    <a:pt x="470771" y="1874252"/>
                  </a:lnTo>
                  <a:cubicBezTo>
                    <a:pt x="451853" y="1844853"/>
                    <a:pt x="432238" y="1815701"/>
                    <a:pt x="412448" y="1786137"/>
                  </a:cubicBezTo>
                  <a:lnTo>
                    <a:pt x="291616" y="1606122"/>
                  </a:lnTo>
                  <a:cubicBezTo>
                    <a:pt x="251078" y="1544771"/>
                    <a:pt x="211062" y="1481609"/>
                    <a:pt x="173662" y="1415812"/>
                  </a:cubicBezTo>
                  <a:cubicBezTo>
                    <a:pt x="155005" y="1382872"/>
                    <a:pt x="136960" y="1349355"/>
                    <a:pt x="120483" y="1314934"/>
                  </a:cubicBezTo>
                  <a:cubicBezTo>
                    <a:pt x="104093" y="1280429"/>
                    <a:pt x="88837" y="1245266"/>
                    <a:pt x="75324" y="1209361"/>
                  </a:cubicBezTo>
                  <a:cubicBezTo>
                    <a:pt x="62072" y="1173375"/>
                    <a:pt x="50303" y="1136893"/>
                    <a:pt x="40713" y="1099837"/>
                  </a:cubicBezTo>
                  <a:cubicBezTo>
                    <a:pt x="36180" y="1081308"/>
                    <a:pt x="31560" y="1062697"/>
                    <a:pt x="27811" y="1044004"/>
                  </a:cubicBezTo>
                  <a:lnTo>
                    <a:pt x="22144" y="1016004"/>
                  </a:lnTo>
                  <a:lnTo>
                    <a:pt x="17436" y="987923"/>
                  </a:lnTo>
                  <a:cubicBezTo>
                    <a:pt x="5144" y="912986"/>
                    <a:pt x="0" y="837636"/>
                    <a:pt x="0" y="762944"/>
                  </a:cubicBezTo>
                  <a:cubicBezTo>
                    <a:pt x="349" y="615951"/>
                    <a:pt x="16652" y="468957"/>
                    <a:pt x="48385" y="324597"/>
                  </a:cubicBezTo>
                  <a:cubicBezTo>
                    <a:pt x="64209" y="252459"/>
                    <a:pt x="84238" y="181021"/>
                    <a:pt x="108474" y="11083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4" name="Freeform: Shape 23">
              <a:extLst>
                <a:ext uri="{FF2B5EF4-FFF2-40B4-BE49-F238E27FC236}">
                  <a16:creationId xmlns:a16="http://schemas.microsoft.com/office/drawing/2014/main" id="{436F5721-88D0-4683-BB23-289611A4A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86973" y="0"/>
              <a:ext cx="4934374" cy="2888360"/>
            </a:xfrm>
            <a:custGeom>
              <a:avLst/>
              <a:gdLst>
                <a:gd name="connsiteX0" fmla="*/ 179816 w 4934374"/>
                <a:gd name="connsiteY0" fmla="*/ 0 h 2888360"/>
                <a:gd name="connsiteX1" fmla="*/ 666325 w 4934374"/>
                <a:gd name="connsiteY1" fmla="*/ 0 h 2888360"/>
                <a:gd name="connsiteX2" fmla="*/ 626038 w 4934374"/>
                <a:gd name="connsiteY2" fmla="*/ 65170 h 2888360"/>
                <a:gd name="connsiteX3" fmla="*/ 435986 w 4934374"/>
                <a:gd name="connsiteY3" fmla="*/ 779635 h 2888360"/>
                <a:gd name="connsiteX4" fmla="*/ 750530 w 4934374"/>
                <a:gd name="connsiteY4" fmla="*/ 1443043 h 2888360"/>
                <a:gd name="connsiteX5" fmla="*/ 909024 w 4934374"/>
                <a:gd name="connsiteY5" fmla="*/ 1653610 h 2888360"/>
                <a:gd name="connsiteX6" fmla="*/ 2396223 w 4934374"/>
                <a:gd name="connsiteY6" fmla="*/ 2476694 h 2888360"/>
                <a:gd name="connsiteX7" fmla="*/ 3525201 w 4934374"/>
                <a:gd name="connsiteY7" fmla="*/ 1970327 h 2888360"/>
                <a:gd name="connsiteX8" fmla="*/ 3662596 w 4934374"/>
                <a:gd name="connsiteY8" fmla="*/ 1869778 h 2888360"/>
                <a:gd name="connsiteX9" fmla="*/ 4287500 w 4934374"/>
                <a:gd name="connsiteY9" fmla="*/ 1344141 h 2888360"/>
                <a:gd name="connsiteX10" fmla="*/ 4498563 w 4934374"/>
                <a:gd name="connsiteY10" fmla="*/ 779635 h 2888360"/>
                <a:gd name="connsiteX11" fmla="*/ 4376239 w 4934374"/>
                <a:gd name="connsiteY11" fmla="*/ 16511 h 2888360"/>
                <a:gd name="connsiteX12" fmla="*/ 4369703 w 4934374"/>
                <a:gd name="connsiteY12" fmla="*/ 0 h 2888360"/>
                <a:gd name="connsiteX13" fmla="*/ 4823642 w 4934374"/>
                <a:gd name="connsiteY13" fmla="*/ 0 h 2888360"/>
                <a:gd name="connsiteX14" fmla="*/ 4850554 w 4934374"/>
                <a:gd name="connsiteY14" fmla="*/ 89409 h 2888360"/>
                <a:gd name="connsiteX15" fmla="*/ 4934374 w 4934374"/>
                <a:gd name="connsiteY15" fmla="*/ 779553 h 2888360"/>
                <a:gd name="connsiteX16" fmla="*/ 3793540 w 4934374"/>
                <a:gd name="connsiteY16" fmla="*/ 2294701 h 2888360"/>
                <a:gd name="connsiteX17" fmla="*/ 2396135 w 4934374"/>
                <a:gd name="connsiteY17" fmla="*/ 2888360 h 2888360"/>
                <a:gd name="connsiteX18" fmla="*/ 548273 w 4934374"/>
                <a:gd name="connsiteY18" fmla="*/ 1884684 h 2888360"/>
                <a:gd name="connsiteX19" fmla="*/ 0 w 4934374"/>
                <a:gd name="connsiteY19" fmla="*/ 779553 h 2888360"/>
                <a:gd name="connsiteX20" fmla="*/ 137335 w 4934374"/>
                <a:gd name="connsiteY20" fmla="*/ 89409 h 288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34374" h="2888360">
                  <a:moveTo>
                    <a:pt x="179816" y="0"/>
                  </a:moveTo>
                  <a:lnTo>
                    <a:pt x="666325" y="0"/>
                  </a:lnTo>
                  <a:lnTo>
                    <a:pt x="626038" y="65170"/>
                  </a:lnTo>
                  <a:cubicBezTo>
                    <a:pt x="499976" y="295913"/>
                    <a:pt x="435986" y="536292"/>
                    <a:pt x="435986" y="779635"/>
                  </a:cubicBezTo>
                  <a:cubicBezTo>
                    <a:pt x="435986" y="1024707"/>
                    <a:pt x="538074" y="1167830"/>
                    <a:pt x="750530" y="1443043"/>
                  </a:cubicBezTo>
                  <a:cubicBezTo>
                    <a:pt x="801792" y="1509416"/>
                    <a:pt x="854797" y="1578096"/>
                    <a:pt x="909024" y="1653610"/>
                  </a:cubicBezTo>
                  <a:cubicBezTo>
                    <a:pt x="1323389" y="2230552"/>
                    <a:pt x="1768180" y="2476694"/>
                    <a:pt x="2396223" y="2476694"/>
                  </a:cubicBezTo>
                  <a:cubicBezTo>
                    <a:pt x="2808409" y="2476694"/>
                    <a:pt x="3110835" y="2276173"/>
                    <a:pt x="3525201" y="1970327"/>
                  </a:cubicBezTo>
                  <a:cubicBezTo>
                    <a:pt x="3571493" y="1936152"/>
                    <a:pt x="3617786" y="1902388"/>
                    <a:pt x="3662596" y="1869778"/>
                  </a:cubicBezTo>
                  <a:cubicBezTo>
                    <a:pt x="3905479" y="1692809"/>
                    <a:pt x="4134849" y="1525640"/>
                    <a:pt x="4287500" y="1344141"/>
                  </a:cubicBezTo>
                  <a:cubicBezTo>
                    <a:pt x="4433439" y="1170630"/>
                    <a:pt x="4498563" y="996543"/>
                    <a:pt x="4498563" y="779635"/>
                  </a:cubicBezTo>
                  <a:cubicBezTo>
                    <a:pt x="4498563" y="507799"/>
                    <a:pt x="4456499" y="249674"/>
                    <a:pt x="4376239" y="16511"/>
                  </a:cubicBezTo>
                  <a:lnTo>
                    <a:pt x="4369703" y="0"/>
                  </a:lnTo>
                  <a:lnTo>
                    <a:pt x="4823642" y="0"/>
                  </a:lnTo>
                  <a:lnTo>
                    <a:pt x="4850554" y="89409"/>
                  </a:lnTo>
                  <a:cubicBezTo>
                    <a:pt x="4905864" y="307423"/>
                    <a:pt x="4934374" y="539220"/>
                    <a:pt x="4934374" y="779553"/>
                  </a:cubicBezTo>
                  <a:cubicBezTo>
                    <a:pt x="4934374" y="1521110"/>
                    <a:pt x="4369101" y="1869861"/>
                    <a:pt x="3793540" y="2294701"/>
                  </a:cubicBezTo>
                  <a:cubicBezTo>
                    <a:pt x="3374293" y="2604171"/>
                    <a:pt x="2970389" y="2888360"/>
                    <a:pt x="2396135" y="2888360"/>
                  </a:cubicBezTo>
                  <a:cubicBezTo>
                    <a:pt x="1544564" y="2888360"/>
                    <a:pt x="991670" y="2502058"/>
                    <a:pt x="548273" y="1884684"/>
                  </a:cubicBezTo>
                  <a:cubicBezTo>
                    <a:pt x="282201" y="1514275"/>
                    <a:pt x="0" y="1260227"/>
                    <a:pt x="0" y="779553"/>
                  </a:cubicBezTo>
                  <a:cubicBezTo>
                    <a:pt x="0" y="539220"/>
                    <a:pt x="48876" y="307423"/>
                    <a:pt x="137335" y="8940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5" name="Freeform: Shape 24">
              <a:extLst>
                <a:ext uri="{FF2B5EF4-FFF2-40B4-BE49-F238E27FC236}">
                  <a16:creationId xmlns:a16="http://schemas.microsoft.com/office/drawing/2014/main" id="{0DC43E93-F81B-4DAE-9F0A-DF9299A8C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86973" y="0"/>
              <a:ext cx="4934374" cy="2888360"/>
            </a:xfrm>
            <a:custGeom>
              <a:avLst/>
              <a:gdLst>
                <a:gd name="connsiteX0" fmla="*/ 179816 w 4934374"/>
                <a:gd name="connsiteY0" fmla="*/ 0 h 2888360"/>
                <a:gd name="connsiteX1" fmla="*/ 767292 w 4934374"/>
                <a:gd name="connsiteY1" fmla="*/ 0 h 2888360"/>
                <a:gd name="connsiteX2" fmla="*/ 703453 w 4934374"/>
                <a:gd name="connsiteY2" fmla="*/ 102886 h 2888360"/>
                <a:gd name="connsiteX3" fmla="*/ 523079 w 4934374"/>
                <a:gd name="connsiteY3" fmla="*/ 779635 h 2888360"/>
                <a:gd name="connsiteX4" fmla="*/ 820885 w 4934374"/>
                <a:gd name="connsiteY4" fmla="*/ 1394539 h 2888360"/>
                <a:gd name="connsiteX5" fmla="*/ 981122 w 4934374"/>
                <a:gd name="connsiteY5" fmla="*/ 1607412 h 2888360"/>
                <a:gd name="connsiteX6" fmla="*/ 1592426 w 4934374"/>
                <a:gd name="connsiteY6" fmla="*/ 2196871 h 2888360"/>
                <a:gd name="connsiteX7" fmla="*/ 2396135 w 4934374"/>
                <a:gd name="connsiteY7" fmla="*/ 2394345 h 2888360"/>
                <a:gd name="connsiteX8" fmla="*/ 2913111 w 4934374"/>
                <a:gd name="connsiteY8" fmla="*/ 2268597 h 2888360"/>
                <a:gd name="connsiteX9" fmla="*/ 3471411 w 4934374"/>
                <a:gd name="connsiteY9" fmla="*/ 1905518 h 2888360"/>
                <a:gd name="connsiteX10" fmla="*/ 3609242 w 4934374"/>
                <a:gd name="connsiteY10" fmla="*/ 1804640 h 2888360"/>
                <a:gd name="connsiteX11" fmla="*/ 4219151 w 4934374"/>
                <a:gd name="connsiteY11" fmla="*/ 1292919 h 2888360"/>
                <a:gd name="connsiteX12" fmla="*/ 4411295 w 4934374"/>
                <a:gd name="connsiteY12" fmla="*/ 779635 h 2888360"/>
                <a:gd name="connsiteX13" fmla="*/ 4294235 w 4934374"/>
                <a:gd name="connsiteY13" fmla="*/ 44685 h 2888360"/>
                <a:gd name="connsiteX14" fmla="*/ 4276624 w 4934374"/>
                <a:gd name="connsiteY14" fmla="*/ 0 h 2888360"/>
                <a:gd name="connsiteX15" fmla="*/ 4823642 w 4934374"/>
                <a:gd name="connsiteY15" fmla="*/ 0 h 2888360"/>
                <a:gd name="connsiteX16" fmla="*/ 4850554 w 4934374"/>
                <a:gd name="connsiteY16" fmla="*/ 89409 h 2888360"/>
                <a:gd name="connsiteX17" fmla="*/ 4934374 w 4934374"/>
                <a:gd name="connsiteY17" fmla="*/ 779553 h 2888360"/>
                <a:gd name="connsiteX18" fmla="*/ 3793540 w 4934374"/>
                <a:gd name="connsiteY18" fmla="*/ 2294701 h 2888360"/>
                <a:gd name="connsiteX19" fmla="*/ 2396135 w 4934374"/>
                <a:gd name="connsiteY19" fmla="*/ 2888360 h 2888360"/>
                <a:gd name="connsiteX20" fmla="*/ 548273 w 4934374"/>
                <a:gd name="connsiteY20" fmla="*/ 1884684 h 2888360"/>
                <a:gd name="connsiteX21" fmla="*/ 0 w 4934374"/>
                <a:gd name="connsiteY21" fmla="*/ 779553 h 2888360"/>
                <a:gd name="connsiteX22" fmla="*/ 137335 w 4934374"/>
                <a:gd name="connsiteY22" fmla="*/ 89409 h 288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34374" h="2888360">
                  <a:moveTo>
                    <a:pt x="179816" y="0"/>
                  </a:moveTo>
                  <a:lnTo>
                    <a:pt x="767292" y="0"/>
                  </a:lnTo>
                  <a:lnTo>
                    <a:pt x="703453" y="102886"/>
                  </a:lnTo>
                  <a:cubicBezTo>
                    <a:pt x="583756" y="321853"/>
                    <a:pt x="523079" y="549550"/>
                    <a:pt x="523079" y="779635"/>
                  </a:cubicBezTo>
                  <a:cubicBezTo>
                    <a:pt x="523079" y="999508"/>
                    <a:pt x="614356" y="1127068"/>
                    <a:pt x="820885" y="1394539"/>
                  </a:cubicBezTo>
                  <a:cubicBezTo>
                    <a:pt x="872582" y="1461489"/>
                    <a:pt x="926023" y="1530745"/>
                    <a:pt x="981122" y="1607412"/>
                  </a:cubicBezTo>
                  <a:cubicBezTo>
                    <a:pt x="1175968" y="1878671"/>
                    <a:pt x="1375871" y="2071535"/>
                    <a:pt x="1592426" y="2196871"/>
                  </a:cubicBezTo>
                  <a:cubicBezTo>
                    <a:pt x="1821970" y="2329783"/>
                    <a:pt x="2084904" y="2394345"/>
                    <a:pt x="2396135" y="2394345"/>
                  </a:cubicBezTo>
                  <a:cubicBezTo>
                    <a:pt x="2572762" y="2394345"/>
                    <a:pt x="2737009" y="2354405"/>
                    <a:pt x="2913111" y="2268597"/>
                  </a:cubicBezTo>
                  <a:cubicBezTo>
                    <a:pt x="3093922" y="2180483"/>
                    <a:pt x="3272903" y="2052018"/>
                    <a:pt x="3471411" y="1905518"/>
                  </a:cubicBezTo>
                  <a:cubicBezTo>
                    <a:pt x="3517964" y="1871178"/>
                    <a:pt x="3564344" y="1837332"/>
                    <a:pt x="3609242" y="1804640"/>
                  </a:cubicBezTo>
                  <a:cubicBezTo>
                    <a:pt x="3847765" y="1630800"/>
                    <a:pt x="4073038" y="1466594"/>
                    <a:pt x="4219151" y="1292919"/>
                  </a:cubicBezTo>
                  <a:cubicBezTo>
                    <a:pt x="4353843" y="1132832"/>
                    <a:pt x="4411295" y="979332"/>
                    <a:pt x="4411295" y="779635"/>
                  </a:cubicBezTo>
                  <a:cubicBezTo>
                    <a:pt x="4411295" y="517475"/>
                    <a:pt x="4371040" y="268882"/>
                    <a:pt x="4294235" y="44685"/>
                  </a:cubicBezTo>
                  <a:lnTo>
                    <a:pt x="4276624" y="0"/>
                  </a:lnTo>
                  <a:lnTo>
                    <a:pt x="4823642" y="0"/>
                  </a:lnTo>
                  <a:lnTo>
                    <a:pt x="4850554" y="89409"/>
                  </a:lnTo>
                  <a:cubicBezTo>
                    <a:pt x="4905864" y="307423"/>
                    <a:pt x="4934374" y="539220"/>
                    <a:pt x="4934374" y="779553"/>
                  </a:cubicBezTo>
                  <a:cubicBezTo>
                    <a:pt x="4934374" y="1521110"/>
                    <a:pt x="4369101" y="1869861"/>
                    <a:pt x="3793540" y="2294701"/>
                  </a:cubicBezTo>
                  <a:cubicBezTo>
                    <a:pt x="3374293" y="2604171"/>
                    <a:pt x="2970389" y="2888360"/>
                    <a:pt x="2396135" y="2888360"/>
                  </a:cubicBezTo>
                  <a:cubicBezTo>
                    <a:pt x="1544564" y="2888360"/>
                    <a:pt x="991670" y="2502058"/>
                    <a:pt x="548273" y="1884684"/>
                  </a:cubicBezTo>
                  <a:cubicBezTo>
                    <a:pt x="282201" y="1514275"/>
                    <a:pt x="0" y="1260227"/>
                    <a:pt x="0" y="779553"/>
                  </a:cubicBezTo>
                  <a:cubicBezTo>
                    <a:pt x="0" y="539220"/>
                    <a:pt x="48876" y="307423"/>
                    <a:pt x="137335" y="8940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26" name="Freeform: Shape 25">
              <a:extLst>
                <a:ext uri="{FF2B5EF4-FFF2-40B4-BE49-F238E27FC236}">
                  <a16:creationId xmlns:a16="http://schemas.microsoft.com/office/drawing/2014/main" id="{A2EECE7B-E861-4242-BD71-ADD8F2DD3E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7711" y="0"/>
              <a:ext cx="5069918" cy="3133064"/>
            </a:xfrm>
            <a:custGeom>
              <a:avLst/>
              <a:gdLst>
                <a:gd name="connsiteX0" fmla="*/ 153448 w 5069918"/>
                <a:gd name="connsiteY0" fmla="*/ 0 h 3133064"/>
                <a:gd name="connsiteX1" fmla="*/ 215434 w 5069918"/>
                <a:gd name="connsiteY1" fmla="*/ 0 h 3133064"/>
                <a:gd name="connsiteX2" fmla="*/ 215073 w 5069918"/>
                <a:gd name="connsiteY2" fmla="*/ 727 h 3133064"/>
                <a:gd name="connsiteX3" fmla="*/ 202868 w 5069918"/>
                <a:gd name="connsiteY3" fmla="*/ 26255 h 3133064"/>
                <a:gd name="connsiteX4" fmla="*/ 191273 w 5069918"/>
                <a:gd name="connsiteY4" fmla="*/ 52030 h 3133064"/>
                <a:gd name="connsiteX5" fmla="*/ 169129 w 5069918"/>
                <a:gd name="connsiteY5" fmla="*/ 103993 h 3133064"/>
                <a:gd name="connsiteX6" fmla="*/ 148381 w 5069918"/>
                <a:gd name="connsiteY6" fmla="*/ 156532 h 3133064"/>
                <a:gd name="connsiteX7" fmla="*/ 80903 w 5069918"/>
                <a:gd name="connsiteY7" fmla="*/ 371711 h 3133064"/>
                <a:gd name="connsiteX8" fmla="*/ 26154 w 5069918"/>
                <a:gd name="connsiteY8" fmla="*/ 817551 h 3133064"/>
                <a:gd name="connsiteX9" fmla="*/ 49169 w 5069918"/>
                <a:gd name="connsiteY9" fmla="*/ 1040143 h 3133064"/>
                <a:gd name="connsiteX10" fmla="*/ 119437 w 5069918"/>
                <a:gd name="connsiteY10" fmla="*/ 1253016 h 3133064"/>
                <a:gd name="connsiteX11" fmla="*/ 143672 w 5069918"/>
                <a:gd name="connsiteY11" fmla="*/ 1303908 h 3133064"/>
                <a:gd name="connsiteX12" fmla="*/ 170611 w 5069918"/>
                <a:gd name="connsiteY12" fmla="*/ 1353648 h 3133064"/>
                <a:gd name="connsiteX13" fmla="*/ 230330 w 5069918"/>
                <a:gd name="connsiteY13" fmla="*/ 1450079 h 3133064"/>
                <a:gd name="connsiteX14" fmla="*/ 279545 w 5069918"/>
                <a:gd name="connsiteY14" fmla="*/ 1519627 h 3133064"/>
                <a:gd name="connsiteX15" fmla="*/ 228347 w 5069918"/>
                <a:gd name="connsiteY15" fmla="*/ 1437024 h 3133064"/>
                <a:gd name="connsiteX16" fmla="*/ 175168 w 5069918"/>
                <a:gd name="connsiteY16" fmla="*/ 1336146 h 3133064"/>
                <a:gd name="connsiteX17" fmla="*/ 130009 w 5069918"/>
                <a:gd name="connsiteY17" fmla="*/ 1230573 h 3133064"/>
                <a:gd name="connsiteX18" fmla="*/ 95398 w 5069918"/>
                <a:gd name="connsiteY18" fmla="*/ 1121049 h 3133064"/>
                <a:gd name="connsiteX19" fmla="*/ 82496 w 5069918"/>
                <a:gd name="connsiteY19" fmla="*/ 1065216 h 3133064"/>
                <a:gd name="connsiteX20" fmla="*/ 76829 w 5069918"/>
                <a:gd name="connsiteY20" fmla="*/ 1037216 h 3133064"/>
                <a:gd name="connsiteX21" fmla="*/ 72121 w 5069918"/>
                <a:gd name="connsiteY21" fmla="*/ 1009135 h 3133064"/>
                <a:gd name="connsiteX22" fmla="*/ 54685 w 5069918"/>
                <a:gd name="connsiteY22" fmla="*/ 784156 h 3133064"/>
                <a:gd name="connsiteX23" fmla="*/ 103070 w 5069918"/>
                <a:gd name="connsiteY23" fmla="*/ 345810 h 3133064"/>
                <a:gd name="connsiteX24" fmla="*/ 163159 w 5069918"/>
                <a:gd name="connsiteY24" fmla="*/ 132051 h 3133064"/>
                <a:gd name="connsiteX25" fmla="*/ 217797 w 5069918"/>
                <a:gd name="connsiteY25" fmla="*/ 0 h 3133064"/>
                <a:gd name="connsiteX26" fmla="*/ 848227 w 5069918"/>
                <a:gd name="connsiteY26" fmla="*/ 0 h 3133064"/>
                <a:gd name="connsiteX27" fmla="*/ 771226 w 5069918"/>
                <a:gd name="connsiteY27" fmla="*/ 124098 h 3133064"/>
                <a:gd name="connsiteX28" fmla="*/ 590852 w 5069918"/>
                <a:gd name="connsiteY28" fmla="*/ 800847 h 3133064"/>
                <a:gd name="connsiteX29" fmla="*/ 888658 w 5069918"/>
                <a:gd name="connsiteY29" fmla="*/ 1415751 h 3133064"/>
                <a:gd name="connsiteX30" fmla="*/ 1048895 w 5069918"/>
                <a:gd name="connsiteY30" fmla="*/ 1628624 h 3133064"/>
                <a:gd name="connsiteX31" fmla="*/ 1660199 w 5069918"/>
                <a:gd name="connsiteY31" fmla="*/ 2218083 h 3133064"/>
                <a:gd name="connsiteX32" fmla="*/ 2463908 w 5069918"/>
                <a:gd name="connsiteY32" fmla="*/ 2415557 h 3133064"/>
                <a:gd name="connsiteX33" fmla="*/ 2980884 w 5069918"/>
                <a:gd name="connsiteY33" fmla="*/ 2289809 h 3133064"/>
                <a:gd name="connsiteX34" fmla="*/ 3539184 w 5069918"/>
                <a:gd name="connsiteY34" fmla="*/ 1926730 h 3133064"/>
                <a:gd name="connsiteX35" fmla="*/ 3677015 w 5069918"/>
                <a:gd name="connsiteY35" fmla="*/ 1825852 h 3133064"/>
                <a:gd name="connsiteX36" fmla="*/ 4286924 w 5069918"/>
                <a:gd name="connsiteY36" fmla="*/ 1314131 h 3133064"/>
                <a:gd name="connsiteX37" fmla="*/ 4479068 w 5069918"/>
                <a:gd name="connsiteY37" fmla="*/ 800847 h 3133064"/>
                <a:gd name="connsiteX38" fmla="*/ 4362007 w 5069918"/>
                <a:gd name="connsiteY38" fmla="*/ 65898 h 3133064"/>
                <a:gd name="connsiteX39" fmla="*/ 4336037 w 5069918"/>
                <a:gd name="connsiteY39" fmla="*/ 0 h 3133064"/>
                <a:gd name="connsiteX40" fmla="*/ 4913604 w 5069918"/>
                <a:gd name="connsiteY40" fmla="*/ 0 h 3133064"/>
                <a:gd name="connsiteX41" fmla="*/ 4930823 w 5069918"/>
                <a:gd name="connsiteY41" fmla="*/ 66892 h 3133064"/>
                <a:gd name="connsiteX42" fmla="*/ 4940407 w 5069918"/>
                <a:gd name="connsiteY42" fmla="*/ 125535 h 3133064"/>
                <a:gd name="connsiteX43" fmla="*/ 4982006 w 5069918"/>
                <a:gd name="connsiteY43" fmla="*/ 278378 h 3133064"/>
                <a:gd name="connsiteX44" fmla="*/ 5027482 w 5069918"/>
                <a:gd name="connsiteY44" fmla="*/ 504952 h 3133064"/>
                <a:gd name="connsiteX45" fmla="*/ 5058082 w 5069918"/>
                <a:gd name="connsiteY45" fmla="*/ 734049 h 3133064"/>
                <a:gd name="connsiteX46" fmla="*/ 5063486 w 5069918"/>
                <a:gd name="connsiteY46" fmla="*/ 791612 h 3133064"/>
                <a:gd name="connsiteX47" fmla="*/ 5067846 w 5069918"/>
                <a:gd name="connsiteY47" fmla="*/ 850245 h 3133064"/>
                <a:gd name="connsiteX48" fmla="*/ 5069414 w 5069918"/>
                <a:gd name="connsiteY48" fmla="*/ 969733 h 3133064"/>
                <a:gd name="connsiteX49" fmla="*/ 5040732 w 5069918"/>
                <a:gd name="connsiteY49" fmla="*/ 1209783 h 3133064"/>
                <a:gd name="connsiteX50" fmla="*/ 4964102 w 5069918"/>
                <a:gd name="connsiteY50" fmla="*/ 1442832 h 3133064"/>
                <a:gd name="connsiteX51" fmla="*/ 4689486 w 5069918"/>
                <a:gd name="connsiteY51" fmla="*/ 1849969 h 3133064"/>
                <a:gd name="connsiteX52" fmla="*/ 4333792 w 5069918"/>
                <a:gd name="connsiteY52" fmla="*/ 2176567 h 3133064"/>
                <a:gd name="connsiteX53" fmla="*/ 3965196 w 5069918"/>
                <a:gd name="connsiteY53" fmla="*/ 2468002 h 3133064"/>
                <a:gd name="connsiteX54" fmla="*/ 3873745 w 5069918"/>
                <a:gd name="connsiteY54" fmla="*/ 2541128 h 3133064"/>
                <a:gd name="connsiteX55" fmla="*/ 3779416 w 5069918"/>
                <a:gd name="connsiteY55" fmla="*/ 2614666 h 3133064"/>
                <a:gd name="connsiteX56" fmla="*/ 3582739 w 5069918"/>
                <a:gd name="connsiteY56" fmla="*/ 2756555 h 3133064"/>
                <a:gd name="connsiteX57" fmla="*/ 3371851 w 5069918"/>
                <a:gd name="connsiteY57" fmla="*/ 2886338 h 3133064"/>
                <a:gd name="connsiteX58" fmla="*/ 3143614 w 5069918"/>
                <a:gd name="connsiteY58" fmla="*/ 2995780 h 3133064"/>
                <a:gd name="connsiteX59" fmla="*/ 2643552 w 5069918"/>
                <a:gd name="connsiteY59" fmla="*/ 3122516 h 3133064"/>
                <a:gd name="connsiteX60" fmla="*/ 2514264 w 5069918"/>
                <a:gd name="connsiteY60" fmla="*/ 3131657 h 3133064"/>
                <a:gd name="connsiteX61" fmla="*/ 2481920 w 5069918"/>
                <a:gd name="connsiteY61" fmla="*/ 3132810 h 3133064"/>
                <a:gd name="connsiteX62" fmla="*/ 2449664 w 5069918"/>
                <a:gd name="connsiteY62" fmla="*/ 3132975 h 3133064"/>
                <a:gd name="connsiteX63" fmla="*/ 2386284 w 5069918"/>
                <a:gd name="connsiteY63" fmla="*/ 3132234 h 3133064"/>
                <a:gd name="connsiteX64" fmla="*/ 2260658 w 5069918"/>
                <a:gd name="connsiteY64" fmla="*/ 3127292 h 3133064"/>
                <a:gd name="connsiteX65" fmla="*/ 2134945 w 5069918"/>
                <a:gd name="connsiteY65" fmla="*/ 3115928 h 3133064"/>
                <a:gd name="connsiteX66" fmla="*/ 1884564 w 5069918"/>
                <a:gd name="connsiteY66" fmla="*/ 3075412 h 3133064"/>
                <a:gd name="connsiteX67" fmla="*/ 1639764 w 5069918"/>
                <a:gd name="connsiteY67" fmla="*/ 3005498 h 3133064"/>
                <a:gd name="connsiteX68" fmla="*/ 1407081 w 5069918"/>
                <a:gd name="connsiteY68" fmla="*/ 2904125 h 3133064"/>
                <a:gd name="connsiteX69" fmla="*/ 1193491 w 5069918"/>
                <a:gd name="connsiteY69" fmla="*/ 2772201 h 3133064"/>
                <a:gd name="connsiteX70" fmla="*/ 836141 w 5069918"/>
                <a:gd name="connsiteY70" fmla="*/ 2439839 h 3133064"/>
                <a:gd name="connsiteX71" fmla="*/ 690812 w 5069918"/>
                <a:gd name="connsiteY71" fmla="*/ 2251422 h 3133064"/>
                <a:gd name="connsiteX72" fmla="*/ 562397 w 5069918"/>
                <a:gd name="connsiteY72" fmla="*/ 2054937 h 3133064"/>
                <a:gd name="connsiteX73" fmla="*/ 502504 w 5069918"/>
                <a:gd name="connsiteY73" fmla="*/ 1957435 h 3133064"/>
                <a:gd name="connsiteX74" fmla="*/ 440258 w 5069918"/>
                <a:gd name="connsiteY74" fmla="*/ 1861580 h 3133064"/>
                <a:gd name="connsiteX75" fmla="*/ 310360 w 5069918"/>
                <a:gd name="connsiteY75" fmla="*/ 1670693 h 3133064"/>
                <a:gd name="connsiteX76" fmla="*/ 246806 w 5069918"/>
                <a:gd name="connsiteY76" fmla="*/ 1573603 h 3133064"/>
                <a:gd name="connsiteX77" fmla="*/ 186303 w 5069918"/>
                <a:gd name="connsiteY77" fmla="*/ 1474372 h 3133064"/>
                <a:gd name="connsiteX78" fmla="*/ 84390 w 5069918"/>
                <a:gd name="connsiteY78" fmla="*/ 1266192 h 3133064"/>
                <a:gd name="connsiteX79" fmla="*/ 20139 w 5069918"/>
                <a:gd name="connsiteY79" fmla="*/ 1045249 h 3133064"/>
                <a:gd name="connsiteX80" fmla="*/ 0 w 5069918"/>
                <a:gd name="connsiteY80" fmla="*/ 817551 h 3133064"/>
                <a:gd name="connsiteX81" fmla="*/ 102773 w 5069918"/>
                <a:gd name="connsiteY81" fmla="*/ 142588 h 313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069918" h="3133064">
                  <a:moveTo>
                    <a:pt x="153448" y="0"/>
                  </a:moveTo>
                  <a:lnTo>
                    <a:pt x="215434" y="0"/>
                  </a:lnTo>
                  <a:lnTo>
                    <a:pt x="215073" y="727"/>
                  </a:lnTo>
                  <a:lnTo>
                    <a:pt x="202868" y="26255"/>
                  </a:lnTo>
                  <a:lnTo>
                    <a:pt x="191273" y="52030"/>
                  </a:lnTo>
                  <a:cubicBezTo>
                    <a:pt x="183688" y="69241"/>
                    <a:pt x="176016" y="86452"/>
                    <a:pt x="169129" y="103993"/>
                  </a:cubicBezTo>
                  <a:cubicBezTo>
                    <a:pt x="162242" y="121533"/>
                    <a:pt x="154658" y="138827"/>
                    <a:pt x="148381" y="156532"/>
                  </a:cubicBezTo>
                  <a:cubicBezTo>
                    <a:pt x="121529" y="226858"/>
                    <a:pt x="98775" y="298667"/>
                    <a:pt x="80903" y="371711"/>
                  </a:cubicBezTo>
                  <a:cubicBezTo>
                    <a:pt x="44636" y="517470"/>
                    <a:pt x="26067" y="667511"/>
                    <a:pt x="26154" y="817551"/>
                  </a:cubicBezTo>
                  <a:cubicBezTo>
                    <a:pt x="26589" y="892326"/>
                    <a:pt x="34000" y="966934"/>
                    <a:pt x="49169" y="1040143"/>
                  </a:cubicBezTo>
                  <a:cubicBezTo>
                    <a:pt x="65123" y="1113187"/>
                    <a:pt x="88226" y="1184666"/>
                    <a:pt x="119437" y="1253016"/>
                  </a:cubicBezTo>
                  <a:cubicBezTo>
                    <a:pt x="126847" y="1270228"/>
                    <a:pt x="135478" y="1287027"/>
                    <a:pt x="143672" y="1303908"/>
                  </a:cubicBezTo>
                  <a:cubicBezTo>
                    <a:pt x="152565" y="1320543"/>
                    <a:pt x="161021" y="1337342"/>
                    <a:pt x="170611" y="1353648"/>
                  </a:cubicBezTo>
                  <a:cubicBezTo>
                    <a:pt x="188919" y="1386587"/>
                    <a:pt x="209319" y="1418539"/>
                    <a:pt x="230330" y="1450079"/>
                  </a:cubicBezTo>
                  <a:lnTo>
                    <a:pt x="279545" y="1519627"/>
                  </a:lnTo>
                  <a:lnTo>
                    <a:pt x="228347" y="1437024"/>
                  </a:lnTo>
                  <a:cubicBezTo>
                    <a:pt x="209690" y="1404084"/>
                    <a:pt x="191645" y="1370567"/>
                    <a:pt x="175168" y="1336146"/>
                  </a:cubicBezTo>
                  <a:cubicBezTo>
                    <a:pt x="158778" y="1301641"/>
                    <a:pt x="143522" y="1266478"/>
                    <a:pt x="130009" y="1230573"/>
                  </a:cubicBezTo>
                  <a:cubicBezTo>
                    <a:pt x="116757" y="1194587"/>
                    <a:pt x="104988" y="1158105"/>
                    <a:pt x="95398" y="1121049"/>
                  </a:cubicBezTo>
                  <a:cubicBezTo>
                    <a:pt x="90865" y="1102520"/>
                    <a:pt x="86245" y="1083909"/>
                    <a:pt x="82496" y="1065216"/>
                  </a:cubicBezTo>
                  <a:lnTo>
                    <a:pt x="76829" y="1037216"/>
                  </a:lnTo>
                  <a:lnTo>
                    <a:pt x="72121" y="1009135"/>
                  </a:lnTo>
                  <a:cubicBezTo>
                    <a:pt x="59829" y="934198"/>
                    <a:pt x="54685" y="858847"/>
                    <a:pt x="54685" y="784156"/>
                  </a:cubicBezTo>
                  <a:cubicBezTo>
                    <a:pt x="55033" y="637163"/>
                    <a:pt x="71337" y="490169"/>
                    <a:pt x="103070" y="345810"/>
                  </a:cubicBezTo>
                  <a:cubicBezTo>
                    <a:pt x="118894" y="273671"/>
                    <a:pt x="138923" y="202233"/>
                    <a:pt x="163159" y="132051"/>
                  </a:cubicBezTo>
                  <a:lnTo>
                    <a:pt x="217797" y="0"/>
                  </a:lnTo>
                  <a:lnTo>
                    <a:pt x="848227" y="0"/>
                  </a:lnTo>
                  <a:lnTo>
                    <a:pt x="771226" y="124098"/>
                  </a:lnTo>
                  <a:cubicBezTo>
                    <a:pt x="651529" y="343066"/>
                    <a:pt x="590852" y="570762"/>
                    <a:pt x="590852" y="800847"/>
                  </a:cubicBezTo>
                  <a:cubicBezTo>
                    <a:pt x="590852" y="1020720"/>
                    <a:pt x="682129" y="1148280"/>
                    <a:pt x="888658" y="1415751"/>
                  </a:cubicBezTo>
                  <a:cubicBezTo>
                    <a:pt x="940355" y="1482701"/>
                    <a:pt x="993796" y="1551957"/>
                    <a:pt x="1048895" y="1628624"/>
                  </a:cubicBezTo>
                  <a:cubicBezTo>
                    <a:pt x="1243741" y="1899883"/>
                    <a:pt x="1443644" y="2092747"/>
                    <a:pt x="1660199" y="2218083"/>
                  </a:cubicBezTo>
                  <a:cubicBezTo>
                    <a:pt x="1889743" y="2350995"/>
                    <a:pt x="2152677" y="2415557"/>
                    <a:pt x="2463908" y="2415557"/>
                  </a:cubicBezTo>
                  <a:cubicBezTo>
                    <a:pt x="2640535" y="2415557"/>
                    <a:pt x="2804782" y="2375617"/>
                    <a:pt x="2980884" y="2289809"/>
                  </a:cubicBezTo>
                  <a:cubicBezTo>
                    <a:pt x="3161695" y="2201695"/>
                    <a:pt x="3340676" y="2073230"/>
                    <a:pt x="3539184" y="1926730"/>
                  </a:cubicBezTo>
                  <a:cubicBezTo>
                    <a:pt x="3585737" y="1892390"/>
                    <a:pt x="3632117" y="1858544"/>
                    <a:pt x="3677015" y="1825852"/>
                  </a:cubicBezTo>
                  <a:cubicBezTo>
                    <a:pt x="3915538" y="1652012"/>
                    <a:pt x="4140811" y="1487806"/>
                    <a:pt x="4286924" y="1314131"/>
                  </a:cubicBezTo>
                  <a:cubicBezTo>
                    <a:pt x="4421616" y="1154044"/>
                    <a:pt x="4479068" y="1000544"/>
                    <a:pt x="4479068" y="800847"/>
                  </a:cubicBezTo>
                  <a:cubicBezTo>
                    <a:pt x="4479068" y="538687"/>
                    <a:pt x="4438813" y="290094"/>
                    <a:pt x="4362007" y="65898"/>
                  </a:cubicBezTo>
                  <a:lnTo>
                    <a:pt x="4336037" y="0"/>
                  </a:lnTo>
                  <a:lnTo>
                    <a:pt x="4913604" y="0"/>
                  </a:lnTo>
                  <a:lnTo>
                    <a:pt x="4930823" y="66892"/>
                  </a:lnTo>
                  <a:lnTo>
                    <a:pt x="4940407" y="125535"/>
                  </a:lnTo>
                  <a:lnTo>
                    <a:pt x="4982006" y="278378"/>
                  </a:lnTo>
                  <a:cubicBezTo>
                    <a:pt x="4999758" y="353368"/>
                    <a:pt x="5014971" y="428944"/>
                    <a:pt x="5027482" y="504952"/>
                  </a:cubicBezTo>
                  <a:cubicBezTo>
                    <a:pt x="5040123" y="580961"/>
                    <a:pt x="5050323" y="657382"/>
                    <a:pt x="5058082" y="734049"/>
                  </a:cubicBezTo>
                  <a:cubicBezTo>
                    <a:pt x="5060261" y="753237"/>
                    <a:pt x="5061743" y="772425"/>
                    <a:pt x="5063486" y="791612"/>
                  </a:cubicBezTo>
                  <a:cubicBezTo>
                    <a:pt x="5065318" y="810552"/>
                    <a:pt x="5066625" y="830398"/>
                    <a:pt x="5067846" y="850245"/>
                  </a:cubicBezTo>
                  <a:cubicBezTo>
                    <a:pt x="5069851" y="889855"/>
                    <a:pt x="5070461" y="929712"/>
                    <a:pt x="5069414" y="969733"/>
                  </a:cubicBezTo>
                  <a:cubicBezTo>
                    <a:pt x="5067060" y="1049695"/>
                    <a:pt x="5057820" y="1130233"/>
                    <a:pt x="5040732" y="1209783"/>
                  </a:cubicBezTo>
                  <a:cubicBezTo>
                    <a:pt x="5023123" y="1289250"/>
                    <a:pt x="4997578" y="1367647"/>
                    <a:pt x="4964102" y="1442832"/>
                  </a:cubicBezTo>
                  <a:cubicBezTo>
                    <a:pt x="4897409" y="1593697"/>
                    <a:pt x="4799942" y="1730232"/>
                    <a:pt x="4689486" y="1849969"/>
                  </a:cubicBezTo>
                  <a:cubicBezTo>
                    <a:pt x="4579116" y="1970446"/>
                    <a:pt x="4456716" y="2076100"/>
                    <a:pt x="4333792" y="2176567"/>
                  </a:cubicBezTo>
                  <a:cubicBezTo>
                    <a:pt x="4210520" y="2276869"/>
                    <a:pt x="4085853" y="2371736"/>
                    <a:pt x="3965196" y="2468002"/>
                  </a:cubicBezTo>
                  <a:lnTo>
                    <a:pt x="3873745" y="2541128"/>
                  </a:lnTo>
                  <a:cubicBezTo>
                    <a:pt x="3842621" y="2565751"/>
                    <a:pt x="3811324" y="2590374"/>
                    <a:pt x="3779416" y="2614666"/>
                  </a:cubicBezTo>
                  <a:cubicBezTo>
                    <a:pt x="3715862" y="2663335"/>
                    <a:pt x="3650652" y="2711016"/>
                    <a:pt x="3582739" y="2756555"/>
                  </a:cubicBezTo>
                  <a:cubicBezTo>
                    <a:pt x="3514913" y="2802012"/>
                    <a:pt x="3445170" y="2846151"/>
                    <a:pt x="3371851" y="2886338"/>
                  </a:cubicBezTo>
                  <a:cubicBezTo>
                    <a:pt x="3298533" y="2926442"/>
                    <a:pt x="3222687" y="2963664"/>
                    <a:pt x="3143614" y="2995780"/>
                  </a:cubicBezTo>
                  <a:cubicBezTo>
                    <a:pt x="2985994" y="3060837"/>
                    <a:pt x="2815732" y="3104317"/>
                    <a:pt x="2643552" y="3122516"/>
                  </a:cubicBezTo>
                  <a:cubicBezTo>
                    <a:pt x="2600484" y="3126799"/>
                    <a:pt x="2557331" y="3130258"/>
                    <a:pt x="2514264" y="3131657"/>
                  </a:cubicBezTo>
                  <a:lnTo>
                    <a:pt x="2481920" y="3132810"/>
                  </a:lnTo>
                  <a:lnTo>
                    <a:pt x="2449664" y="3132975"/>
                  </a:lnTo>
                  <a:cubicBezTo>
                    <a:pt x="2427868" y="3133304"/>
                    <a:pt x="2407207" y="3132646"/>
                    <a:pt x="2386284" y="3132234"/>
                  </a:cubicBezTo>
                  <a:cubicBezTo>
                    <a:pt x="2344524" y="3131740"/>
                    <a:pt x="2302505" y="3129352"/>
                    <a:pt x="2260658" y="3127292"/>
                  </a:cubicBezTo>
                  <a:cubicBezTo>
                    <a:pt x="2218725" y="3123999"/>
                    <a:pt x="2176791" y="3120952"/>
                    <a:pt x="2134945" y="3115928"/>
                  </a:cubicBezTo>
                  <a:cubicBezTo>
                    <a:pt x="2051165" y="3106458"/>
                    <a:pt x="1967473" y="3093529"/>
                    <a:pt x="1884564" y="3075412"/>
                  </a:cubicBezTo>
                  <a:cubicBezTo>
                    <a:pt x="1801657" y="3057296"/>
                    <a:pt x="1719708" y="3033990"/>
                    <a:pt x="1639764" y="3005498"/>
                  </a:cubicBezTo>
                  <a:cubicBezTo>
                    <a:pt x="1559820" y="2976922"/>
                    <a:pt x="1481969" y="2942830"/>
                    <a:pt x="1407081" y="2904125"/>
                  </a:cubicBezTo>
                  <a:cubicBezTo>
                    <a:pt x="1332455" y="2864845"/>
                    <a:pt x="1260794" y="2820953"/>
                    <a:pt x="1193491" y="2772201"/>
                  </a:cubicBezTo>
                  <a:cubicBezTo>
                    <a:pt x="1058362" y="2675194"/>
                    <a:pt x="939973" y="2561469"/>
                    <a:pt x="836141" y="2439839"/>
                  </a:cubicBezTo>
                  <a:cubicBezTo>
                    <a:pt x="784444" y="2378735"/>
                    <a:pt x="736321" y="2315656"/>
                    <a:pt x="690812" y="2251422"/>
                  </a:cubicBezTo>
                  <a:cubicBezTo>
                    <a:pt x="645217" y="2187190"/>
                    <a:pt x="602674" y="2121557"/>
                    <a:pt x="562397" y="2054937"/>
                  </a:cubicBezTo>
                  <a:cubicBezTo>
                    <a:pt x="541823" y="2021256"/>
                    <a:pt x="522992" y="1989716"/>
                    <a:pt x="502504" y="1957435"/>
                  </a:cubicBezTo>
                  <a:cubicBezTo>
                    <a:pt x="482192" y="1925401"/>
                    <a:pt x="461530" y="1893367"/>
                    <a:pt x="440258" y="1861580"/>
                  </a:cubicBezTo>
                  <a:lnTo>
                    <a:pt x="310360" y="1670693"/>
                  </a:lnTo>
                  <a:cubicBezTo>
                    <a:pt x="288826" y="1638577"/>
                    <a:pt x="267555" y="1606296"/>
                    <a:pt x="246806" y="1573603"/>
                  </a:cubicBezTo>
                  <a:cubicBezTo>
                    <a:pt x="226057" y="1540910"/>
                    <a:pt x="205483" y="1508135"/>
                    <a:pt x="186303" y="1474372"/>
                  </a:cubicBezTo>
                  <a:cubicBezTo>
                    <a:pt x="147857" y="1407174"/>
                    <a:pt x="112550" y="1338002"/>
                    <a:pt x="84390" y="1266192"/>
                  </a:cubicBezTo>
                  <a:cubicBezTo>
                    <a:pt x="55708" y="1194630"/>
                    <a:pt x="34436" y="1120434"/>
                    <a:pt x="20139" y="1045249"/>
                  </a:cubicBezTo>
                  <a:cubicBezTo>
                    <a:pt x="6452" y="970064"/>
                    <a:pt x="0" y="893725"/>
                    <a:pt x="0" y="817551"/>
                  </a:cubicBezTo>
                  <a:cubicBezTo>
                    <a:pt x="850" y="589772"/>
                    <a:pt x="36028" y="362457"/>
                    <a:pt x="102773" y="14258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grpSp>
      <p:sp>
        <p:nvSpPr>
          <p:cNvPr id="3" name="Subtitle 2">
            <a:extLst>
              <a:ext uri="{FF2B5EF4-FFF2-40B4-BE49-F238E27FC236}">
                <a16:creationId xmlns:a16="http://schemas.microsoft.com/office/drawing/2014/main" id="{4AB6E998-7B78-C2FE-8C5C-41C37C73767B}"/>
              </a:ext>
            </a:extLst>
          </p:cNvPr>
          <p:cNvSpPr>
            <a:spLocks noGrp="1"/>
          </p:cNvSpPr>
          <p:nvPr>
            <p:ph type="subTitle" idx="1"/>
          </p:nvPr>
        </p:nvSpPr>
        <p:spPr>
          <a:xfrm>
            <a:off x="603504" y="3061520"/>
            <a:ext cx="4459652" cy="629123"/>
          </a:xfrm>
        </p:spPr>
        <p:txBody>
          <a:bodyPr anchor="b">
            <a:normAutofit/>
          </a:bodyPr>
          <a:lstStyle/>
          <a:p>
            <a:pPr algn="l"/>
            <a:r>
              <a:rPr lang="en-US" sz="2700" b="1" dirty="0">
                <a:solidFill>
                  <a:schemeClr val="tx2"/>
                </a:solidFill>
                <a:latin typeface="Tw Cen MT" panose="020B0602020104020603" pitchFamily="34" charset="0"/>
              </a:rPr>
              <a:t>Thank you for your time.</a:t>
            </a:r>
          </a:p>
        </p:txBody>
      </p:sp>
      <p:pic>
        <p:nvPicPr>
          <p:cNvPr id="6" name="Picture 5" descr="A blue and white logo with houses&#10;&#10;AI-generated content may be incorrect.">
            <a:extLst>
              <a:ext uri="{FF2B5EF4-FFF2-40B4-BE49-F238E27FC236}">
                <a16:creationId xmlns:a16="http://schemas.microsoft.com/office/drawing/2014/main" id="{3D964142-DF33-466C-A6E5-2B0F87D1F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6479" y="1103435"/>
            <a:ext cx="1783736" cy="932002"/>
          </a:xfrm>
          <a:prstGeom prst="rect">
            <a:avLst/>
          </a:prstGeom>
        </p:spPr>
      </p:pic>
      <p:pic>
        <p:nvPicPr>
          <p:cNvPr id="8" name="Picture 7" descr="A blue and white house with a triangle roof&#10;&#10;AI-generated content may be incorrect.">
            <a:extLst>
              <a:ext uri="{FF2B5EF4-FFF2-40B4-BE49-F238E27FC236}">
                <a16:creationId xmlns:a16="http://schemas.microsoft.com/office/drawing/2014/main" id="{FB09947D-2063-F677-9EC3-200AB2961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634" y="3796480"/>
            <a:ext cx="1857193" cy="1968904"/>
          </a:xfrm>
          <a:prstGeom prst="rect">
            <a:avLst/>
          </a:prstGeom>
        </p:spPr>
      </p:pic>
    </p:spTree>
    <p:extLst>
      <p:ext uri="{BB962C8B-B14F-4D97-AF65-F5344CB8AC3E}">
        <p14:creationId xmlns:p14="http://schemas.microsoft.com/office/powerpoint/2010/main" val="37842099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0BA8B-99D9-5FAB-69AA-9F24373D74B9}"/>
              </a:ext>
            </a:extLst>
          </p:cNvPr>
          <p:cNvSpPr>
            <a:spLocks noGrp="1"/>
          </p:cNvSpPr>
          <p:nvPr>
            <p:ph type="ctrTitle"/>
          </p:nvPr>
        </p:nvSpPr>
        <p:spPr/>
        <p:txBody>
          <a:bodyPr/>
          <a:lstStyle/>
          <a:p>
            <a:r>
              <a:rPr lang="en-US" dirty="0"/>
              <a:t>Eviction Prevention Rental Assistance Program (EPRAP)</a:t>
            </a:r>
          </a:p>
        </p:txBody>
      </p:sp>
      <p:sp>
        <p:nvSpPr>
          <p:cNvPr id="3" name="Subtitle 2">
            <a:extLst>
              <a:ext uri="{FF2B5EF4-FFF2-40B4-BE49-F238E27FC236}">
                <a16:creationId xmlns:a16="http://schemas.microsoft.com/office/drawing/2014/main" id="{7103AD73-272F-9ED1-CC0F-0494A2F563C7}"/>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ED2F8500-FF45-FBA6-8214-81CF7E90C31F}"/>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9EFD790D-18C4-01F1-4726-8DACF90CB28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8047861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3469955" y="1488491"/>
            <a:ext cx="5364833" cy="2692947"/>
          </a:xfrm>
        </p:spPr>
        <p:txBody>
          <a:bodyPr>
            <a:normAutofit/>
          </a:bodyPr>
          <a:lstStyle/>
          <a:p>
            <a:r>
              <a:rPr lang="en-US" sz="3225"/>
              <a:t>Cascade aids Project (CAP)</a:t>
            </a:r>
            <a:br>
              <a:rPr lang="en-US" sz="2250"/>
            </a:br>
            <a:br>
              <a:rPr lang="en-US" sz="2250"/>
            </a:br>
            <a:r>
              <a:rPr lang="en-US" sz="2100"/>
              <a:t>EVICTION PREVENTION for People living with HIV/AIDS in Southwest</a:t>
            </a:r>
            <a:br>
              <a:rPr lang="en-US" sz="2100"/>
            </a:br>
            <a:r>
              <a:rPr lang="en-US" sz="2100"/>
              <a:t>Washington</a:t>
            </a:r>
          </a:p>
        </p:txBody>
      </p:sp>
    </p:spTree>
    <p:extLst>
      <p:ext uri="{BB962C8B-B14F-4D97-AF65-F5344CB8AC3E}">
        <p14:creationId xmlns:p14="http://schemas.microsoft.com/office/powerpoint/2010/main" val="16424253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19320-8112-BB8E-D7F2-59A4B5D9B1F9}"/>
              </a:ext>
            </a:extLst>
          </p:cNvPr>
          <p:cNvSpPr>
            <a:spLocks noGrp="1"/>
          </p:cNvSpPr>
          <p:nvPr>
            <p:ph type="title"/>
          </p:nvPr>
        </p:nvSpPr>
        <p:spPr>
          <a:xfrm>
            <a:off x="3466354" y="1193117"/>
            <a:ext cx="4757738" cy="892775"/>
          </a:xfrm>
        </p:spPr>
        <p:txBody>
          <a:bodyPr/>
          <a:lstStyle/>
          <a:p>
            <a:r>
              <a:rPr lang="en-US"/>
              <a:t>what is CAP?</a:t>
            </a:r>
          </a:p>
        </p:txBody>
      </p:sp>
      <p:sp>
        <p:nvSpPr>
          <p:cNvPr id="3" name="Content Placeholder 2">
            <a:extLst>
              <a:ext uri="{FF2B5EF4-FFF2-40B4-BE49-F238E27FC236}">
                <a16:creationId xmlns:a16="http://schemas.microsoft.com/office/drawing/2014/main" id="{2319B85C-331D-934E-3972-3B6A00F1D4CD}"/>
              </a:ext>
            </a:extLst>
          </p:cNvPr>
          <p:cNvSpPr>
            <a:spLocks noGrp="1"/>
          </p:cNvSpPr>
          <p:nvPr>
            <p:ph sz="half" idx="14"/>
          </p:nvPr>
        </p:nvSpPr>
        <p:spPr>
          <a:xfrm>
            <a:off x="3466607" y="2379207"/>
            <a:ext cx="5182790" cy="2289420"/>
          </a:xfrm>
        </p:spPr>
        <p:txBody>
          <a:bodyPr vert="horz" lIns="68580" tIns="34290" rIns="68580" bIns="34290" rtlCol="0" anchor="t">
            <a:noAutofit/>
          </a:bodyPr>
          <a:lstStyle/>
          <a:p>
            <a:r>
              <a:rPr lang="en-US" sz="1200">
                <a:latin typeface="Avenir Next LT Pro"/>
                <a:cs typeface="Arial"/>
              </a:rPr>
              <a:t>Cascade AIDS Project (CAP) is the oldest and largest HIV-services and LGBTQ+ healthcare provider in Southwest Washington and Oregon.</a:t>
            </a:r>
            <a:r>
              <a:rPr lang="en-US" sz="1200" b="1">
                <a:latin typeface="Avenir Next LT Pro"/>
                <a:cs typeface="Arial"/>
              </a:rPr>
              <a:t> </a:t>
            </a:r>
            <a:endParaRPr lang="en-US" sz="1200"/>
          </a:p>
          <a:p>
            <a:endParaRPr lang="en-US" sz="1200">
              <a:latin typeface="Avenir Next LT Pro"/>
              <a:cs typeface="Arial"/>
            </a:endParaRPr>
          </a:p>
          <a:p>
            <a:r>
              <a:rPr lang="en-US" sz="1200">
                <a:latin typeface="Avenir Next LT Pro"/>
                <a:cs typeface="Arial"/>
              </a:rPr>
              <a:t>At CAP, we believe that housing in healthcare. Over the last year, we have offered eviction prevention and short and long term housing support to 95 HIV+ clients in SW Washington. </a:t>
            </a:r>
          </a:p>
          <a:p>
            <a:endParaRPr lang="en-US" sz="1200">
              <a:latin typeface="Avenir Next LT Pro"/>
              <a:cs typeface="Arial"/>
            </a:endParaRPr>
          </a:p>
          <a:p>
            <a:r>
              <a:rPr lang="en-US" sz="1200">
                <a:latin typeface="Avenir Next LT Pro"/>
                <a:cs typeface="Arial"/>
              </a:rPr>
              <a:t>Our agency focuses on people of color, transgender and non-binary people, and other marginalized communities disproportionately impacted by HIV, houselessness, mental illness, substance use disorder, and more.</a:t>
            </a:r>
            <a:endParaRPr lang="en-US"/>
          </a:p>
        </p:txBody>
      </p:sp>
      <p:sp>
        <p:nvSpPr>
          <p:cNvPr id="4" name="Slide Number Placeholder 3">
            <a:extLst>
              <a:ext uri="{FF2B5EF4-FFF2-40B4-BE49-F238E27FC236}">
                <a16:creationId xmlns:a16="http://schemas.microsoft.com/office/drawing/2014/main" id="{3680B3C9-24FB-8AE3-4CE2-B44692D3B4F7}"/>
              </a:ext>
            </a:extLst>
          </p:cNvPr>
          <p:cNvSpPr>
            <a:spLocks noGrp="1"/>
          </p:cNvSpPr>
          <p:nvPr>
            <p:ph type="sldNum" sz="quarter" idx="12"/>
          </p:nvPr>
        </p:nvSpPr>
        <p:spPr/>
        <p:txBody>
          <a:bodyPr/>
          <a:lstStyle/>
          <a:p>
            <a:pPr defTabSz="685800"/>
            <a:fld id="{B5CEABB6-07DC-46E8-9B57-56EC44A396E5}" type="slidenum">
              <a:rPr lang="en-US">
                <a:solidFill>
                  <a:prstClr val="black"/>
                </a:solidFill>
                <a:latin typeface="Avenir Next LT Pro"/>
              </a:rPr>
              <a:pPr defTabSz="685800"/>
              <a:t>88</a:t>
            </a:fld>
            <a:endParaRPr lang="en-US">
              <a:solidFill>
                <a:prstClr val="black"/>
              </a:solidFill>
              <a:latin typeface="Avenir Next LT Pro"/>
            </a:endParaRPr>
          </a:p>
        </p:txBody>
      </p:sp>
    </p:spTree>
    <p:extLst>
      <p:ext uri="{BB962C8B-B14F-4D97-AF65-F5344CB8AC3E}">
        <p14:creationId xmlns:p14="http://schemas.microsoft.com/office/powerpoint/2010/main" val="32411903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578802" y="1529334"/>
            <a:ext cx="7041966" cy="1021842"/>
          </a:xfrm>
        </p:spPr>
        <p:txBody>
          <a:bodyPr/>
          <a:lstStyle/>
          <a:p>
            <a:r>
              <a:rPr lang="en-US"/>
              <a:t>PRIORITY POPULATION</a:t>
            </a:r>
          </a:p>
        </p:txBody>
      </p:sp>
      <p:sp>
        <p:nvSpPr>
          <p:cNvPr id="6" name="Content Placeholder 5">
            <a:extLst>
              <a:ext uri="{FF2B5EF4-FFF2-40B4-BE49-F238E27FC236}">
                <a16:creationId xmlns:a16="http://schemas.microsoft.com/office/drawing/2014/main" id="{5A6B31B0-7B84-475D-961F-09C0191F91A2}"/>
              </a:ext>
            </a:extLst>
          </p:cNvPr>
          <p:cNvSpPr>
            <a:spLocks noGrp="1"/>
          </p:cNvSpPr>
          <p:nvPr>
            <p:ph sz="half" idx="14"/>
          </p:nvPr>
        </p:nvSpPr>
        <p:spPr>
          <a:xfrm>
            <a:off x="578644" y="2301294"/>
            <a:ext cx="7041965" cy="3127956"/>
          </a:xfrm>
        </p:spPr>
        <p:txBody>
          <a:bodyPr vert="horz" lIns="68580" tIns="34290" rIns="68580" bIns="34290" rtlCol="0" anchor="t">
            <a:normAutofit fontScale="85000" lnSpcReduction="10000"/>
          </a:bodyPr>
          <a:lstStyle/>
          <a:p>
            <a:pPr>
              <a:lnSpc>
                <a:spcPct val="100000"/>
              </a:lnSpc>
            </a:pPr>
            <a:r>
              <a:rPr lang="en-US" sz="1875" b="1">
                <a:solidFill>
                  <a:srgbClr val="000000"/>
                </a:solidFill>
                <a:latin typeface="Avenir Next LT Pro" panose="020B0504020202020204" pitchFamily="34" charset="0"/>
              </a:rPr>
              <a:t>We provide eviction prevention and housing services to clients living with HIV and AIDS</a:t>
            </a:r>
          </a:p>
          <a:p>
            <a:pPr>
              <a:lnSpc>
                <a:spcPct val="100000"/>
              </a:lnSpc>
            </a:pPr>
            <a:r>
              <a:rPr lang="en-US" sz="1875">
                <a:solidFill>
                  <a:srgbClr val="000000"/>
                </a:solidFill>
                <a:latin typeface="Avenir Next LT Pro" panose="020B0504020202020204" pitchFamily="34" charset="0"/>
              </a:rPr>
              <a:t>Up to 50% of HIV-positive people are at risk of losing housing (National AIDS Housing Coalition). </a:t>
            </a:r>
          </a:p>
          <a:p>
            <a:pPr>
              <a:lnSpc>
                <a:spcPct val="100000"/>
              </a:lnSpc>
            </a:pPr>
            <a:r>
              <a:rPr lang="en-US" sz="1875">
                <a:solidFill>
                  <a:srgbClr val="000000"/>
                </a:solidFill>
                <a:latin typeface="Avenir Next LT Pro" panose="020B0504020202020204" pitchFamily="34" charset="0"/>
              </a:rPr>
              <a:t>People living with HIV/AIDS who are homeless or unstably housed are </a:t>
            </a:r>
            <a:r>
              <a:rPr lang="en-US" sz="1875" b="1">
                <a:solidFill>
                  <a:srgbClr val="000000"/>
                </a:solidFill>
                <a:latin typeface="Avenir Next LT Pro" panose="020B0504020202020204" pitchFamily="34" charset="0"/>
              </a:rPr>
              <a:t>less likely to receive and adhere to lifesaving anti-retroviral therapy, </a:t>
            </a:r>
            <a:r>
              <a:rPr lang="en-US" sz="1875">
                <a:solidFill>
                  <a:srgbClr val="000000"/>
                </a:solidFill>
                <a:latin typeface="Avenir Next LT Pro" panose="020B0504020202020204" pitchFamily="34" charset="0"/>
              </a:rPr>
              <a:t>are more likely to be hospitalized and use emergency rooms, and experience higher rates of premature death (National AIDS Housing Coalition).  </a:t>
            </a:r>
          </a:p>
          <a:p>
            <a:pPr>
              <a:lnSpc>
                <a:spcPct val="100000"/>
              </a:lnSpc>
            </a:pPr>
            <a:r>
              <a:rPr lang="en-US" sz="1875">
                <a:solidFill>
                  <a:srgbClr val="000000"/>
                </a:solidFill>
                <a:latin typeface="Avenir Next LT Pro" panose="020B0504020202020204" pitchFamily="34" charset="0"/>
              </a:rPr>
              <a:t>When housed, hospitalizations for people with HIV decreased by nearly 60%, mortality for people with an AIDS diagnosis decreased by 80% after they received supportive housing, and among clients in the Ryan White Program,</a:t>
            </a:r>
            <a:r>
              <a:rPr lang="en-US" sz="1875" b="1">
                <a:solidFill>
                  <a:srgbClr val="000000"/>
                </a:solidFill>
                <a:latin typeface="Avenir Next LT Pro" panose="020B0504020202020204" pitchFamily="34" charset="0"/>
              </a:rPr>
              <a:t> 90.8% achieved viral suppression </a:t>
            </a:r>
            <a:r>
              <a:rPr lang="en-US" sz="1875">
                <a:solidFill>
                  <a:srgbClr val="000000"/>
                </a:solidFill>
                <a:latin typeface="Avenir Next LT Pro" panose="020B0504020202020204" pitchFamily="34" charset="0"/>
              </a:rPr>
              <a:t>after being housed</a:t>
            </a:r>
            <a:endParaRPr lang="en-US" sz="1875">
              <a:latin typeface="Avenir Next LT Pro" panose="020B0504020202020204" pitchFamily="34" charset="0"/>
            </a:endParaRPr>
          </a:p>
        </p:txBody>
      </p:sp>
      <p:sp>
        <p:nvSpPr>
          <p:cNvPr id="7" name="Slide Number Placeholder 6">
            <a:extLst>
              <a:ext uri="{FF2B5EF4-FFF2-40B4-BE49-F238E27FC236}">
                <a16:creationId xmlns:a16="http://schemas.microsoft.com/office/drawing/2014/main" id="{08761B51-19E8-1412-3155-39DDEACA1818}"/>
              </a:ext>
            </a:extLst>
          </p:cNvPr>
          <p:cNvSpPr>
            <a:spLocks noGrp="1"/>
          </p:cNvSpPr>
          <p:nvPr>
            <p:ph type="sldNum" sz="quarter" idx="12"/>
          </p:nvPr>
        </p:nvSpPr>
        <p:spPr/>
        <p:txBody>
          <a:bodyPr/>
          <a:lstStyle/>
          <a:p>
            <a:pPr defTabSz="685800"/>
            <a:fld id="{B5CEABB6-07DC-46E8-9B57-56EC44A396E5}" type="slidenum">
              <a:rPr lang="en-US">
                <a:solidFill>
                  <a:prstClr val="white"/>
                </a:solidFill>
                <a:latin typeface="Avenir Next LT Pro"/>
              </a:rPr>
              <a:pPr defTabSz="685800"/>
              <a:t>89</a:t>
            </a:fld>
            <a:endParaRPr lang="en-US">
              <a:solidFill>
                <a:prstClr val="white"/>
              </a:solidFill>
              <a:latin typeface="Avenir Next LT Pro"/>
            </a:endParaRPr>
          </a:p>
        </p:txBody>
      </p:sp>
    </p:spTree>
    <p:extLst>
      <p:ext uri="{BB962C8B-B14F-4D97-AF65-F5344CB8AC3E}">
        <p14:creationId xmlns:p14="http://schemas.microsoft.com/office/powerpoint/2010/main" val="4254685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1"/>
          <p:cNvSpPr txBox="1">
            <a:spLocks noGrp="1"/>
          </p:cNvSpPr>
          <p:nvPr>
            <p:ph type="title"/>
          </p:nvPr>
        </p:nvSpPr>
        <p:spPr>
          <a:xfrm>
            <a:off x="1673352" y="1244167"/>
            <a:ext cx="5797350" cy="89145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37156" tIns="137156" rIns="137156" bIns="137156" anchor="ctr" anchorCtr="0">
            <a:normAutofit/>
          </a:bodyPr>
          <a:lstStyle/>
          <a:p>
            <a:pPr>
              <a:buSzPts val="2800"/>
            </a:pPr>
            <a:r>
              <a:rPr lang="en-US" b="1"/>
              <a:t>RESPONSIVE SERVICES</a:t>
            </a:r>
            <a:endParaRPr/>
          </a:p>
        </p:txBody>
      </p:sp>
      <p:sp>
        <p:nvSpPr>
          <p:cNvPr id="157" name="Google Shape;157;p11"/>
          <p:cNvSpPr txBox="1"/>
          <p:nvPr/>
        </p:nvSpPr>
        <p:spPr>
          <a:xfrm>
            <a:off x="1185334" y="2274946"/>
            <a:ext cx="7170750" cy="623217"/>
          </a:xfrm>
          <a:prstGeom prst="rect">
            <a:avLst/>
          </a:prstGeom>
          <a:noFill/>
          <a:ln>
            <a:noFill/>
          </a:ln>
        </p:spPr>
        <p:txBody>
          <a:bodyPr spcFirstLastPara="1" wrap="square" lIns="68569" tIns="34275" rIns="68569" bIns="34275" anchor="t" anchorCtr="0">
            <a:spAutoFit/>
          </a:bodyPr>
          <a:lstStyle/>
          <a:p>
            <a:pPr algn="ctr" defTabSz="685800">
              <a:buClr>
                <a:srgbClr val="000000"/>
              </a:buClr>
            </a:pPr>
            <a:r>
              <a:rPr lang="en-US" kern="0">
                <a:solidFill>
                  <a:srgbClr val="000000"/>
                </a:solidFill>
                <a:latin typeface="Arial"/>
                <a:ea typeface="Arial"/>
                <a:cs typeface="Arial"/>
                <a:sym typeface="Arial"/>
              </a:rPr>
              <a:t>Supporting </a:t>
            </a:r>
            <a:r>
              <a:rPr lang="en-US" kern="0">
                <a:solidFill>
                  <a:srgbClr val="000000"/>
                </a:solidFill>
                <a:latin typeface="Arial"/>
                <a:cs typeface="Arial"/>
                <a:sym typeface="Arial"/>
              </a:rPr>
              <a:t>connection to</a:t>
            </a:r>
            <a:r>
              <a:rPr lang="en-US" kern="0">
                <a:solidFill>
                  <a:srgbClr val="000000"/>
                </a:solidFill>
                <a:latin typeface="Arial"/>
                <a:ea typeface="Arial"/>
                <a:cs typeface="Arial"/>
                <a:sym typeface="Arial"/>
              </a:rPr>
              <a:t> programs that are embedded in the community to </a:t>
            </a:r>
            <a:r>
              <a:rPr lang="en-US" kern="0">
                <a:solidFill>
                  <a:srgbClr val="000000"/>
                </a:solidFill>
                <a:latin typeface="Arial"/>
                <a:cs typeface="Arial"/>
                <a:sym typeface="Arial"/>
              </a:rPr>
              <a:t>address </a:t>
            </a:r>
            <a:r>
              <a:rPr lang="en-US" kern="0">
                <a:solidFill>
                  <a:srgbClr val="000000"/>
                </a:solidFill>
                <a:latin typeface="Arial"/>
                <a:ea typeface="Arial"/>
                <a:cs typeface="Arial"/>
                <a:sym typeface="Arial"/>
              </a:rPr>
              <a:t>emerging and changing needs.</a:t>
            </a:r>
            <a:endParaRPr kern="0">
              <a:solidFill>
                <a:srgbClr val="000000"/>
              </a:solidFill>
              <a:latin typeface="Gill Sans"/>
              <a:ea typeface="Gill Sans"/>
              <a:cs typeface="Gill Sans"/>
              <a:sym typeface="Gill Sans"/>
            </a:endParaRPr>
          </a:p>
        </p:txBody>
      </p:sp>
      <p:grpSp>
        <p:nvGrpSpPr>
          <p:cNvPr id="158" name="Google Shape;158;p11"/>
          <p:cNvGrpSpPr/>
          <p:nvPr/>
        </p:nvGrpSpPr>
        <p:grpSpPr>
          <a:xfrm>
            <a:off x="301543" y="3234542"/>
            <a:ext cx="1947375" cy="2569553"/>
            <a:chOff x="249657" y="3169722"/>
            <a:chExt cx="2596500" cy="3426070"/>
          </a:xfrm>
        </p:grpSpPr>
        <p:pic>
          <p:nvPicPr>
            <p:cNvPr id="159" name="Google Shape;159;p11"/>
            <p:cNvPicPr preferRelativeResize="0"/>
            <p:nvPr/>
          </p:nvPicPr>
          <p:blipFill rotWithShape="1">
            <a:blip r:embed="rId3">
              <a:alphaModFix/>
            </a:blip>
            <a:srcRect/>
            <a:stretch/>
          </p:blipFill>
          <p:spPr>
            <a:xfrm>
              <a:off x="675306" y="3169722"/>
              <a:ext cx="1745193" cy="2402529"/>
            </a:xfrm>
            <a:prstGeom prst="rect">
              <a:avLst/>
            </a:prstGeom>
            <a:noFill/>
            <a:ln>
              <a:noFill/>
            </a:ln>
          </p:spPr>
        </p:pic>
        <p:sp>
          <p:nvSpPr>
            <p:cNvPr id="160" name="Google Shape;160;p11"/>
            <p:cNvSpPr txBox="1"/>
            <p:nvPr/>
          </p:nvSpPr>
          <p:spPr>
            <a:xfrm>
              <a:off x="249657" y="5672503"/>
              <a:ext cx="2596500" cy="923289"/>
            </a:xfrm>
            <a:prstGeom prst="rect">
              <a:avLst/>
            </a:prstGeom>
            <a:noFill/>
            <a:ln>
              <a:noFill/>
            </a:ln>
          </p:spPr>
          <p:txBody>
            <a:bodyPr spcFirstLastPara="1" wrap="square" lIns="68569" tIns="34275" rIns="68569" bIns="34275" anchor="t" anchorCtr="0">
              <a:spAutoFit/>
            </a:bodyPr>
            <a:lstStyle/>
            <a:p>
              <a:pPr algn="ctr" defTabSz="685800">
                <a:buClr>
                  <a:srgbClr val="000000"/>
                </a:buClr>
              </a:pPr>
              <a:r>
                <a:rPr lang="en-US" sz="1350" kern="0">
                  <a:solidFill>
                    <a:srgbClr val="000000"/>
                  </a:solidFill>
                  <a:latin typeface="Gill Sans"/>
                  <a:ea typeface="Gill Sans"/>
                  <a:cs typeface="Gill Sans"/>
                  <a:sym typeface="Gill Sans"/>
                </a:rPr>
                <a:t>UNHOUSED RESIDENT </a:t>
              </a:r>
              <a:br>
                <a:rPr lang="en-US" sz="1350" kern="0">
                  <a:solidFill>
                    <a:srgbClr val="000000"/>
                  </a:solidFill>
                  <a:latin typeface="Gill Sans"/>
                  <a:ea typeface="Gill Sans"/>
                  <a:cs typeface="Gill Sans"/>
                  <a:sym typeface="Gill Sans"/>
                </a:rPr>
              </a:br>
              <a:r>
                <a:rPr lang="en-US" sz="1350" kern="0">
                  <a:solidFill>
                    <a:srgbClr val="000000"/>
                  </a:solidFill>
                  <a:latin typeface="Gill Sans"/>
                  <a:ea typeface="Gill Sans"/>
                  <a:cs typeface="Gill Sans"/>
                  <a:sym typeface="Gill Sans"/>
                </a:rPr>
                <a:t>MAIL SERVICE</a:t>
              </a:r>
              <a:endParaRPr sz="1050" kern="0">
                <a:solidFill>
                  <a:srgbClr val="000000"/>
                </a:solidFill>
                <a:latin typeface="Arial"/>
                <a:cs typeface="Arial"/>
                <a:sym typeface="Arial"/>
              </a:endParaRPr>
            </a:p>
          </p:txBody>
        </p:sp>
      </p:grpSp>
      <p:grpSp>
        <p:nvGrpSpPr>
          <p:cNvPr id="161" name="Google Shape;161;p11"/>
          <p:cNvGrpSpPr/>
          <p:nvPr/>
        </p:nvGrpSpPr>
        <p:grpSpPr>
          <a:xfrm>
            <a:off x="7187003" y="3234542"/>
            <a:ext cx="1625625" cy="2361802"/>
            <a:chOff x="2760125" y="3169722"/>
            <a:chExt cx="2167500" cy="3149069"/>
          </a:xfrm>
        </p:grpSpPr>
        <p:pic>
          <p:nvPicPr>
            <p:cNvPr id="162" name="Google Shape;162;p11"/>
            <p:cNvPicPr preferRelativeResize="0"/>
            <p:nvPr/>
          </p:nvPicPr>
          <p:blipFill rotWithShape="1">
            <a:blip r:embed="rId4">
              <a:alphaModFix/>
            </a:blip>
            <a:srcRect l="5938" r="5947"/>
            <a:stretch/>
          </p:blipFill>
          <p:spPr>
            <a:xfrm>
              <a:off x="2928556" y="3169722"/>
              <a:ext cx="1745193" cy="2402529"/>
            </a:xfrm>
            <a:prstGeom prst="rect">
              <a:avLst/>
            </a:prstGeom>
            <a:noFill/>
            <a:ln>
              <a:noFill/>
            </a:ln>
          </p:spPr>
        </p:pic>
        <p:sp>
          <p:nvSpPr>
            <p:cNvPr id="163" name="Google Shape;163;p11"/>
            <p:cNvSpPr txBox="1"/>
            <p:nvPr/>
          </p:nvSpPr>
          <p:spPr>
            <a:xfrm>
              <a:off x="2760125" y="5672500"/>
              <a:ext cx="2167500" cy="646291"/>
            </a:xfrm>
            <a:prstGeom prst="rect">
              <a:avLst/>
            </a:prstGeom>
            <a:noFill/>
            <a:ln>
              <a:noFill/>
            </a:ln>
          </p:spPr>
          <p:txBody>
            <a:bodyPr spcFirstLastPara="1" wrap="square" lIns="68569" tIns="34275" rIns="68569" bIns="34275" anchor="t" anchorCtr="0">
              <a:spAutoFit/>
            </a:bodyPr>
            <a:lstStyle/>
            <a:p>
              <a:pPr algn="ctr" defTabSz="685800">
                <a:buClr>
                  <a:srgbClr val="000000"/>
                </a:buClr>
              </a:pPr>
              <a:r>
                <a:rPr lang="en-US" sz="1350" kern="0">
                  <a:solidFill>
                    <a:srgbClr val="000000"/>
                  </a:solidFill>
                  <a:latin typeface="Gill Sans"/>
                  <a:ea typeface="Gill Sans"/>
                  <a:cs typeface="Gill Sans"/>
                  <a:sym typeface="Gill Sans"/>
                </a:rPr>
                <a:t>TRANSPORTATION PROGRAMS</a:t>
              </a:r>
              <a:endParaRPr sz="1050" kern="0">
                <a:solidFill>
                  <a:srgbClr val="000000"/>
                </a:solidFill>
                <a:latin typeface="Arial"/>
                <a:cs typeface="Arial"/>
                <a:sym typeface="Arial"/>
              </a:endParaRPr>
            </a:p>
          </p:txBody>
        </p:sp>
      </p:grpSp>
      <p:grpSp>
        <p:nvGrpSpPr>
          <p:cNvPr id="164" name="Google Shape;164;p11"/>
          <p:cNvGrpSpPr/>
          <p:nvPr/>
        </p:nvGrpSpPr>
        <p:grpSpPr>
          <a:xfrm>
            <a:off x="2232062" y="3234543"/>
            <a:ext cx="1308899" cy="2361803"/>
            <a:chOff x="5067450" y="3169722"/>
            <a:chExt cx="1745198" cy="3149070"/>
          </a:xfrm>
        </p:grpSpPr>
        <p:pic>
          <p:nvPicPr>
            <p:cNvPr id="165" name="Google Shape;165;p11"/>
            <p:cNvPicPr preferRelativeResize="0"/>
            <p:nvPr/>
          </p:nvPicPr>
          <p:blipFill rotWithShape="1">
            <a:blip r:embed="rId5">
              <a:alphaModFix/>
            </a:blip>
            <a:srcRect l="3771" r="3781"/>
            <a:stretch/>
          </p:blipFill>
          <p:spPr>
            <a:xfrm>
              <a:off x="5067456" y="3169722"/>
              <a:ext cx="1745192" cy="2402530"/>
            </a:xfrm>
            <a:prstGeom prst="rect">
              <a:avLst/>
            </a:prstGeom>
            <a:noFill/>
            <a:ln>
              <a:noFill/>
            </a:ln>
          </p:spPr>
        </p:pic>
        <p:sp>
          <p:nvSpPr>
            <p:cNvPr id="166" name="Google Shape;166;p11"/>
            <p:cNvSpPr txBox="1"/>
            <p:nvPr/>
          </p:nvSpPr>
          <p:spPr>
            <a:xfrm>
              <a:off x="5067450" y="5672501"/>
              <a:ext cx="1745099" cy="646291"/>
            </a:xfrm>
            <a:prstGeom prst="rect">
              <a:avLst/>
            </a:prstGeom>
            <a:noFill/>
            <a:ln>
              <a:noFill/>
            </a:ln>
          </p:spPr>
          <p:txBody>
            <a:bodyPr spcFirstLastPara="1" wrap="square" lIns="68569" tIns="34275" rIns="68569" bIns="34275" anchor="t" anchorCtr="0">
              <a:spAutoFit/>
            </a:bodyPr>
            <a:lstStyle/>
            <a:p>
              <a:pPr algn="ctr" defTabSz="685800">
                <a:buClr>
                  <a:srgbClr val="000000"/>
                </a:buClr>
              </a:pPr>
              <a:r>
                <a:rPr lang="en-US" sz="1350" kern="0">
                  <a:solidFill>
                    <a:srgbClr val="000000"/>
                  </a:solidFill>
                  <a:latin typeface="Gill Sans"/>
                  <a:ea typeface="Gill Sans"/>
                  <a:cs typeface="Gill Sans"/>
                  <a:sym typeface="Gill Sans"/>
                </a:rPr>
                <a:t>ID ASSISTANCE</a:t>
              </a:r>
              <a:endParaRPr sz="1050" kern="0">
                <a:solidFill>
                  <a:srgbClr val="000000"/>
                </a:solidFill>
                <a:latin typeface="Arial"/>
                <a:cs typeface="Arial"/>
                <a:sym typeface="Arial"/>
              </a:endParaRPr>
            </a:p>
          </p:txBody>
        </p:sp>
      </p:grpSp>
      <p:grpSp>
        <p:nvGrpSpPr>
          <p:cNvPr id="167" name="Google Shape;167;p11"/>
          <p:cNvGrpSpPr/>
          <p:nvPr/>
        </p:nvGrpSpPr>
        <p:grpSpPr>
          <a:xfrm>
            <a:off x="3805570" y="3234542"/>
            <a:ext cx="1543275" cy="2777300"/>
            <a:chOff x="7306350" y="3169722"/>
            <a:chExt cx="2057700" cy="3703066"/>
          </a:xfrm>
        </p:grpSpPr>
        <p:pic>
          <p:nvPicPr>
            <p:cNvPr id="168" name="Google Shape;168;p11"/>
            <p:cNvPicPr preferRelativeResize="0"/>
            <p:nvPr/>
          </p:nvPicPr>
          <p:blipFill rotWithShape="1">
            <a:blip r:embed="rId6">
              <a:alphaModFix/>
            </a:blip>
            <a:srcRect l="7074" r="7066"/>
            <a:stretch/>
          </p:blipFill>
          <p:spPr>
            <a:xfrm>
              <a:off x="7354406" y="3169722"/>
              <a:ext cx="1745193" cy="2402531"/>
            </a:xfrm>
            <a:prstGeom prst="rect">
              <a:avLst/>
            </a:prstGeom>
            <a:noFill/>
            <a:ln>
              <a:noFill/>
            </a:ln>
          </p:spPr>
        </p:pic>
        <p:sp>
          <p:nvSpPr>
            <p:cNvPr id="169" name="Google Shape;169;p11"/>
            <p:cNvSpPr txBox="1"/>
            <p:nvPr/>
          </p:nvSpPr>
          <p:spPr>
            <a:xfrm>
              <a:off x="7306350" y="5672500"/>
              <a:ext cx="2057700" cy="1200288"/>
            </a:xfrm>
            <a:prstGeom prst="rect">
              <a:avLst/>
            </a:prstGeom>
            <a:noFill/>
            <a:ln>
              <a:noFill/>
            </a:ln>
          </p:spPr>
          <p:txBody>
            <a:bodyPr spcFirstLastPara="1" wrap="square" lIns="68569" tIns="34275" rIns="68569" bIns="34275" anchor="t" anchorCtr="0">
              <a:spAutoFit/>
            </a:bodyPr>
            <a:lstStyle/>
            <a:p>
              <a:pPr algn="ctr" defTabSz="685800">
                <a:buClr>
                  <a:srgbClr val="000000"/>
                </a:buClr>
              </a:pPr>
              <a:r>
                <a:rPr lang="en-US" sz="1350" kern="0">
                  <a:solidFill>
                    <a:srgbClr val="000000"/>
                  </a:solidFill>
                  <a:latin typeface="Gill Sans"/>
                  <a:ea typeface="Gill Sans"/>
                  <a:cs typeface="Gill Sans"/>
                  <a:sym typeface="Gill Sans"/>
                </a:rPr>
                <a:t>HEALTH &amp; SOCIAL</a:t>
              </a:r>
              <a:br>
                <a:rPr lang="en-US" sz="1350" kern="0">
                  <a:solidFill>
                    <a:srgbClr val="000000"/>
                  </a:solidFill>
                  <a:latin typeface="Gill Sans"/>
                  <a:ea typeface="Gill Sans"/>
                  <a:cs typeface="Gill Sans"/>
                  <a:sym typeface="Gill Sans"/>
                </a:rPr>
              </a:br>
              <a:r>
                <a:rPr lang="en-US" sz="1350" kern="0">
                  <a:solidFill>
                    <a:srgbClr val="000000"/>
                  </a:solidFill>
                  <a:latin typeface="Gill Sans"/>
                  <a:ea typeface="Gill Sans"/>
                  <a:cs typeface="Gill Sans"/>
                  <a:sym typeface="Gill Sans"/>
                </a:rPr>
                <a:t>SRV. REFERRALS</a:t>
              </a:r>
              <a:endParaRPr sz="1050" kern="0">
                <a:solidFill>
                  <a:srgbClr val="000000"/>
                </a:solidFill>
                <a:latin typeface="Arial"/>
                <a:cs typeface="Arial"/>
                <a:sym typeface="Arial"/>
              </a:endParaRPr>
            </a:p>
          </p:txBody>
        </p:sp>
      </p:grpSp>
      <p:grpSp>
        <p:nvGrpSpPr>
          <p:cNvPr id="170" name="Google Shape;170;p11"/>
          <p:cNvGrpSpPr/>
          <p:nvPr/>
        </p:nvGrpSpPr>
        <p:grpSpPr>
          <a:xfrm>
            <a:off x="5613474" y="3234542"/>
            <a:ext cx="1308914" cy="2361802"/>
            <a:chOff x="9770606" y="3169722"/>
            <a:chExt cx="1745219" cy="3149069"/>
          </a:xfrm>
        </p:grpSpPr>
        <p:pic>
          <p:nvPicPr>
            <p:cNvPr id="171" name="Google Shape;171;p11"/>
            <p:cNvPicPr preferRelativeResize="0"/>
            <p:nvPr/>
          </p:nvPicPr>
          <p:blipFill rotWithShape="1">
            <a:blip r:embed="rId7">
              <a:alphaModFix/>
            </a:blip>
            <a:srcRect l="13677" r="13684"/>
            <a:stretch/>
          </p:blipFill>
          <p:spPr>
            <a:xfrm>
              <a:off x="9770606" y="3169722"/>
              <a:ext cx="1745193" cy="2402529"/>
            </a:xfrm>
            <a:prstGeom prst="rect">
              <a:avLst/>
            </a:prstGeom>
            <a:noFill/>
            <a:ln>
              <a:noFill/>
            </a:ln>
          </p:spPr>
        </p:pic>
        <p:sp>
          <p:nvSpPr>
            <p:cNvPr id="172" name="Google Shape;172;p11"/>
            <p:cNvSpPr txBox="1"/>
            <p:nvPr/>
          </p:nvSpPr>
          <p:spPr>
            <a:xfrm>
              <a:off x="9770725" y="5672500"/>
              <a:ext cx="1745100" cy="646291"/>
            </a:xfrm>
            <a:prstGeom prst="rect">
              <a:avLst/>
            </a:prstGeom>
            <a:noFill/>
            <a:ln>
              <a:noFill/>
            </a:ln>
          </p:spPr>
          <p:txBody>
            <a:bodyPr spcFirstLastPara="1" wrap="square" lIns="68569" tIns="34275" rIns="68569" bIns="34275" anchor="t" anchorCtr="0">
              <a:spAutoFit/>
            </a:bodyPr>
            <a:lstStyle/>
            <a:p>
              <a:pPr algn="ctr" defTabSz="685800">
                <a:buClr>
                  <a:srgbClr val="000000"/>
                </a:buClr>
              </a:pPr>
              <a:r>
                <a:rPr lang="en-US" sz="1350" kern="0">
                  <a:solidFill>
                    <a:srgbClr val="000000"/>
                  </a:solidFill>
                  <a:latin typeface="Gill Sans"/>
                  <a:ea typeface="Gill Sans"/>
                  <a:cs typeface="Gill Sans"/>
                  <a:sym typeface="Gill Sans"/>
                </a:rPr>
                <a:t>NARCAN </a:t>
              </a:r>
              <a:br>
                <a:rPr lang="en-US" sz="1350" kern="0">
                  <a:solidFill>
                    <a:srgbClr val="000000"/>
                  </a:solidFill>
                  <a:latin typeface="Gill Sans"/>
                  <a:ea typeface="Gill Sans"/>
                  <a:cs typeface="Gill Sans"/>
                  <a:sym typeface="Gill Sans"/>
                </a:rPr>
              </a:br>
              <a:r>
                <a:rPr lang="en-US" sz="1350" kern="0">
                  <a:solidFill>
                    <a:srgbClr val="000000"/>
                  </a:solidFill>
                  <a:latin typeface="Gill Sans"/>
                  <a:ea typeface="Gill Sans"/>
                  <a:cs typeface="Gill Sans"/>
                  <a:sym typeface="Gill Sans"/>
                </a:rPr>
                <a:t>TRAINING</a:t>
              </a:r>
              <a:endParaRPr sz="1050" kern="0">
                <a:solidFill>
                  <a:srgbClr val="000000"/>
                </a:solidFill>
                <a:latin typeface="Arial"/>
                <a:cs typeface="Arial"/>
                <a:sym typeface="Arial"/>
              </a:endParaRPr>
            </a:p>
          </p:txBody>
        </p:sp>
      </p:grpSp>
      <p:sp>
        <p:nvSpPr>
          <p:cNvPr id="2" name="Date Placeholder 1">
            <a:extLst>
              <a:ext uri="{FF2B5EF4-FFF2-40B4-BE49-F238E27FC236}">
                <a16:creationId xmlns:a16="http://schemas.microsoft.com/office/drawing/2014/main" id="{BFE7C84B-7BCE-A7AD-EAC9-1DEA687AEE44}"/>
              </a:ext>
            </a:extLst>
          </p:cNvPr>
          <p:cNvSpPr>
            <a:spLocks noGrp="1"/>
          </p:cNvSpPr>
          <p:nvPr>
            <p:ph type="dt" idx="10"/>
          </p:nvPr>
        </p:nvSpPr>
        <p:spPr/>
        <p:txBody>
          <a:bodyPr/>
          <a:lstStyle/>
          <a:p>
            <a:r>
              <a:rPr lang="en-US"/>
              <a:t>4/2/2025</a:t>
            </a:r>
          </a:p>
        </p:txBody>
      </p:sp>
      <p:sp>
        <p:nvSpPr>
          <p:cNvPr id="3" name="Footer Placeholder 2">
            <a:extLst>
              <a:ext uri="{FF2B5EF4-FFF2-40B4-BE49-F238E27FC236}">
                <a16:creationId xmlns:a16="http://schemas.microsoft.com/office/drawing/2014/main" id="{230EA7A1-9E35-AB56-D54A-9A033355DD7A}"/>
              </a:ext>
            </a:extLst>
          </p:cNvPr>
          <p:cNvSpPr>
            <a:spLocks noGrp="1"/>
          </p:cNvSpPr>
          <p:nvPr>
            <p:ph type="ftr" idx="11"/>
          </p:nvPr>
        </p:nvSpPr>
        <p:spPr/>
        <p:txBody>
          <a:bodyPr/>
          <a:lstStyle/>
          <a:p>
            <a:r>
              <a:rPr lang="en-US"/>
              <a:t>Community Action Advisory Board</a:t>
            </a:r>
          </a:p>
        </p:txBody>
      </p:sp>
      <p:sp>
        <p:nvSpPr>
          <p:cNvPr id="4" name="Slide Number Placeholder 3">
            <a:extLst>
              <a:ext uri="{FF2B5EF4-FFF2-40B4-BE49-F238E27FC236}">
                <a16:creationId xmlns:a16="http://schemas.microsoft.com/office/drawing/2014/main" id="{64B829E0-3BB7-FC64-0634-C6CF3356309D}"/>
              </a:ext>
            </a:extLst>
          </p:cNvPr>
          <p:cNvSpPr>
            <a:spLocks noGrp="1"/>
          </p:cNvSpPr>
          <p:nvPr>
            <p:ph type="sldNum" idx="12"/>
          </p:nvPr>
        </p:nvSpPr>
        <p:spPr/>
        <p:txBody>
          <a:bodyPr/>
          <a:lstStyle/>
          <a:p>
            <a:fld id="{00000000-1234-1234-1234-123412341234}" type="slidenum">
              <a:rPr lang="en-US" smtClean="0"/>
              <a:pPr/>
              <a:t>9</a:t>
            </a:fld>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1452492" y="988779"/>
            <a:ext cx="6228219" cy="596487"/>
          </a:xfrm>
        </p:spPr>
        <p:txBody>
          <a:bodyPr>
            <a:normAutofit fontScale="90000"/>
          </a:bodyPr>
          <a:lstStyle/>
          <a:p>
            <a:r>
              <a:rPr lang="en-US"/>
              <a:t>SCOPE of </a:t>
            </a:r>
            <a:r>
              <a:rPr lang="en-US" err="1"/>
              <a:t>eprap</a:t>
            </a:r>
            <a:r>
              <a:rPr lang="en-US"/>
              <a:t> project</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3639948" y="1586467"/>
            <a:ext cx="4871766" cy="3344355"/>
          </a:xfrm>
        </p:spPr>
        <p:txBody>
          <a:bodyPr vert="horz" lIns="68580" tIns="34290" rIns="68580" bIns="34290" rtlCol="0" anchor="t">
            <a:noAutofit/>
          </a:bodyPr>
          <a:lstStyle/>
          <a:p>
            <a:pPr marL="257175" indent="-257175">
              <a:buFont typeface="Arial" panose="020B0604020202020204" pitchFamily="34" charset="0"/>
              <a:buChar char="•"/>
            </a:pPr>
            <a:endParaRPr lang="en-US" sz="1350"/>
          </a:p>
          <a:p>
            <a:pPr marL="257175" indent="-257175">
              <a:buFont typeface="Arial" panose="020B0604020202020204" pitchFamily="34" charset="0"/>
              <a:buChar char="•"/>
            </a:pPr>
            <a:r>
              <a:rPr lang="en-US"/>
              <a:t>From July 2024-February 2025, we’ve provided $46,054 in eviction prevention and rent assistance to 32 households.  We are projected to expend another $64,000 and serve another 30 households in eviction prevention by June 30th, 2025.</a:t>
            </a:r>
          </a:p>
        </p:txBody>
      </p:sp>
      <p:sp>
        <p:nvSpPr>
          <p:cNvPr id="4" name="Slide Number Placeholder 3">
            <a:extLst>
              <a:ext uri="{FF2B5EF4-FFF2-40B4-BE49-F238E27FC236}">
                <a16:creationId xmlns:a16="http://schemas.microsoft.com/office/drawing/2014/main" id="{58D8D8EF-09F7-2BAC-3EC4-6E8F40515A5D}"/>
              </a:ext>
            </a:extLst>
          </p:cNvPr>
          <p:cNvSpPr>
            <a:spLocks noGrp="1"/>
          </p:cNvSpPr>
          <p:nvPr>
            <p:ph type="sldNum" sz="quarter" idx="12"/>
          </p:nvPr>
        </p:nvSpPr>
        <p:spPr/>
        <p:txBody>
          <a:bodyPr/>
          <a:lstStyle/>
          <a:p>
            <a:pPr defTabSz="685800"/>
            <a:fld id="{B5CEABB6-07DC-46E8-9B57-56EC44A396E5}" type="slidenum">
              <a:rPr lang="en-US">
                <a:solidFill>
                  <a:prstClr val="white"/>
                </a:solidFill>
                <a:latin typeface="Avenir Next LT Pro"/>
              </a:rPr>
              <a:pPr defTabSz="685800"/>
              <a:t>90</a:t>
            </a:fld>
            <a:endParaRPr lang="en-US">
              <a:solidFill>
                <a:prstClr val="white"/>
              </a:solidFill>
              <a:latin typeface="Avenir Next LT Pro"/>
            </a:endParaRPr>
          </a:p>
        </p:txBody>
      </p:sp>
    </p:spTree>
    <p:extLst>
      <p:ext uri="{BB962C8B-B14F-4D97-AF65-F5344CB8AC3E}">
        <p14:creationId xmlns:p14="http://schemas.microsoft.com/office/powerpoint/2010/main" val="30032519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1165452" y="857928"/>
            <a:ext cx="7233601" cy="793939"/>
          </a:xfrm>
        </p:spPr>
        <p:txBody>
          <a:bodyPr>
            <a:normAutofit/>
          </a:bodyPr>
          <a:lstStyle/>
          <a:p>
            <a:r>
              <a:rPr lang="en-US"/>
              <a:t>Goal: Stable housing</a:t>
            </a:r>
            <a:endParaRPr lang="en-ZA"/>
          </a:p>
        </p:txBody>
      </p:sp>
      <p:sp>
        <p:nvSpPr>
          <p:cNvPr id="3" name="Subtitle 2">
            <a:extLst>
              <a:ext uri="{FF2B5EF4-FFF2-40B4-BE49-F238E27FC236}">
                <a16:creationId xmlns:a16="http://schemas.microsoft.com/office/drawing/2014/main" id="{35E3EA69-4E0E-41BD-8095-A124225A2647}"/>
              </a:ext>
            </a:extLst>
          </p:cNvPr>
          <p:cNvSpPr>
            <a:spLocks noGrp="1"/>
          </p:cNvSpPr>
          <p:nvPr>
            <p:ph sz="half" idx="14"/>
          </p:nvPr>
        </p:nvSpPr>
        <p:spPr>
          <a:xfrm>
            <a:off x="3417888" y="1566892"/>
            <a:ext cx="4721321" cy="3722509"/>
          </a:xfrm>
        </p:spPr>
        <p:txBody>
          <a:bodyPr vert="horz" lIns="68580" tIns="34290" rIns="68580" bIns="34290" rtlCol="0" anchor="t">
            <a:noAutofit/>
          </a:bodyPr>
          <a:lstStyle/>
          <a:p>
            <a:pPr marL="257175" indent="-257175">
              <a:lnSpc>
                <a:spcPct val="100000"/>
              </a:lnSpc>
              <a:buFont typeface="Arial" panose="020B0604020202020204" pitchFamily="34" charset="0"/>
              <a:buChar char="•"/>
            </a:pPr>
            <a:endParaRPr lang="en-US" sz="1500"/>
          </a:p>
          <a:p>
            <a:pPr marL="257175" indent="-257175">
              <a:lnSpc>
                <a:spcPct val="100000"/>
              </a:lnSpc>
              <a:buFont typeface="Arial" panose="020B0604020202020204" pitchFamily="34" charset="0"/>
              <a:buChar char="•"/>
            </a:pPr>
            <a:r>
              <a:rPr lang="en-US" sz="1500"/>
              <a:t>Stable housing will be achieved through eviction prevention assistance and participant return to independent payment. This will be made possible through CAP'S wrap around service model coupled with external referrals. </a:t>
            </a:r>
          </a:p>
          <a:p>
            <a:pPr marL="257175" indent="-257175">
              <a:lnSpc>
                <a:spcPct val="100000"/>
              </a:lnSpc>
              <a:buFont typeface="Arial" panose="020B0604020202020204" pitchFamily="34" charset="0"/>
              <a:buChar char="•"/>
            </a:pPr>
            <a:endParaRPr lang="en-US" sz="1500"/>
          </a:p>
          <a:p>
            <a:pPr marL="600075" lvl="1">
              <a:lnSpc>
                <a:spcPct val="100000"/>
              </a:lnSpc>
              <a:buFont typeface="Courier New" panose="020B0604020202020204" pitchFamily="34" charset="0"/>
              <a:buChar char="o"/>
            </a:pPr>
            <a:r>
              <a:rPr lang="en-US" sz="1500"/>
              <a:t>Participation in and referral to other services within CAP if interested: Employment &amp; Benefits Navigation, Peer Support, Prevention Services, Medical Case Management</a:t>
            </a:r>
          </a:p>
          <a:p>
            <a:pPr marL="600075" lvl="1">
              <a:lnSpc>
                <a:spcPct val="100000"/>
              </a:lnSpc>
              <a:buFont typeface="Courier New" panose="020B0604020202020204" pitchFamily="34" charset="0"/>
              <a:buChar char="o"/>
            </a:pPr>
            <a:r>
              <a:rPr lang="en-US" sz="1500"/>
              <a:t>Referrals for services outside of CAP: legal support, immigration assistance, food pantry, medical and dental, transportation assistance, mental health &amp; substance use treatment, community support groups for women living with HIV and DV survivors, etc.</a:t>
            </a:r>
          </a:p>
          <a:p>
            <a:pPr>
              <a:lnSpc>
                <a:spcPct val="100000"/>
              </a:lnSpc>
            </a:pPr>
            <a:r>
              <a:rPr lang="en-US" sz="1500"/>
              <a:t> </a:t>
            </a:r>
          </a:p>
          <a:p>
            <a:pPr>
              <a:lnSpc>
                <a:spcPct val="100000"/>
              </a:lnSpc>
            </a:pPr>
            <a:endParaRPr lang="en-US" sz="1500"/>
          </a:p>
          <a:p>
            <a:pPr>
              <a:lnSpc>
                <a:spcPct val="100000"/>
              </a:lnSpc>
            </a:pPr>
            <a:endParaRPr lang="en-US" sz="1500"/>
          </a:p>
          <a:p>
            <a:pPr>
              <a:lnSpc>
                <a:spcPct val="100000"/>
              </a:lnSpc>
            </a:pPr>
            <a:endParaRPr lang="en-US" sz="1500"/>
          </a:p>
          <a:p>
            <a:pPr marL="257175" indent="-257175">
              <a:lnSpc>
                <a:spcPct val="100000"/>
              </a:lnSpc>
              <a:buChar char="•"/>
            </a:pPr>
            <a:endParaRPr lang="en-US" sz="1500"/>
          </a:p>
        </p:txBody>
      </p:sp>
      <p:sp>
        <p:nvSpPr>
          <p:cNvPr id="6" name="Slide Number Placeholder 5">
            <a:extLst>
              <a:ext uri="{FF2B5EF4-FFF2-40B4-BE49-F238E27FC236}">
                <a16:creationId xmlns:a16="http://schemas.microsoft.com/office/drawing/2014/main" id="{67927DCA-F11F-1716-00DA-9EF49F131ABD}"/>
              </a:ext>
            </a:extLst>
          </p:cNvPr>
          <p:cNvSpPr>
            <a:spLocks noGrp="1"/>
          </p:cNvSpPr>
          <p:nvPr>
            <p:ph type="sldNum" sz="quarter" idx="12"/>
          </p:nvPr>
        </p:nvSpPr>
        <p:spPr/>
        <p:txBody>
          <a:bodyPr/>
          <a:lstStyle/>
          <a:p>
            <a:pPr defTabSz="685800"/>
            <a:fld id="{B5CEABB6-07DC-46E8-9B57-56EC44A396E5}" type="slidenum">
              <a:rPr lang="en-US">
                <a:solidFill>
                  <a:prstClr val="black"/>
                </a:solidFill>
                <a:latin typeface="Avenir Next LT Pro"/>
              </a:rPr>
              <a:pPr defTabSz="685800"/>
              <a:t>91</a:t>
            </a:fld>
            <a:endParaRPr lang="en-US">
              <a:solidFill>
                <a:prstClr val="black"/>
              </a:solidFill>
              <a:latin typeface="Avenir Next LT Pro"/>
            </a:endParaRPr>
          </a:p>
        </p:txBody>
      </p:sp>
    </p:spTree>
    <p:extLst>
      <p:ext uri="{BB962C8B-B14F-4D97-AF65-F5344CB8AC3E}">
        <p14:creationId xmlns:p14="http://schemas.microsoft.com/office/powerpoint/2010/main" val="22434949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571501" y="1529334"/>
            <a:ext cx="4941863" cy="1491530"/>
          </a:xfrm>
        </p:spPr>
        <p:txBody>
          <a:bodyPr/>
          <a:lstStyle/>
          <a:p>
            <a:r>
              <a:rPr lang="en-US"/>
              <a:t>Participant Progress towards goals</a:t>
            </a: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sz="half" idx="14"/>
          </p:nvPr>
        </p:nvSpPr>
        <p:spPr>
          <a:xfrm>
            <a:off x="564356" y="3021584"/>
            <a:ext cx="4948238" cy="2471738"/>
          </a:xfrm>
        </p:spPr>
        <p:txBody>
          <a:bodyPr vert="horz" lIns="68580" tIns="34290" rIns="68580" bIns="34290" rtlCol="0" anchor="t">
            <a:normAutofit fontScale="70000" lnSpcReduction="20000"/>
          </a:bodyPr>
          <a:lstStyle/>
          <a:p>
            <a:pPr marL="214313" indent="-214313">
              <a:lnSpc>
                <a:spcPct val="100000"/>
              </a:lnSpc>
              <a:buFont typeface="Arial" panose="020B0604020202020204" pitchFamily="34" charset="0"/>
              <a:buChar char="•"/>
            </a:pPr>
            <a:r>
              <a:rPr lang="en-US" sz="1800">
                <a:solidFill>
                  <a:schemeClr val="tx2"/>
                </a:solidFill>
              </a:rPr>
              <a:t>Participants will be checked in with regularly on progress towards the following goal areas: </a:t>
            </a:r>
            <a:endParaRPr lang="en-US">
              <a:solidFill>
                <a:schemeClr val="tx2"/>
              </a:solidFill>
            </a:endParaRPr>
          </a:p>
          <a:p>
            <a:pPr marL="557213" lvl="1">
              <a:lnSpc>
                <a:spcPct val="100000"/>
              </a:lnSpc>
              <a:buFont typeface="Courier New" panose="020B0604020202020204" pitchFamily="34" charset="0"/>
              <a:buChar char="o"/>
            </a:pPr>
            <a:r>
              <a:rPr lang="en-US" sz="1800">
                <a:solidFill>
                  <a:schemeClr val="tx2"/>
                </a:solidFill>
              </a:rPr>
              <a:t>Housing – address barriers to stable housing, including housing searches, completing applications, and providing reasonable accommodation support</a:t>
            </a:r>
            <a:endParaRPr lang="en-US">
              <a:solidFill>
                <a:schemeClr val="tx2"/>
              </a:solidFill>
            </a:endParaRPr>
          </a:p>
          <a:p>
            <a:pPr marL="557213" lvl="1">
              <a:lnSpc>
                <a:spcPct val="100000"/>
              </a:lnSpc>
              <a:buFont typeface="Courier New" panose="020B0604020202020204" pitchFamily="34" charset="0"/>
              <a:buChar char="o"/>
            </a:pPr>
            <a:r>
              <a:rPr lang="en-US" sz="1800">
                <a:solidFill>
                  <a:schemeClr val="tx2"/>
                </a:solidFill>
              </a:rPr>
              <a:t>Health – connection to care</a:t>
            </a:r>
            <a:endParaRPr lang="en-US">
              <a:solidFill>
                <a:schemeClr val="tx2"/>
              </a:solidFill>
            </a:endParaRPr>
          </a:p>
          <a:p>
            <a:pPr marL="557213" lvl="1">
              <a:lnSpc>
                <a:spcPct val="100000"/>
              </a:lnSpc>
              <a:buFont typeface="Courier New" panose="020B0604020202020204" pitchFamily="34" charset="0"/>
              <a:buChar char="o"/>
            </a:pPr>
            <a:r>
              <a:rPr lang="en-US" sz="1800">
                <a:solidFill>
                  <a:schemeClr val="tx2"/>
                </a:solidFill>
              </a:rPr>
              <a:t>Financial – budgeting and employment/benefits navigation  </a:t>
            </a:r>
            <a:endParaRPr lang="en-US">
              <a:solidFill>
                <a:schemeClr val="tx2"/>
              </a:solidFill>
            </a:endParaRPr>
          </a:p>
          <a:p>
            <a:pPr marL="214313" indent="-214313">
              <a:lnSpc>
                <a:spcPct val="100000"/>
              </a:lnSpc>
              <a:buFont typeface="Arial" panose="020B0604020202020204" pitchFamily="34" charset="0"/>
              <a:buChar char="•"/>
            </a:pPr>
            <a:r>
              <a:rPr lang="en-US" sz="1800">
                <a:solidFill>
                  <a:schemeClr val="tx2"/>
                </a:solidFill>
              </a:rPr>
              <a:t>Staff will assess if barriers can be reduced through services offered at CAP or elsewhere and offer this additional support wherever possible. </a:t>
            </a:r>
            <a:endParaRPr lang="en-US">
              <a:solidFill>
                <a:schemeClr val="tx2"/>
              </a:solidFill>
            </a:endParaRPr>
          </a:p>
          <a:p>
            <a:pPr>
              <a:lnSpc>
                <a:spcPct val="100000"/>
              </a:lnSpc>
            </a:pPr>
            <a:endParaRPr lang="en-US" sz="1800">
              <a:solidFill>
                <a:schemeClr val="tx2"/>
              </a:solidFill>
            </a:endParaRPr>
          </a:p>
          <a:p>
            <a:pPr>
              <a:lnSpc>
                <a:spcPct val="100000"/>
              </a:lnSpc>
            </a:pPr>
            <a:endParaRPr lang="en-US" sz="1800">
              <a:solidFill>
                <a:schemeClr val="tx2"/>
              </a:solidFill>
            </a:endParaRPr>
          </a:p>
          <a:p>
            <a:pPr marL="214313" indent="-214313">
              <a:lnSpc>
                <a:spcPct val="100000"/>
              </a:lnSpc>
              <a:buFont typeface="Arial" panose="020B0604020202020204" pitchFamily="34" charset="0"/>
              <a:buChar char="•"/>
            </a:pPr>
            <a:endParaRPr lang="en-US" sz="1800">
              <a:solidFill>
                <a:schemeClr val="tx2"/>
              </a:solidFill>
            </a:endParaRPr>
          </a:p>
        </p:txBody>
      </p:sp>
      <p:sp>
        <p:nvSpPr>
          <p:cNvPr id="6" name="Slide Number Placeholder 5">
            <a:extLst>
              <a:ext uri="{FF2B5EF4-FFF2-40B4-BE49-F238E27FC236}">
                <a16:creationId xmlns:a16="http://schemas.microsoft.com/office/drawing/2014/main" id="{A4AC050D-BAF4-C23C-F8EC-24DEC4293002}"/>
              </a:ext>
            </a:extLst>
          </p:cNvPr>
          <p:cNvSpPr>
            <a:spLocks noGrp="1"/>
          </p:cNvSpPr>
          <p:nvPr>
            <p:ph type="sldNum" sz="quarter" idx="12"/>
          </p:nvPr>
        </p:nvSpPr>
        <p:spPr/>
        <p:txBody>
          <a:bodyPr/>
          <a:lstStyle/>
          <a:p>
            <a:pPr defTabSz="685800"/>
            <a:fld id="{B5CEABB6-07DC-46E8-9B57-56EC44A396E5}" type="slidenum">
              <a:rPr lang="en-US">
                <a:solidFill>
                  <a:prstClr val="white"/>
                </a:solidFill>
                <a:latin typeface="Avenir Next LT Pro"/>
              </a:rPr>
              <a:pPr defTabSz="685800"/>
              <a:t>92</a:t>
            </a:fld>
            <a:endParaRPr lang="en-US">
              <a:solidFill>
                <a:prstClr val="white"/>
              </a:solidFill>
              <a:latin typeface="Avenir Next LT Pro"/>
            </a:endParaRPr>
          </a:p>
        </p:txBody>
      </p:sp>
    </p:spTree>
    <p:extLst>
      <p:ext uri="{BB962C8B-B14F-4D97-AF65-F5344CB8AC3E}">
        <p14:creationId xmlns:p14="http://schemas.microsoft.com/office/powerpoint/2010/main" val="13463722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4425184" y="1134639"/>
            <a:ext cx="4146163" cy="2014037"/>
          </a:xfrm>
        </p:spPr>
        <p:txBody>
          <a:bodyPr/>
          <a:lstStyle/>
          <a:p>
            <a:pPr algn="ctr"/>
            <a:r>
              <a:rPr lang="en-US"/>
              <a:t>THANK YOU!</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type="subTitle" idx="1"/>
          </p:nvPr>
        </p:nvSpPr>
        <p:spPr>
          <a:xfrm>
            <a:off x="4394713" y="3294254"/>
            <a:ext cx="4201247" cy="2160572"/>
          </a:xfrm>
        </p:spPr>
        <p:txBody>
          <a:bodyPr vert="horz" lIns="68580" tIns="34290" rIns="68580" bIns="0" rtlCol="0" anchor="t">
            <a:normAutofit fontScale="92500" lnSpcReduction="10000"/>
          </a:bodyPr>
          <a:lstStyle/>
          <a:p>
            <a:pPr algn="ctr"/>
            <a:r>
              <a:rPr lang="en-US" sz="1575"/>
              <a:t>Jasmine Gruenstein, Director of </a:t>
            </a:r>
          </a:p>
          <a:p>
            <a:pPr algn="ctr"/>
            <a:r>
              <a:rPr lang="en-US" sz="1575"/>
              <a:t>CAP SW Washington Services</a:t>
            </a:r>
          </a:p>
          <a:p>
            <a:pPr algn="ctr"/>
            <a:r>
              <a:rPr lang="en-US"/>
              <a:t>Jgruenstein@capnw.org</a:t>
            </a:r>
          </a:p>
          <a:p>
            <a:pPr algn="ctr"/>
            <a:r>
              <a:rPr lang="en-US" sz="1575"/>
              <a:t>Emma Burridge, Housing Services Coordinator</a:t>
            </a:r>
          </a:p>
          <a:p>
            <a:pPr algn="ctr"/>
            <a:r>
              <a:rPr lang="en-US"/>
              <a:t>Eburridge@capnw.org</a:t>
            </a:r>
          </a:p>
          <a:p>
            <a:endParaRPr lang="en-US"/>
          </a:p>
        </p:txBody>
      </p:sp>
    </p:spTree>
    <p:extLst>
      <p:ext uri="{BB962C8B-B14F-4D97-AF65-F5344CB8AC3E}">
        <p14:creationId xmlns:p14="http://schemas.microsoft.com/office/powerpoint/2010/main" val="24364939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9A93412B-141E-4E55-ABDC-D2E177039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936" y="1079587"/>
            <a:ext cx="7181305" cy="4039484"/>
          </a:xfrm>
          <a:prstGeom prst="rect">
            <a:avLst/>
          </a:prstGeom>
        </p:spPr>
      </p:pic>
      <p:sp>
        <p:nvSpPr>
          <p:cNvPr id="12" name="TextBox 11">
            <a:extLst>
              <a:ext uri="{FF2B5EF4-FFF2-40B4-BE49-F238E27FC236}">
                <a16:creationId xmlns:a16="http://schemas.microsoft.com/office/drawing/2014/main" id="{B3B3BA15-9AD3-4608-8A27-94D3FFBC01EE}"/>
              </a:ext>
            </a:extLst>
          </p:cNvPr>
          <p:cNvSpPr txBox="1"/>
          <p:nvPr/>
        </p:nvSpPr>
        <p:spPr>
          <a:xfrm>
            <a:off x="1980282" y="3237660"/>
            <a:ext cx="5218612" cy="3462486"/>
          </a:xfrm>
          <a:prstGeom prst="rect">
            <a:avLst/>
          </a:prstGeom>
          <a:noFill/>
        </p:spPr>
        <p:txBody>
          <a:bodyPr wrap="square" rtlCol="0">
            <a:spAutoFit/>
          </a:bodyPr>
          <a:lstStyle/>
          <a:p>
            <a:pPr algn="ctr" defTabSz="685800"/>
            <a:r>
              <a:rPr lang="en-US" sz="3300" b="1" dirty="0">
                <a:solidFill>
                  <a:srgbClr val="452E57"/>
                </a:solidFill>
                <a:latin typeface="Calibri" panose="020F0502020204030204"/>
              </a:rPr>
              <a:t>Council for the Homeless</a:t>
            </a:r>
          </a:p>
          <a:p>
            <a:pPr algn="ctr" defTabSz="685800"/>
            <a:r>
              <a:rPr lang="en-US" sz="3300" b="1" dirty="0">
                <a:solidFill>
                  <a:srgbClr val="452E57"/>
                </a:solidFill>
                <a:latin typeface="Calibri" panose="020F0502020204030204"/>
              </a:rPr>
              <a:t>Eviction Prevention Rental Assistance Program</a:t>
            </a:r>
          </a:p>
          <a:p>
            <a:pPr algn="ctr" defTabSz="685800"/>
            <a:endParaRPr lang="en-US" sz="2400" dirty="0">
              <a:solidFill>
                <a:srgbClr val="848968"/>
              </a:solidFill>
              <a:latin typeface="Calibri" panose="020F0502020204030204"/>
            </a:endParaRPr>
          </a:p>
          <a:p>
            <a:pPr algn="ctr" defTabSz="685800"/>
            <a:r>
              <a:rPr lang="en-US" sz="2400" b="1" dirty="0">
                <a:solidFill>
                  <a:srgbClr val="848968"/>
                </a:solidFill>
                <a:latin typeface="Calibri" panose="020F0502020204030204"/>
              </a:rPr>
              <a:t>April 2, 2025</a:t>
            </a:r>
          </a:p>
          <a:p>
            <a:pPr algn="ctr" defTabSz="685800"/>
            <a:endParaRPr lang="en-US" sz="2400" dirty="0">
              <a:solidFill>
                <a:srgbClr val="848968"/>
              </a:solidFill>
              <a:latin typeface="Calibri" panose="020F0502020204030204"/>
            </a:endParaRPr>
          </a:p>
          <a:p>
            <a:pPr algn="ctr" defTabSz="685800"/>
            <a:endParaRPr lang="en-US" sz="2400" dirty="0">
              <a:solidFill>
                <a:srgbClr val="848968"/>
              </a:solidFill>
              <a:latin typeface="Calibri" panose="020F0502020204030204"/>
            </a:endParaRPr>
          </a:p>
          <a:p>
            <a:pPr algn="ctr" defTabSz="685800"/>
            <a:endParaRPr lang="en-US" sz="2400" dirty="0">
              <a:solidFill>
                <a:srgbClr val="848968"/>
              </a:solidFill>
              <a:latin typeface="Calibri" panose="020F0502020204030204"/>
            </a:endParaRPr>
          </a:p>
        </p:txBody>
      </p:sp>
    </p:spTree>
    <p:extLst>
      <p:ext uri="{BB962C8B-B14F-4D97-AF65-F5344CB8AC3E}">
        <p14:creationId xmlns:p14="http://schemas.microsoft.com/office/powerpoint/2010/main" val="40647617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Prevention?</a:t>
            </a:r>
          </a:p>
        </p:txBody>
      </p:sp>
      <p:sp>
        <p:nvSpPr>
          <p:cNvPr id="3" name="Content Placeholder 2"/>
          <p:cNvSpPr>
            <a:spLocks noGrp="1"/>
          </p:cNvSpPr>
          <p:nvPr>
            <p:ph idx="1"/>
          </p:nvPr>
        </p:nvSpPr>
        <p:spPr/>
        <p:txBody>
          <a:bodyPr>
            <a:normAutofit/>
          </a:bodyPr>
          <a:lstStyle/>
          <a:p>
            <a:r>
              <a:rPr lang="en-US" dirty="0"/>
              <a:t>Rental assistance for households who are behind in rent</a:t>
            </a:r>
          </a:p>
          <a:p>
            <a:endParaRPr lang="en-US" dirty="0"/>
          </a:p>
          <a:p>
            <a:r>
              <a:rPr lang="en-US" dirty="0"/>
              <a:t>Engaging in meaningful conversations to find solutions to barriers that contribute to evictions</a:t>
            </a:r>
          </a:p>
          <a:p>
            <a:endParaRPr lang="en-US" dirty="0"/>
          </a:p>
          <a:p>
            <a:r>
              <a:rPr lang="en-US" dirty="0"/>
              <a:t>Creating a housing plan that would assist client with sustaining their rent</a:t>
            </a:r>
          </a:p>
          <a:p>
            <a:endParaRPr lang="en-US" dirty="0"/>
          </a:p>
          <a:p>
            <a:r>
              <a:rPr lang="en-US" dirty="0"/>
              <a:t>Participant-centered and trauma-informed</a:t>
            </a:r>
          </a:p>
          <a:p>
            <a:endParaRPr lang="en-US" dirty="0"/>
          </a:p>
          <a:p>
            <a:pPr marL="0" indent="0">
              <a:buNone/>
            </a:pP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E8599E9B-EFD8-4254-9ED5-3985FB920E12}"/>
              </a:ext>
            </a:extLst>
          </p:cNvPr>
          <p:cNvPicPr>
            <a:picLocks noChangeAspect="1"/>
          </p:cNvPicPr>
          <p:nvPr/>
        </p:nvPicPr>
        <p:blipFill>
          <a:blip r:embed="rId2"/>
          <a:stretch>
            <a:fillRect/>
          </a:stretch>
        </p:blipFill>
        <p:spPr>
          <a:xfrm>
            <a:off x="6264143" y="4412321"/>
            <a:ext cx="2438060" cy="1300298"/>
          </a:xfrm>
          <a:prstGeom prst="rect">
            <a:avLst/>
          </a:prstGeom>
        </p:spPr>
      </p:pic>
    </p:spTree>
    <p:extLst>
      <p:ext uri="{BB962C8B-B14F-4D97-AF65-F5344CB8AC3E}">
        <p14:creationId xmlns:p14="http://schemas.microsoft.com/office/powerpoint/2010/main" val="32177676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075" y="1009651"/>
            <a:ext cx="7886700" cy="994172"/>
          </a:xfrm>
        </p:spPr>
        <p:txBody>
          <a:bodyPr/>
          <a:lstStyle/>
          <a:p>
            <a:r>
              <a:rPr lang="en-US" b="1" dirty="0"/>
              <a:t>Clark County’s Need</a:t>
            </a:r>
          </a:p>
        </p:txBody>
      </p:sp>
      <p:sp>
        <p:nvSpPr>
          <p:cNvPr id="3" name="Content Placeholder 2"/>
          <p:cNvSpPr>
            <a:spLocks noGrp="1"/>
          </p:cNvSpPr>
          <p:nvPr>
            <p:ph idx="1"/>
          </p:nvPr>
        </p:nvSpPr>
        <p:spPr>
          <a:xfrm>
            <a:off x="431075" y="2003822"/>
            <a:ext cx="7886700" cy="3263504"/>
          </a:xfrm>
        </p:spPr>
        <p:txBody>
          <a:bodyPr>
            <a:normAutofit/>
          </a:bodyPr>
          <a:lstStyle/>
          <a:p>
            <a:r>
              <a:rPr lang="en-US" dirty="0"/>
              <a:t>22% of households are renting</a:t>
            </a:r>
          </a:p>
          <a:p>
            <a:r>
              <a:rPr lang="en-US" dirty="0"/>
              <a:t>Estimated eviction filing rate = 2.7% of renter households annually*</a:t>
            </a:r>
          </a:p>
          <a:p>
            <a:r>
              <a:rPr lang="en-US" dirty="0"/>
              <a:t>1,709 UDAs filed in 2023 = 1 in every 308 residents*</a:t>
            </a:r>
          </a:p>
          <a:p>
            <a:r>
              <a:rPr lang="en-US" dirty="0"/>
              <a:t>79.6% of UDAs caused by non-payment of rent**</a:t>
            </a:r>
          </a:p>
          <a:p>
            <a:r>
              <a:rPr lang="en-US" dirty="0"/>
              <a:t>Gap in representation and legal support for tenants</a:t>
            </a:r>
          </a:p>
          <a:p>
            <a:pPr marL="0" indent="0">
              <a:buNone/>
            </a:pPr>
            <a:r>
              <a:rPr lang="en-US" dirty="0"/>
              <a:t> at risk of eviction</a:t>
            </a:r>
          </a:p>
          <a:p>
            <a:r>
              <a:rPr lang="en-US" dirty="0"/>
              <a:t>Households re-entering the system</a:t>
            </a:r>
          </a:p>
          <a:p>
            <a:pPr marL="0" indent="0">
              <a:buNone/>
            </a:pPr>
            <a:endParaRPr lang="en-US" dirty="0"/>
          </a:p>
          <a:p>
            <a:pPr marL="0" indent="0">
              <a:buNone/>
            </a:pP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E8599E9B-EFD8-4254-9ED5-3985FB920E12}"/>
              </a:ext>
            </a:extLst>
          </p:cNvPr>
          <p:cNvPicPr>
            <a:picLocks noChangeAspect="1"/>
          </p:cNvPicPr>
          <p:nvPr/>
        </p:nvPicPr>
        <p:blipFill>
          <a:blip r:embed="rId2"/>
          <a:stretch>
            <a:fillRect/>
          </a:stretch>
        </p:blipFill>
        <p:spPr>
          <a:xfrm>
            <a:off x="6264143" y="4412321"/>
            <a:ext cx="2438060" cy="1300298"/>
          </a:xfrm>
          <a:prstGeom prst="rect">
            <a:avLst/>
          </a:prstGeom>
        </p:spPr>
      </p:pic>
      <p:sp>
        <p:nvSpPr>
          <p:cNvPr id="5" name="TextBox 4"/>
          <p:cNvSpPr txBox="1"/>
          <p:nvPr/>
        </p:nvSpPr>
        <p:spPr>
          <a:xfrm>
            <a:off x="431075" y="5489972"/>
            <a:ext cx="5094514" cy="300082"/>
          </a:xfrm>
          <a:prstGeom prst="rect">
            <a:avLst/>
          </a:prstGeom>
          <a:noFill/>
        </p:spPr>
        <p:txBody>
          <a:bodyPr wrap="square" rtlCol="0">
            <a:spAutoFit/>
          </a:bodyPr>
          <a:lstStyle/>
          <a:p>
            <a:pPr defTabSz="685800"/>
            <a:r>
              <a:rPr lang="en-US" sz="675" dirty="0">
                <a:solidFill>
                  <a:prstClr val="black"/>
                </a:solidFill>
                <a:latin typeface="Calibri" panose="020F0502020204030204"/>
              </a:rPr>
              <a:t>*</a:t>
            </a:r>
            <a:r>
              <a:rPr lang="en-US" sz="675" i="1" dirty="0">
                <a:solidFill>
                  <a:prstClr val="black"/>
                </a:solidFill>
                <a:latin typeface="Calibri" panose="020F0502020204030204"/>
              </a:rPr>
              <a:t>UD Filing Data 2023</a:t>
            </a:r>
            <a:r>
              <a:rPr lang="en-US" sz="675" dirty="0">
                <a:solidFill>
                  <a:prstClr val="black"/>
                </a:solidFill>
                <a:latin typeface="Calibri" panose="020F0502020204030204"/>
              </a:rPr>
              <a:t>, Administrative Office of the Courts</a:t>
            </a:r>
          </a:p>
          <a:p>
            <a:pPr defTabSz="685800"/>
            <a:r>
              <a:rPr lang="en-US" sz="675" dirty="0">
                <a:solidFill>
                  <a:prstClr val="black"/>
                </a:solidFill>
                <a:latin typeface="Calibri" panose="020F0502020204030204"/>
              </a:rPr>
              <a:t>**</a:t>
            </a:r>
            <a:r>
              <a:rPr lang="en-US" sz="675" i="1" dirty="0">
                <a:solidFill>
                  <a:prstClr val="black"/>
                </a:solidFill>
                <a:latin typeface="Calibri" panose="020F0502020204030204"/>
              </a:rPr>
              <a:t>Washington State’s Appointed Counsel Program: Baseline Report,</a:t>
            </a:r>
            <a:r>
              <a:rPr lang="en-US" sz="675" dirty="0">
                <a:solidFill>
                  <a:prstClr val="black"/>
                </a:solidFill>
                <a:latin typeface="Calibri" panose="020F0502020204030204"/>
              </a:rPr>
              <a:t> University of Washington</a:t>
            </a:r>
          </a:p>
        </p:txBody>
      </p:sp>
    </p:spTree>
    <p:extLst>
      <p:ext uri="{BB962C8B-B14F-4D97-AF65-F5344CB8AC3E}">
        <p14:creationId xmlns:p14="http://schemas.microsoft.com/office/powerpoint/2010/main" val="36320881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6012DA51-DF19-457C-9D42-4597ED3C0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250"/>
            <a:ext cx="9143999" cy="5143500"/>
          </a:xfrm>
          <a:prstGeom prst="rect">
            <a:avLst/>
          </a:prstGeom>
        </p:spPr>
      </p:pic>
      <p:sp>
        <p:nvSpPr>
          <p:cNvPr id="2" name="Title 1">
            <a:extLst>
              <a:ext uri="{FF2B5EF4-FFF2-40B4-BE49-F238E27FC236}">
                <a16:creationId xmlns:a16="http://schemas.microsoft.com/office/drawing/2014/main" id="{4571E0EC-AB55-448A-BC19-BE99CCD2C809}"/>
              </a:ext>
            </a:extLst>
          </p:cNvPr>
          <p:cNvSpPr>
            <a:spLocks noGrp="1"/>
          </p:cNvSpPr>
          <p:nvPr>
            <p:ph type="title"/>
          </p:nvPr>
        </p:nvSpPr>
        <p:spPr>
          <a:xfrm>
            <a:off x="403316" y="1081325"/>
            <a:ext cx="7886700" cy="994172"/>
          </a:xfrm>
        </p:spPr>
        <p:txBody>
          <a:bodyPr>
            <a:normAutofit/>
          </a:bodyPr>
          <a:lstStyle/>
          <a:p>
            <a:r>
              <a:rPr lang="en-US" b="1" dirty="0"/>
              <a:t> Our Solution</a:t>
            </a:r>
          </a:p>
        </p:txBody>
      </p:sp>
      <p:sp>
        <p:nvSpPr>
          <p:cNvPr id="3" name="Content Placeholder 2">
            <a:extLst>
              <a:ext uri="{FF2B5EF4-FFF2-40B4-BE49-F238E27FC236}">
                <a16:creationId xmlns:a16="http://schemas.microsoft.com/office/drawing/2014/main" id="{190AD98A-DCC6-4FCD-A33A-24F0B00EEA77}"/>
              </a:ext>
            </a:extLst>
          </p:cNvPr>
          <p:cNvSpPr>
            <a:spLocks noGrp="1"/>
          </p:cNvSpPr>
          <p:nvPr>
            <p:ph sz="half" idx="1"/>
          </p:nvPr>
        </p:nvSpPr>
        <p:spPr>
          <a:xfrm>
            <a:off x="467814" y="2003822"/>
            <a:ext cx="8208373" cy="3263504"/>
          </a:xfrm>
        </p:spPr>
        <p:txBody>
          <a:bodyPr>
            <a:normAutofit/>
          </a:bodyPr>
          <a:lstStyle/>
          <a:p>
            <a:r>
              <a:rPr lang="en-US" sz="1800" dirty="0"/>
              <a:t>Case management – address underlying issues and reduce housing barriers</a:t>
            </a:r>
          </a:p>
          <a:p>
            <a:pPr lvl="1"/>
            <a:r>
              <a:rPr lang="en-US" sz="1500" dirty="0"/>
              <a:t>Creative problem-solving</a:t>
            </a:r>
          </a:p>
          <a:p>
            <a:pPr lvl="1"/>
            <a:r>
              <a:rPr lang="en-US" sz="1500" dirty="0"/>
              <a:t>Client-centered</a:t>
            </a:r>
          </a:p>
          <a:p>
            <a:pPr lvl="1"/>
            <a:r>
              <a:rPr lang="en-US" sz="1500" dirty="0"/>
              <a:t>Culturally specific</a:t>
            </a:r>
          </a:p>
          <a:p>
            <a:r>
              <a:rPr lang="en-US" sz="1800" dirty="0"/>
              <a:t>Legal assistance – direct representation and advice to tenants at risk</a:t>
            </a:r>
          </a:p>
          <a:p>
            <a:r>
              <a:rPr lang="en-US" sz="1800" dirty="0"/>
              <a:t>Rental assistance – payment of rents, including arrears</a:t>
            </a:r>
          </a:p>
          <a:p>
            <a:r>
              <a:rPr lang="en-US" sz="1800" dirty="0"/>
              <a:t>Referral to wraparound services – to address root causes of instability</a:t>
            </a:r>
          </a:p>
          <a:p>
            <a:r>
              <a:rPr lang="en-US" sz="1800" dirty="0"/>
              <a:t>Reduce recidivism – prioritize tenants with multiple evictions</a:t>
            </a:r>
          </a:p>
          <a:p>
            <a:endParaRPr lang="en-US" sz="1800" dirty="0"/>
          </a:p>
          <a:p>
            <a:endParaRPr lang="en-US" sz="1800" dirty="0"/>
          </a:p>
          <a:p>
            <a:endParaRPr lang="en-US" sz="1800" dirty="0"/>
          </a:p>
          <a:p>
            <a:endParaRPr lang="en-US" dirty="0"/>
          </a:p>
        </p:txBody>
      </p:sp>
      <p:pic>
        <p:nvPicPr>
          <p:cNvPr id="7" name="Picture 6">
            <a:extLst>
              <a:ext uri="{FF2B5EF4-FFF2-40B4-BE49-F238E27FC236}">
                <a16:creationId xmlns:a16="http://schemas.microsoft.com/office/drawing/2014/main" id="{E8599E9B-EFD8-4254-9ED5-3985FB920E12}"/>
              </a:ext>
            </a:extLst>
          </p:cNvPr>
          <p:cNvPicPr>
            <a:picLocks noChangeAspect="1"/>
          </p:cNvPicPr>
          <p:nvPr/>
        </p:nvPicPr>
        <p:blipFill>
          <a:blip r:embed="rId4"/>
          <a:stretch>
            <a:fillRect/>
          </a:stretch>
        </p:blipFill>
        <p:spPr>
          <a:xfrm>
            <a:off x="6705940" y="4549480"/>
            <a:ext cx="2438060" cy="1300298"/>
          </a:xfrm>
          <a:prstGeom prst="rect">
            <a:avLst/>
          </a:prstGeom>
        </p:spPr>
      </p:pic>
      <p:sp>
        <p:nvSpPr>
          <p:cNvPr id="6" name="TextBox 5"/>
          <p:cNvSpPr txBox="1"/>
          <p:nvPr/>
        </p:nvSpPr>
        <p:spPr>
          <a:xfrm>
            <a:off x="628650" y="2003823"/>
            <a:ext cx="4152356" cy="276999"/>
          </a:xfrm>
          <a:prstGeom prst="rect">
            <a:avLst/>
          </a:prstGeom>
          <a:noFill/>
        </p:spPr>
        <p:txBody>
          <a:bodyPr wrap="square" rtlCol="0">
            <a:spAutoFit/>
          </a:bodyPr>
          <a:lstStyle/>
          <a:p>
            <a:pPr defTabSz="685800"/>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24952426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6012DA51-DF19-457C-9D42-4597ED3C0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250"/>
            <a:ext cx="9143999" cy="5143500"/>
          </a:xfrm>
          <a:prstGeom prst="rect">
            <a:avLst/>
          </a:prstGeom>
        </p:spPr>
      </p:pic>
      <p:sp>
        <p:nvSpPr>
          <p:cNvPr id="2" name="Title 1">
            <a:extLst>
              <a:ext uri="{FF2B5EF4-FFF2-40B4-BE49-F238E27FC236}">
                <a16:creationId xmlns:a16="http://schemas.microsoft.com/office/drawing/2014/main" id="{4571E0EC-AB55-448A-BC19-BE99CCD2C809}"/>
              </a:ext>
            </a:extLst>
          </p:cNvPr>
          <p:cNvSpPr>
            <a:spLocks noGrp="1"/>
          </p:cNvSpPr>
          <p:nvPr>
            <p:ph type="title"/>
          </p:nvPr>
        </p:nvSpPr>
        <p:spPr/>
        <p:txBody>
          <a:bodyPr>
            <a:normAutofit/>
          </a:bodyPr>
          <a:lstStyle/>
          <a:p>
            <a:r>
              <a:rPr lang="en-US" b="1" dirty="0"/>
              <a:t>The Impact</a:t>
            </a:r>
          </a:p>
        </p:txBody>
      </p:sp>
      <p:sp>
        <p:nvSpPr>
          <p:cNvPr id="3" name="Content Placeholder 2">
            <a:extLst>
              <a:ext uri="{FF2B5EF4-FFF2-40B4-BE49-F238E27FC236}">
                <a16:creationId xmlns:a16="http://schemas.microsoft.com/office/drawing/2014/main" id="{190AD98A-DCC6-4FCD-A33A-24F0B00EEA77}"/>
              </a:ext>
            </a:extLst>
          </p:cNvPr>
          <p:cNvSpPr>
            <a:spLocks noGrp="1"/>
          </p:cNvSpPr>
          <p:nvPr>
            <p:ph idx="1"/>
          </p:nvPr>
        </p:nvSpPr>
        <p:spPr/>
        <p:txBody>
          <a:bodyPr>
            <a:normAutofit/>
          </a:bodyPr>
          <a:lstStyle/>
          <a:p>
            <a:r>
              <a:rPr lang="en-US" sz="1800" dirty="0"/>
              <a:t>Early identification – support renters before eviction to decrease number of households entering the system</a:t>
            </a:r>
          </a:p>
          <a:p>
            <a:r>
              <a:rPr lang="en-US" sz="1800" dirty="0"/>
              <a:t>Longer term solution – provide case management until stabilization is reached, reducing recidivism</a:t>
            </a:r>
          </a:p>
          <a:p>
            <a:r>
              <a:rPr lang="en-US" sz="1800" dirty="0"/>
              <a:t>Formal collaboration – increase access to legal supports, wraparound services, and financial assistance</a:t>
            </a:r>
          </a:p>
          <a:p>
            <a:r>
              <a:rPr lang="en-US" sz="1800" dirty="0"/>
              <a:t>System expansion – increase capacity and sustainability of eviction prevention services</a:t>
            </a:r>
          </a:p>
          <a:p>
            <a:endParaRPr lang="en-US" sz="1800" dirty="0"/>
          </a:p>
          <a:p>
            <a:endParaRPr lang="en-US" sz="1800" dirty="0"/>
          </a:p>
          <a:p>
            <a:endParaRPr lang="en-US" sz="1800" dirty="0"/>
          </a:p>
        </p:txBody>
      </p:sp>
      <p:pic>
        <p:nvPicPr>
          <p:cNvPr id="7" name="Picture 6">
            <a:extLst>
              <a:ext uri="{FF2B5EF4-FFF2-40B4-BE49-F238E27FC236}">
                <a16:creationId xmlns:a16="http://schemas.microsoft.com/office/drawing/2014/main" id="{E8599E9B-EFD8-4254-9ED5-3985FB920E12}"/>
              </a:ext>
            </a:extLst>
          </p:cNvPr>
          <p:cNvPicPr>
            <a:picLocks noChangeAspect="1"/>
          </p:cNvPicPr>
          <p:nvPr/>
        </p:nvPicPr>
        <p:blipFill>
          <a:blip r:embed="rId4"/>
          <a:stretch>
            <a:fillRect/>
          </a:stretch>
        </p:blipFill>
        <p:spPr>
          <a:xfrm>
            <a:off x="6264143" y="4412321"/>
            <a:ext cx="2438060" cy="1300298"/>
          </a:xfrm>
          <a:prstGeom prst="rect">
            <a:avLst/>
          </a:prstGeom>
        </p:spPr>
      </p:pic>
      <p:sp>
        <p:nvSpPr>
          <p:cNvPr id="6" name="TextBox 5"/>
          <p:cNvSpPr txBox="1"/>
          <p:nvPr/>
        </p:nvSpPr>
        <p:spPr>
          <a:xfrm>
            <a:off x="628650" y="2003823"/>
            <a:ext cx="4152356" cy="276999"/>
          </a:xfrm>
          <a:prstGeom prst="rect">
            <a:avLst/>
          </a:prstGeom>
          <a:noFill/>
        </p:spPr>
        <p:txBody>
          <a:bodyPr wrap="square" rtlCol="0">
            <a:spAutoFit/>
          </a:bodyPr>
          <a:lstStyle/>
          <a:p>
            <a:pPr defTabSz="685800"/>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14260582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6012DA51-DF19-457C-9D42-4597ED3C0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250"/>
            <a:ext cx="9143999" cy="5143500"/>
          </a:xfrm>
          <a:prstGeom prst="rect">
            <a:avLst/>
          </a:prstGeom>
        </p:spPr>
      </p:pic>
      <p:sp>
        <p:nvSpPr>
          <p:cNvPr id="10" name="Title 9"/>
          <p:cNvSpPr>
            <a:spLocks noGrp="1"/>
          </p:cNvSpPr>
          <p:nvPr>
            <p:ph type="title"/>
          </p:nvPr>
        </p:nvSpPr>
        <p:spPr/>
        <p:txBody>
          <a:bodyPr/>
          <a:lstStyle/>
          <a:p>
            <a:r>
              <a:rPr lang="en-US" b="1" dirty="0"/>
              <a:t>Any Questions?</a:t>
            </a:r>
          </a:p>
        </p:txBody>
      </p:sp>
      <p:sp>
        <p:nvSpPr>
          <p:cNvPr id="3" name="Content Placeholder 2">
            <a:extLst>
              <a:ext uri="{FF2B5EF4-FFF2-40B4-BE49-F238E27FC236}">
                <a16:creationId xmlns:a16="http://schemas.microsoft.com/office/drawing/2014/main" id="{190AD98A-DCC6-4FCD-A33A-24F0B00EEA77}"/>
              </a:ext>
            </a:extLst>
          </p:cNvPr>
          <p:cNvSpPr>
            <a:spLocks noGrp="1"/>
          </p:cNvSpPr>
          <p:nvPr>
            <p:ph idx="4294967295"/>
          </p:nvPr>
        </p:nvSpPr>
        <p:spPr>
          <a:xfrm>
            <a:off x="0" y="2226469"/>
            <a:ext cx="7886700" cy="3263504"/>
          </a:xfrm>
        </p:spPr>
        <p:txBody>
          <a:bodyPr>
            <a:normAutofit/>
          </a:bodyPr>
          <a:lstStyle/>
          <a:p>
            <a:endParaRPr lang="en-US" sz="1800" dirty="0"/>
          </a:p>
          <a:p>
            <a:endParaRPr lang="en-US" dirty="0"/>
          </a:p>
        </p:txBody>
      </p:sp>
      <p:pic>
        <p:nvPicPr>
          <p:cNvPr id="7" name="Picture 6">
            <a:extLst>
              <a:ext uri="{FF2B5EF4-FFF2-40B4-BE49-F238E27FC236}">
                <a16:creationId xmlns:a16="http://schemas.microsoft.com/office/drawing/2014/main" id="{E8599E9B-EFD8-4254-9ED5-3985FB920E12}"/>
              </a:ext>
            </a:extLst>
          </p:cNvPr>
          <p:cNvPicPr>
            <a:picLocks noChangeAspect="1"/>
          </p:cNvPicPr>
          <p:nvPr/>
        </p:nvPicPr>
        <p:blipFill>
          <a:blip r:embed="rId4"/>
          <a:stretch>
            <a:fillRect/>
          </a:stretch>
        </p:blipFill>
        <p:spPr>
          <a:xfrm>
            <a:off x="6264143" y="4412321"/>
            <a:ext cx="2438060" cy="1300298"/>
          </a:xfrm>
          <a:prstGeom prst="rect">
            <a:avLst/>
          </a:prstGeom>
        </p:spPr>
      </p:pic>
      <p:sp>
        <p:nvSpPr>
          <p:cNvPr id="6" name="TextBox 5"/>
          <p:cNvSpPr txBox="1"/>
          <p:nvPr/>
        </p:nvSpPr>
        <p:spPr>
          <a:xfrm>
            <a:off x="628650" y="2052057"/>
            <a:ext cx="7886700" cy="600164"/>
          </a:xfrm>
          <a:prstGeom prst="rect">
            <a:avLst/>
          </a:prstGeom>
          <a:noFill/>
        </p:spPr>
        <p:txBody>
          <a:bodyPr wrap="square" rtlCol="0">
            <a:spAutoFit/>
          </a:bodyPr>
          <a:lstStyle/>
          <a:p>
            <a:pPr defTabSz="685800"/>
            <a:endParaRPr lang="en-US" sz="2100" dirty="0">
              <a:solidFill>
                <a:prstClr val="black"/>
              </a:solidFill>
              <a:latin typeface="Calibri" panose="020F0502020204030204"/>
            </a:endParaRPr>
          </a:p>
          <a:p>
            <a:pPr defTabSz="685800"/>
            <a:endParaRPr lang="en-US" sz="1200" dirty="0">
              <a:solidFill>
                <a:prstClr val="black"/>
              </a:solidFill>
              <a:latin typeface="Calibri" panose="020F0502020204030204"/>
            </a:endParaRPr>
          </a:p>
        </p:txBody>
      </p:sp>
      <p:sp>
        <p:nvSpPr>
          <p:cNvPr id="9" name="AutoShape 4" descr="Doodle Sketch Question Marks Set Inside Speech Bubbles Stock Illustration -  Download Image Now - iStock"/>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11" name="AutoShape 6" descr="Doodle Sketch Question Marks Set Inside Speech Bubbles Stock Illustration -  Download Image Now - iStock"/>
          <p:cNvSpPr>
            <a:spLocks noChangeAspect="1" noChangeArrowheads="1"/>
          </p:cNvSpPr>
          <p:nvPr/>
        </p:nvSpPr>
        <p:spPr bwMode="auto">
          <a:xfrm>
            <a:off x="230981" y="863203"/>
            <a:ext cx="228600" cy="10371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pic>
        <p:nvPicPr>
          <p:cNvPr id="12" name="Picture 11"/>
          <p:cNvPicPr>
            <a:picLocks noChangeAspect="1"/>
          </p:cNvPicPr>
          <p:nvPr/>
        </p:nvPicPr>
        <p:blipFill>
          <a:blip r:embed="rId5"/>
          <a:stretch>
            <a:fillRect/>
          </a:stretch>
        </p:blipFill>
        <p:spPr>
          <a:xfrm>
            <a:off x="1014984" y="1900375"/>
            <a:ext cx="4528566" cy="3071675"/>
          </a:xfrm>
          <a:prstGeom prst="rect">
            <a:avLst/>
          </a:prstGeom>
        </p:spPr>
      </p:pic>
    </p:spTree>
    <p:extLst>
      <p:ext uri="{BB962C8B-B14F-4D97-AF65-F5344CB8AC3E}">
        <p14:creationId xmlns:p14="http://schemas.microsoft.com/office/powerpoint/2010/main" val="469404267"/>
      </p:ext>
    </p:extLst>
  </p:cSld>
  <p:clrMapOvr>
    <a:masterClrMapping/>
  </p:clrMapOvr>
</p:sld>
</file>

<file path=ppt/theme/theme1.xml><?xml version="1.0" encoding="utf-8"?>
<a:theme xmlns:a="http://schemas.openxmlformats.org/drawingml/2006/main" name="MASTER 1: standard slide">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08PPTtemplate-widescreenV2" id="{CE5D76EA-F285-5C46-B7FC-10D67A87D625}" vid="{6584357F-6C1A-5F46-B421-E0E8B8DD0D40}"/>
    </a:ext>
  </a:extLst>
</a:theme>
</file>

<file path=ppt/theme/theme10.xml><?xml version="1.0" encoding="utf-8"?>
<a:theme xmlns:a="http://schemas.openxmlformats.org/drawingml/2006/main" name="1_Parcel">
  <a:themeElements>
    <a:clrScheme name="Parcel">
      <a:dk1>
        <a:srgbClr val="000000"/>
      </a:dk1>
      <a:lt1>
        <a:srgbClr val="FFFFFF"/>
      </a:lt1>
      <a:dk2>
        <a:srgbClr val="9CA383"/>
      </a:dk2>
      <a:lt2>
        <a:srgbClr val="9CA383"/>
      </a:lt2>
      <a:accent1>
        <a:srgbClr val="F6A21D"/>
      </a:accent1>
      <a:accent2>
        <a:srgbClr val="9CA383"/>
      </a:accent2>
      <a:accent3>
        <a:srgbClr val="C96731"/>
      </a:accent3>
      <a:accent4>
        <a:srgbClr val="9CA383"/>
      </a:accent4>
      <a:accent5>
        <a:srgbClr val="87795D"/>
      </a:accent5>
      <a:accent6>
        <a:srgbClr val="D2DAB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DylanVTI">
  <a:themeElements>
    <a:clrScheme name="DylanVTI">
      <a:dk1>
        <a:sysClr val="windowText" lastClr="000000"/>
      </a:dk1>
      <a:lt1>
        <a:sysClr val="window" lastClr="FFFFFF"/>
      </a:lt1>
      <a:dk2>
        <a:srgbClr val="1A1A33"/>
      </a:dk2>
      <a:lt2>
        <a:srgbClr val="EEFFE3"/>
      </a:lt2>
      <a:accent1>
        <a:srgbClr val="5C40EF"/>
      </a:accent1>
      <a:accent2>
        <a:srgbClr val="B8A0F8"/>
      </a:accent2>
      <a:accent3>
        <a:srgbClr val="00C777"/>
      </a:accent3>
      <a:accent4>
        <a:srgbClr val="005A66"/>
      </a:accent4>
      <a:accent5>
        <a:srgbClr val="9956EA"/>
      </a:accent5>
      <a:accent6>
        <a:srgbClr val="9BBB25"/>
      </a:accent6>
      <a:hlink>
        <a:srgbClr val="674CF0"/>
      </a:hlink>
      <a:folHlink>
        <a:srgbClr val="B53699"/>
      </a:folHlink>
    </a:clrScheme>
    <a:fontScheme name="DylanVTI">
      <a:majorFont>
        <a:latin typeface="Neue Haas Grotesk Text Pro"/>
        <a:ea typeface=""/>
        <a:cs typeface=""/>
      </a:majorFont>
      <a:minorFont>
        <a:latin typeface="Neue Haas Grotesk Text Pro"/>
        <a:ea typeface=""/>
        <a:cs typeface=""/>
      </a:minorFont>
    </a:fontScheme>
    <a:fmtScheme name="Dylan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ylanVTI" id="{CD0E21EA-FD0B-4FCD-9D95-B274E3CB7535}" vid="{F2F2D961-94DA-46D9-ABD7-77D6D5FB2C2D}"/>
    </a:ext>
  </a:extLst>
</a:theme>
</file>

<file path=ppt/theme/theme15.xml><?xml version="1.0" encoding="utf-8"?>
<a:theme xmlns:a="http://schemas.openxmlformats.org/drawingml/2006/main" name="2_Parcel">
  <a:themeElements>
    <a:clrScheme name="Parcel">
      <a:dk1>
        <a:srgbClr val="000000"/>
      </a:dk1>
      <a:lt1>
        <a:srgbClr val="FFFFFF"/>
      </a:lt1>
      <a:dk2>
        <a:srgbClr val="9CA383"/>
      </a:dk2>
      <a:lt2>
        <a:srgbClr val="E8E3CE"/>
      </a:lt2>
      <a:accent1>
        <a:srgbClr val="F6A21D"/>
      </a:accent1>
      <a:accent2>
        <a:srgbClr val="9CA383"/>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Parcel">
  <a:themeElements>
    <a:clrScheme name="Parcel">
      <a:dk1>
        <a:srgbClr val="000000"/>
      </a:dk1>
      <a:lt1>
        <a:srgbClr val="FFFFFF"/>
      </a:lt1>
      <a:dk2>
        <a:srgbClr val="9CA383"/>
      </a:dk2>
      <a:lt2>
        <a:srgbClr val="9CA383"/>
      </a:lt2>
      <a:accent1>
        <a:srgbClr val="F6A21D"/>
      </a:accent1>
      <a:accent2>
        <a:srgbClr val="799AB4"/>
      </a:accent2>
      <a:accent3>
        <a:srgbClr val="C96731"/>
      </a:accent3>
      <a:accent4>
        <a:srgbClr val="9CA383"/>
      </a:accent4>
      <a:accent5>
        <a:srgbClr val="87795D"/>
      </a:accent5>
      <a:accent6>
        <a:srgbClr val="D2DAB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ASTER 2: full color slide">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08PPTtemplate-widescreenV2" id="{CE5D76EA-F285-5C46-B7FC-10D67A87D625}" vid="{0B011555-5D57-4640-BBEF-58C720999D0F}"/>
    </a:ext>
  </a:extLst>
</a:theme>
</file>

<file path=ppt/theme/theme20.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_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5_Office Theme">
  <a:themeElements>
    <a:clrScheme name="Custom 115">
      <a:dk1>
        <a:sysClr val="windowText" lastClr="000000"/>
      </a:dk1>
      <a:lt1>
        <a:sysClr val="window" lastClr="FFFFFF"/>
      </a:lt1>
      <a:dk2>
        <a:srgbClr val="F36E36"/>
      </a:dk2>
      <a:lt2>
        <a:srgbClr val="E7E6E6"/>
      </a:lt2>
      <a:accent1>
        <a:srgbClr val="A31312"/>
      </a:accent1>
      <a:accent2>
        <a:srgbClr val="E7E6E6"/>
      </a:accent2>
      <a:accent3>
        <a:srgbClr val="FDB913"/>
      </a:accent3>
      <a:accent4>
        <a:srgbClr val="1E753B"/>
      </a:accent4>
      <a:accent5>
        <a:srgbClr val="067CA2"/>
      </a:accent5>
      <a:accent6>
        <a:srgbClr val="493456"/>
      </a:accent6>
      <a:hlink>
        <a:srgbClr val="067CA2"/>
      </a:hlink>
      <a:folHlink>
        <a:srgbClr val="886D93"/>
      </a:folHlink>
    </a:clrScheme>
    <a:fontScheme name="Custom 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44967531_win32_mlw v2" id="{D6E82B91-6E0A-4ADE-ABDF-7A3107FF5DC0}" vid="{FDF63795-6842-4874-86B5-D3F4150A0B07}"/>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3: simple slide">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STER 4: blank">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MASTER 1: standard slide">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08PPTtemplate-widescreenV2" id="{CE5D76EA-F285-5C46-B7FC-10D67A87D625}" vid="{6584357F-6C1A-5F46-B421-E0E8B8DD0D40}"/>
    </a:ext>
  </a:extLst>
</a:theme>
</file>

<file path=ppt/theme/theme7.xml><?xml version="1.0" encoding="utf-8"?>
<a:theme xmlns:a="http://schemas.openxmlformats.org/drawingml/2006/main" name="1_MASTER 2: full color slide">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08PPTtemplate-widescreenV2" id="{CE5D76EA-F285-5C46-B7FC-10D67A87D625}" vid="{0B011555-5D57-4640-BBEF-58C720999D0F}"/>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arcel">
  <a:themeElements>
    <a:clrScheme name="Parcel">
      <a:dk1>
        <a:srgbClr val="000000"/>
      </a:dk1>
      <a:lt1>
        <a:srgbClr val="FFFFFF"/>
      </a:lt1>
      <a:dk2>
        <a:srgbClr val="9CA383"/>
      </a:dk2>
      <a:lt2>
        <a:srgbClr val="E8E3CE"/>
      </a:lt2>
      <a:accent1>
        <a:srgbClr val="F6A21D"/>
      </a:accent1>
      <a:accent2>
        <a:srgbClr val="9CA383"/>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ClarkCo_template</Template>
  <TotalTime>4779</TotalTime>
  <Words>7084</Words>
  <Application>Microsoft Office PowerPoint</Application>
  <PresentationFormat>On-screen Show (4:3)</PresentationFormat>
  <Paragraphs>966</Paragraphs>
  <Slides>149</Slides>
  <Notes>67</Notes>
  <HiddenSlides>0</HiddenSlides>
  <MMClips>0</MMClips>
  <ScaleCrop>false</ScaleCrop>
  <HeadingPairs>
    <vt:vector size="6" baseType="variant">
      <vt:variant>
        <vt:lpstr>Fonts Used</vt:lpstr>
      </vt:variant>
      <vt:variant>
        <vt:i4>33</vt:i4>
      </vt:variant>
      <vt:variant>
        <vt:lpstr>Theme</vt:lpstr>
      </vt:variant>
      <vt:variant>
        <vt:i4>23</vt:i4>
      </vt:variant>
      <vt:variant>
        <vt:lpstr>Slide Titles</vt:lpstr>
      </vt:variant>
      <vt:variant>
        <vt:i4>149</vt:i4>
      </vt:variant>
    </vt:vector>
  </HeadingPairs>
  <TitlesOfParts>
    <vt:vector size="205" baseType="lpstr">
      <vt:lpstr>Abril Fatface</vt:lpstr>
      <vt:lpstr>Alfa Slab One</vt:lpstr>
      <vt:lpstr>Aptos</vt:lpstr>
      <vt:lpstr>Aptos Display</vt:lpstr>
      <vt:lpstr>Arial</vt:lpstr>
      <vt:lpstr>Arial Black</vt:lpstr>
      <vt:lpstr>Avenir Next LT Pro</vt:lpstr>
      <vt:lpstr>Average</vt:lpstr>
      <vt:lpstr>Bookman Old Style</vt:lpstr>
      <vt:lpstr>Calibri</vt:lpstr>
      <vt:lpstr>Calibri Light</vt:lpstr>
      <vt:lpstr>canva</vt:lpstr>
      <vt:lpstr>Canva Sans</vt:lpstr>
      <vt:lpstr>Canva Sans Bold</vt:lpstr>
      <vt:lpstr>CiscoSansTT Light</vt:lpstr>
      <vt:lpstr>Courier New</vt:lpstr>
      <vt:lpstr>EB Garamond</vt:lpstr>
      <vt:lpstr>Garamond</vt:lpstr>
      <vt:lpstr>Gill Sans</vt:lpstr>
      <vt:lpstr>Helvetica</vt:lpstr>
      <vt:lpstr>Minion Pro</vt:lpstr>
      <vt:lpstr>Myriad Pro</vt:lpstr>
      <vt:lpstr>Neue Haas Grotesk Text Pro</vt:lpstr>
      <vt:lpstr>Open Sans</vt:lpstr>
      <vt:lpstr>Oswald</vt:lpstr>
      <vt:lpstr>Poppins</vt:lpstr>
      <vt:lpstr>Poppins Bold</vt:lpstr>
      <vt:lpstr>Proxima Nova</vt:lpstr>
      <vt:lpstr>Roboto</vt:lpstr>
      <vt:lpstr>Segoe UI</vt:lpstr>
      <vt:lpstr>Symbol</vt:lpstr>
      <vt:lpstr>Tw Cen MT</vt:lpstr>
      <vt:lpstr>Wingdings</vt:lpstr>
      <vt:lpstr>MASTER 1: standard slide</vt:lpstr>
      <vt:lpstr>MASTER 2: full color slide</vt:lpstr>
      <vt:lpstr>MASTER 3: simple slide</vt:lpstr>
      <vt:lpstr>MASTER 4: blank</vt:lpstr>
      <vt:lpstr>Blank Slide</vt:lpstr>
      <vt:lpstr>1_MASTER 1: standard slide</vt:lpstr>
      <vt:lpstr>1_MASTER 2: full color slide</vt:lpstr>
      <vt:lpstr>Custom Design</vt:lpstr>
      <vt:lpstr>Parcel</vt:lpstr>
      <vt:lpstr>1_Parcel</vt:lpstr>
      <vt:lpstr>office theme</vt:lpstr>
      <vt:lpstr>1_Office Theme</vt:lpstr>
      <vt:lpstr>2_Office Theme</vt:lpstr>
      <vt:lpstr>DylanVTI</vt:lpstr>
      <vt:lpstr>2_Parcel</vt:lpstr>
      <vt:lpstr>3_Parcel</vt:lpstr>
      <vt:lpstr>Custom</vt:lpstr>
      <vt:lpstr>3_Office Theme</vt:lpstr>
      <vt:lpstr>4_Office Theme</vt:lpstr>
      <vt:lpstr>Gameday</vt:lpstr>
      <vt:lpstr>Slate</vt:lpstr>
      <vt:lpstr>1_Custom</vt:lpstr>
      <vt:lpstr>5_Office Theme</vt:lpstr>
      <vt:lpstr>WELCOME! Community Action Advisory Board Meeting</vt:lpstr>
      <vt:lpstr>CAP and HCRS Request for Application Presentations </vt:lpstr>
      <vt:lpstr>Shelter and Transitional Housing</vt:lpstr>
      <vt:lpstr>OUTSIDERS INN @ ST. PAUL’S</vt:lpstr>
      <vt:lpstr>OUTSIDERS INN @  ST PAUL’S CHURCH  1309 FRANKLIN AVE DOWNTOWN VANCOUVER, WA   OPEN 7 NIGHTS A WEEK  EVENINGS AND OVERNIGHTS  6:30PM TO 7:00AM  WEEKENDS AND HOLIDAYS ALL DAY</vt:lpstr>
      <vt:lpstr>Outsiders Inn’s mission  is to lift people out of homelessness through advocacy, support and resources, while serving the community with integrity, transparency and respect.</vt:lpstr>
      <vt:lpstr>WE SUPPORT REACHING GOALS  &amp; REAL-LIFE ACHIEVEMENTS</vt:lpstr>
      <vt:lpstr>FOSTERING COMMUNITY CONNECTIONS &amp; COMMUNICATION</vt:lpstr>
      <vt:lpstr>RESPONSIVE SERVICES</vt:lpstr>
      <vt:lpstr>COMMUNITY SUPPORTED RESPONSES  FOR Meals Ready to Eat.</vt:lpstr>
      <vt:lpstr>COMMUNITY SUPPORTED &amp; VALUED</vt:lpstr>
      <vt:lpstr>COMMUNITY SUPPORTED &amp; VALUED</vt:lpstr>
      <vt:lpstr>HOUSING POSITIVE SUCCESSES </vt:lpstr>
      <vt:lpstr>WITH THIS FUNDING  WE CAN CONTINUE</vt:lpstr>
      <vt:lpstr>THANK YOU!  QUESTIONS:   CONNECT@OUTSIDERSINN.ORG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Homeless Outreach</vt:lpstr>
      <vt:lpstr>Homeless Outreach</vt:lpstr>
      <vt:lpstr>Homeless Outreach  Program Goals</vt:lpstr>
      <vt:lpstr>Training </vt:lpstr>
      <vt:lpstr>Partnerships&amp; Successes </vt:lpstr>
      <vt:lpstr>                       Thank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MAPS Program More Access to Peer support  Homeless Support Services </vt:lpstr>
      <vt:lpstr>Homeless Outreach Team – Program Overview</vt:lpstr>
      <vt:lpstr>2. Outreach Team Structure &amp; Services</vt:lpstr>
      <vt:lpstr>3. Post-Housing Retention Support </vt:lpstr>
      <vt:lpstr>Based on recent data and developments in Vancouver, Washington this is why we need to expand these services in Clark County.</vt:lpstr>
      <vt:lpstr>PowerPoint Presentation</vt:lpstr>
      <vt:lpstr>MAPS Program More Access to Peer support  Homeless Support Services </vt:lpstr>
      <vt:lpstr>PowerPoint Presentation</vt:lpstr>
      <vt:lpstr>PROJECT HOPE  STREET OUTREACH  104 SE 107TH AVE VANCOUVER, WA   OPEN 6 DAYS A WEEK  8:00AM TO 6:00PM  Weekdays and Sundays</vt:lpstr>
      <vt:lpstr>Outsiders Inn’s mission  is to lift people out of homelessness through advocacy, support and resources, while serving the community with integrity, transparency and respect.</vt:lpstr>
      <vt:lpstr>WE EMBODY HOPE.</vt:lpstr>
      <vt:lpstr>FOSTERING COMMUNITY CONNECTIONS &amp; COMMUNICATION</vt:lpstr>
      <vt:lpstr>REAL-LIFE ACHIEVEMENTS &amp; GOALS</vt:lpstr>
      <vt:lpstr>RELATIONSHIPS AND RESPECT</vt:lpstr>
      <vt:lpstr>RESPONSIVE OUTREACH</vt:lpstr>
      <vt:lpstr>Successful Work Highlights </vt:lpstr>
      <vt:lpstr>POSITIVE SUCCESSES </vt:lpstr>
      <vt:lpstr>WITH THIS FUNDING  WE CAN CONTINUE</vt:lpstr>
      <vt:lpstr>THANK YOU!  QUESTIONS:   CONNECT@OUTSIDERSINN.ORG</vt:lpstr>
      <vt:lpstr>PowerPoint Presentation</vt:lpstr>
      <vt:lpstr>PowerPoint Presentation</vt:lpstr>
      <vt:lpstr>PowerPoint Presentation</vt:lpstr>
      <vt:lpstr>PowerPoint Presentation</vt:lpstr>
      <vt:lpstr>PowerPoint Presentation</vt:lpstr>
      <vt:lpstr>PowerPoint Presentation</vt:lpstr>
      <vt:lpstr>Eviction Prevention Rental Assistance Program (EPRAP)</vt:lpstr>
      <vt:lpstr>Cascade aids Project (CAP)  EVICTION PREVENTION for People living with HIV/AIDS in Southwest Washington</vt:lpstr>
      <vt:lpstr>what is CAP?</vt:lpstr>
      <vt:lpstr>PRIORITY POPULATION</vt:lpstr>
      <vt:lpstr>SCOPE of eprap project</vt:lpstr>
      <vt:lpstr>Goal: Stable housing</vt:lpstr>
      <vt:lpstr>Participant Progress towards goals</vt:lpstr>
      <vt:lpstr>THANK YOU!</vt:lpstr>
      <vt:lpstr>PowerPoint Presentation</vt:lpstr>
      <vt:lpstr>What is Prevention?</vt:lpstr>
      <vt:lpstr>Clark County’s Need</vt:lpstr>
      <vt:lpstr> Our Solution</vt:lpstr>
      <vt:lpstr>The Impact</vt:lpstr>
      <vt:lpstr>Any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Eviction Prevention &amp;  Rental Assistance Program:  Children &amp; Families</vt:lpstr>
      <vt:lpstr>PREVENTION = KEY TO ENDING HOMELESSNESS</vt:lpstr>
      <vt:lpstr>Temporary Rental Assistance Resource Navigation &amp; Community Referrals Online Good Tenancy &amp; Basic Financial Management Classes Ongoing, Wrap-Around Case Management Support</vt:lpstr>
      <vt:lpstr>PowerPoint Presentation</vt:lpstr>
      <vt:lpstr>PowerPoint Presentation</vt:lpstr>
      <vt:lpstr>Program Fundamentals</vt:lpstr>
      <vt:lpstr>EPRAP Experience</vt:lpstr>
      <vt:lpstr>EPRAP Program Goals</vt:lpstr>
      <vt:lpstr>Successes and Challenges</vt:lpstr>
      <vt:lpstr>Success Story</vt:lpstr>
      <vt:lpstr>Partnerships</vt:lpstr>
      <vt:lpstr>     </vt:lpstr>
      <vt:lpstr>Unidos</vt:lpstr>
      <vt:lpstr>Who we serve:</vt:lpstr>
      <vt:lpstr>Case Management  Stabilize housing   Pay of past due (eviction prevention) Find stable housing (couch surfing)  Build trust  Intensive case management  Life skills  Referrals to outside agencies </vt:lpstr>
      <vt:lpstr>Best Practice Models</vt:lpstr>
      <vt:lpstr>Outcomes  &amp; Success Rates</vt:lpstr>
      <vt:lpstr>Return on Investment</vt:lpstr>
      <vt:lpstr>Success Story</vt:lpstr>
      <vt:lpstr>Questions about Unidos?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Eviction Prevention Rental Assistance Program (EPRAP)  Application Presentation </vt:lpstr>
      <vt:lpstr>Program Impact &amp; Specifications</vt:lpstr>
      <vt:lpstr>What does EPRAP and  Case Management look like?</vt:lpstr>
      <vt:lpstr>Previous One-Year Outcomes 07.01.23 – 06.30.24</vt:lpstr>
      <vt:lpstr>Thank you! Q &amp; A</vt:lpstr>
      <vt:lpstr>PowerPoint Presentation</vt:lpstr>
      <vt:lpstr>PowerPoint Presentation</vt:lpstr>
      <vt:lpstr>PowerPoint Presentation</vt:lpstr>
      <vt:lpstr>PowerPoint Presentation</vt:lpstr>
      <vt:lpstr>PowerPoint Presentation</vt:lpstr>
      <vt:lpstr>PowerPoint Presentation</vt:lpstr>
      <vt:lpstr>Open Public Forum and Other Business</vt:lpstr>
    </vt:vector>
  </TitlesOfParts>
  <Company>Clark County / Communications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Leigh Radford</dc:creator>
  <cp:lastModifiedBy>Nooreen Ebrahim</cp:lastModifiedBy>
  <cp:revision>295</cp:revision>
  <cp:lastPrinted>2017-08-07T16:32:17Z</cp:lastPrinted>
  <dcterms:created xsi:type="dcterms:W3CDTF">2017-07-26T13:51:17Z</dcterms:created>
  <dcterms:modified xsi:type="dcterms:W3CDTF">2025-04-02T23:47:58Z</dcterms:modified>
</cp:coreProperties>
</file>