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A6_250FE1B4.xml" ContentType="application/vnd.ms-powerpoint.comments+xml"/>
  <Override PartName="/ppt/notesSlides/notesSlide31.xml" ContentType="application/vnd.openxmlformats-officedocument.presentationml.notesSlide+xml"/>
  <Override PartName="/ppt/comments/modernComment_10C_74D91CF1.xml" ContentType="application/vnd.ms-powerpoint.comments+xml"/>
  <Override PartName="/ppt/notesSlides/notesSlide32.xml" ContentType="application/vnd.openxmlformats-officedocument.presentationml.notesSlide+xml"/>
  <Override PartName="/ppt/comments/modernComment_10D_C843427E.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7BD_B0993CF9.xml" ContentType="application/vnd.ms-powerpoint.comments+xml"/>
  <Override PartName="/ppt/comments/modernComment_7BF_E80085C4.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74F_553CA777.xml" ContentType="application/vnd.ms-powerpoint.comments+xml"/>
  <Override PartName="/ppt/comments/modernComment_750_8076A4E.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8" r:id="rId1"/>
    <p:sldMasterId id="2147483995" r:id="rId2"/>
    <p:sldMasterId id="2147484000" r:id="rId3"/>
    <p:sldMasterId id="2147484010" r:id="rId4"/>
    <p:sldMasterId id="2147484030" r:id="rId5"/>
    <p:sldMasterId id="2147484032" r:id="rId6"/>
    <p:sldMasterId id="2147484059" r:id="rId7"/>
    <p:sldMasterId id="2147484076" r:id="rId8"/>
    <p:sldMasterId id="2147484104" r:id="rId9"/>
    <p:sldMasterId id="2147484116" r:id="rId10"/>
    <p:sldMasterId id="2147484123" r:id="rId11"/>
    <p:sldMasterId id="2147484140" r:id="rId12"/>
    <p:sldMasterId id="2147484153" r:id="rId13"/>
    <p:sldMasterId id="2147484171" r:id="rId14"/>
    <p:sldMasterId id="2147484183" r:id="rId15"/>
    <p:sldMasterId id="2147484194" r:id="rId16"/>
    <p:sldMasterId id="2147484207" r:id="rId17"/>
  </p:sldMasterIdLst>
  <p:notesMasterIdLst>
    <p:notesMasterId r:id="rId153"/>
  </p:notesMasterIdLst>
  <p:handoutMasterIdLst>
    <p:handoutMasterId r:id="rId154"/>
  </p:handoutMasterIdLst>
  <p:sldIdLst>
    <p:sldId id="316" r:id="rId18"/>
    <p:sldId id="1885" r:id="rId19"/>
    <p:sldId id="474" r:id="rId20"/>
    <p:sldId id="1886" r:id="rId21"/>
    <p:sldId id="1887" r:id="rId22"/>
    <p:sldId id="1893" r:id="rId23"/>
    <p:sldId id="1894" r:id="rId24"/>
    <p:sldId id="1895" r:id="rId25"/>
    <p:sldId id="1896" r:id="rId26"/>
    <p:sldId id="1897" r:id="rId27"/>
    <p:sldId id="1898" r:id="rId28"/>
    <p:sldId id="1899" r:id="rId29"/>
    <p:sldId id="1900" r:id="rId30"/>
    <p:sldId id="1901" r:id="rId31"/>
    <p:sldId id="1902" r:id="rId32"/>
    <p:sldId id="1903" r:id="rId33"/>
    <p:sldId id="1904" r:id="rId34"/>
    <p:sldId id="1905" r:id="rId35"/>
    <p:sldId id="1906" r:id="rId36"/>
    <p:sldId id="1907" r:id="rId37"/>
    <p:sldId id="1908" r:id="rId38"/>
    <p:sldId id="1909" r:id="rId39"/>
    <p:sldId id="1910" r:id="rId40"/>
    <p:sldId id="1911" r:id="rId41"/>
    <p:sldId id="1912" r:id="rId42"/>
    <p:sldId id="1913" r:id="rId43"/>
    <p:sldId id="1914" r:id="rId44"/>
    <p:sldId id="1915" r:id="rId45"/>
    <p:sldId id="1916" r:id="rId46"/>
    <p:sldId id="1917" r:id="rId47"/>
    <p:sldId id="1918" r:id="rId48"/>
    <p:sldId id="1919" r:id="rId49"/>
    <p:sldId id="1920" r:id="rId50"/>
    <p:sldId id="1921" r:id="rId51"/>
    <p:sldId id="1922" r:id="rId52"/>
    <p:sldId id="1923" r:id="rId53"/>
    <p:sldId id="1924" r:id="rId54"/>
    <p:sldId id="1925" r:id="rId55"/>
    <p:sldId id="1926" r:id="rId56"/>
    <p:sldId id="1927" r:id="rId57"/>
    <p:sldId id="1931" r:id="rId58"/>
    <p:sldId id="1932" r:id="rId59"/>
    <p:sldId id="1933" r:id="rId60"/>
    <p:sldId id="1934" r:id="rId61"/>
    <p:sldId id="1935" r:id="rId62"/>
    <p:sldId id="1936" r:id="rId63"/>
    <p:sldId id="1937" r:id="rId64"/>
    <p:sldId id="1938" r:id="rId65"/>
    <p:sldId id="1939" r:id="rId66"/>
    <p:sldId id="1940" r:id="rId67"/>
    <p:sldId id="1941" r:id="rId68"/>
    <p:sldId id="1942" r:id="rId69"/>
    <p:sldId id="1888" r:id="rId70"/>
    <p:sldId id="592" r:id="rId71"/>
    <p:sldId id="593" r:id="rId72"/>
    <p:sldId id="643" r:id="rId73"/>
    <p:sldId id="644" r:id="rId74"/>
    <p:sldId id="639" r:id="rId75"/>
    <p:sldId id="645" r:id="rId76"/>
    <p:sldId id="646" r:id="rId77"/>
    <p:sldId id="647" r:id="rId78"/>
    <p:sldId id="637" r:id="rId79"/>
    <p:sldId id="595" r:id="rId80"/>
    <p:sldId id="1889" r:id="rId81"/>
    <p:sldId id="289" r:id="rId82"/>
    <p:sldId id="288" r:id="rId83"/>
    <p:sldId id="276" r:id="rId84"/>
    <p:sldId id="264" r:id="rId85"/>
    <p:sldId id="290" r:id="rId86"/>
    <p:sldId id="291" r:id="rId87"/>
    <p:sldId id="262" r:id="rId88"/>
    <p:sldId id="1890" r:id="rId89"/>
    <p:sldId id="256" r:id="rId90"/>
    <p:sldId id="257" r:id="rId91"/>
    <p:sldId id="258" r:id="rId92"/>
    <p:sldId id="259" r:id="rId93"/>
    <p:sldId id="260" r:id="rId94"/>
    <p:sldId id="261" r:id="rId95"/>
    <p:sldId id="1946" r:id="rId96"/>
    <p:sldId id="263" r:id="rId97"/>
    <p:sldId id="1948" r:id="rId98"/>
    <p:sldId id="1949" r:id="rId99"/>
    <p:sldId id="1950" r:id="rId100"/>
    <p:sldId id="1951" r:id="rId101"/>
    <p:sldId id="1952" r:id="rId102"/>
    <p:sldId id="1953" r:id="rId103"/>
    <p:sldId id="1954" r:id="rId104"/>
    <p:sldId id="1955" r:id="rId105"/>
    <p:sldId id="1957" r:id="rId106"/>
    <p:sldId id="1958" r:id="rId107"/>
    <p:sldId id="268" r:id="rId108"/>
    <p:sldId id="269" r:id="rId109"/>
    <p:sldId id="265" r:id="rId110"/>
    <p:sldId id="1864" r:id="rId111"/>
    <p:sldId id="1846" r:id="rId112"/>
    <p:sldId id="1869" r:id="rId113"/>
    <p:sldId id="1870" r:id="rId114"/>
    <p:sldId id="1859" r:id="rId115"/>
    <p:sldId id="1960" r:id="rId116"/>
    <p:sldId id="1961" r:id="rId117"/>
    <p:sldId id="1962" r:id="rId118"/>
    <p:sldId id="1963" r:id="rId119"/>
    <p:sldId id="1964" r:id="rId120"/>
    <p:sldId id="1965" r:id="rId121"/>
    <p:sldId id="1891" r:id="rId122"/>
    <p:sldId id="1967" r:id="rId123"/>
    <p:sldId id="1968" r:id="rId124"/>
    <p:sldId id="1969" r:id="rId125"/>
    <p:sldId id="1970" r:id="rId126"/>
    <p:sldId id="1971" r:id="rId127"/>
    <p:sldId id="1972" r:id="rId128"/>
    <p:sldId id="1974" r:id="rId129"/>
    <p:sldId id="1975" r:id="rId130"/>
    <p:sldId id="1976" r:id="rId131"/>
    <p:sldId id="1977" r:id="rId132"/>
    <p:sldId id="1978" r:id="rId133"/>
    <p:sldId id="1980" r:id="rId134"/>
    <p:sldId id="1981" r:id="rId135"/>
    <p:sldId id="1982" r:id="rId136"/>
    <p:sldId id="1983" r:id="rId137"/>
    <p:sldId id="1984" r:id="rId138"/>
    <p:sldId id="1986" r:id="rId139"/>
    <p:sldId id="1871" r:id="rId140"/>
    <p:sldId id="1987" r:id="rId141"/>
    <p:sldId id="1872" r:id="rId142"/>
    <p:sldId id="1988" r:id="rId143"/>
    <p:sldId id="1892" r:id="rId144"/>
    <p:sldId id="1990" r:id="rId145"/>
    <p:sldId id="1991" r:id="rId146"/>
    <p:sldId id="286" r:id="rId147"/>
    <p:sldId id="300" r:id="rId148"/>
    <p:sldId id="1992" r:id="rId149"/>
    <p:sldId id="297" r:id="rId150"/>
    <p:sldId id="301" r:id="rId151"/>
    <p:sldId id="1868" r:id="rId1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53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5EA08-4B7A-AF8D-A121-AC79D182C4D9}" name="Abby Molloy" initials="AM" userId="S::Abby.Molloy@clark.wa.gov::b9a4d512-f9e1-43e9-81b2-aa2d912e4877" providerId="AD"/>
  <p188:author id="{0310750E-6C4A-2EE5-7142-2BF7EF1B3236}" name="Kayla-Renee Williams" initials="KW" userId="S::Kayla-Renee.Williams@clark.wa.gov::d89cefee-7791-45d3-acd1-fd4fdf10b8f9" providerId="AD"/>
  <p188:author id="{0ED067A2-39E4-9658-F23E-B8B087D68BDA}" name="Gina Van Dyken" initials="GV" userId="S::gvandyken@lifelineconnections.org::68cb4e29-ea3d-49d7-bb28-e1ef53b53879" providerId="AD"/>
  <p188:author id="{D2CB09C2-B785-74BB-3ACB-2A45F67071D2}" name="Emma Frieberg" initials="EF" userId="3139e5befcc538b5"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Frieberg" initials="EF" lastIdx="2" clrIdx="0">
    <p:extLst>
      <p:ext uri="{19B8F6BF-5375-455C-9EA6-DF929625EA0E}">
        <p15:presenceInfo xmlns:p15="http://schemas.microsoft.com/office/powerpoint/2012/main" userId="S-1-5-21-898845237-770591578-1520766640-58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5A5B"/>
    <a:srgbClr val="D8872A"/>
    <a:srgbClr val="FFFFFF"/>
    <a:srgbClr val="BCC135"/>
    <a:srgbClr val="DFA333"/>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5546" autoAdjust="0"/>
  </p:normalViewPr>
  <p:slideViewPr>
    <p:cSldViewPr snapToGrid="0" snapToObjects="1">
      <p:cViewPr varScale="1">
        <p:scale>
          <a:sx n="71" d="100"/>
          <a:sy n="71" d="100"/>
        </p:scale>
        <p:origin x="1829" y="62"/>
      </p:cViewPr>
      <p:guideLst>
        <p:guide orient="horz" pos="4152"/>
        <p:guide pos="536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2" d="100"/>
          <a:sy n="142" d="100"/>
        </p:scale>
        <p:origin x="5864"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tableStyles" Target="tableStyles.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microsoft.com/office/2018/10/relationships/authors" Target="authors.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commentAuthors" Target="commentAuthor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s>
</file>

<file path=ppt/comments/modernComment_10C_74D91CF1.xml><?xml version="1.0" encoding="utf-8"?>
<p188:cmLst xmlns:a="http://schemas.openxmlformats.org/drawingml/2006/main" xmlns:r="http://schemas.openxmlformats.org/officeDocument/2006/relationships" xmlns:p188="http://schemas.microsoft.com/office/powerpoint/2018/8/main">
  <p188:cm id="{0B86CF1C-2513-4A57-BA8F-ABDB7B3E1163}" authorId="{0310750E-6C4A-2EE5-7142-2BF7EF1B3236}" status="resolved" created="2025-02-27T17:35:57.480">
    <ac:deMkLst xmlns:ac="http://schemas.microsoft.com/office/drawing/2013/main/command">
      <pc:docMk xmlns:pc="http://schemas.microsoft.com/office/powerpoint/2013/main/command"/>
      <pc:sldMk xmlns:pc="http://schemas.microsoft.com/office/powerpoint/2013/main/command" cId="1960385777" sldId="268"/>
      <ac:spMk id="4" creationId="{32740850-F6BC-48FB-A06E-CBC90E6C0685}"/>
    </ac:deMkLst>
    <p188:txBody>
      <a:bodyPr/>
      <a:lstStyle/>
      <a:p>
        <a:r>
          <a:rPr lang="en-US"/>
          <a:t>Limit system level observations - we can advocate and educate in an ongoing capacity. You only have 5 minutes so try and share what makes your program impactful with this time. Total okay to share some of these notes just be selective during this presentation they (CAAB) are getting a lot of information. </a:t>
        </a:r>
      </a:p>
    </p188:txBody>
    <p188:extLst>
      <p:ext xmlns:p="http://schemas.openxmlformats.org/presentationml/2006/main" uri="{57CB4572-C831-44C2-8A1C-0ADB6CCDFE69}">
        <p223:reactions xmlns:p223="http://schemas.microsoft.com/office/powerpoint/2022/03/main">
          <p223:rxn type="👍">
            <p223:instance time="2025-02-28T17:25:09.129" authorId="{0ED067A2-39E4-9658-F23E-B8B087D68BDA}"/>
          </p223:rxn>
        </p223:reactions>
      </p:ext>
    </p188:extLst>
  </p188:cm>
</p188:cmLst>
</file>

<file path=ppt/comments/modernComment_10D_C843427E.xml><?xml version="1.0" encoding="utf-8"?>
<p188:cmLst xmlns:a="http://schemas.openxmlformats.org/drawingml/2006/main" xmlns:r="http://schemas.openxmlformats.org/officeDocument/2006/relationships" xmlns:p188="http://schemas.microsoft.com/office/powerpoint/2018/8/main">
  <p188:cm id="{020350B6-BEB5-4F1B-AB6F-74E252953F45}" authorId="{0310750E-6C4A-2EE5-7142-2BF7EF1B3236}" status="resolved" created="2025-02-27T17:40:13.440">
    <ac:deMkLst xmlns:ac="http://schemas.microsoft.com/office/drawing/2013/main/command">
      <pc:docMk xmlns:pc="http://schemas.microsoft.com/office/powerpoint/2013/main/command"/>
      <pc:sldMk xmlns:pc="http://schemas.microsoft.com/office/powerpoint/2013/main/command" cId="3359851134" sldId="269"/>
      <ac:spMk id="3" creationId="{575ED117-146A-44A3-A2AA-AF7F3DB76E07}"/>
    </ac:deMkLst>
    <p188:txBody>
      <a:bodyPr/>
      <a:lstStyle/>
      <a:p>
        <a:r>
          <a:rPr lang="en-US"/>
          <a:t>Great!</a:t>
        </a:r>
      </a:p>
    </p188:txBody>
    <p188:extLst>
      <p:ext xmlns:p="http://schemas.openxmlformats.org/presentationml/2006/main" uri="{57CB4572-C831-44C2-8A1C-0ADB6CCDFE69}">
        <p223:reactions xmlns:p223="http://schemas.microsoft.com/office/powerpoint/2022/03/main">
          <p223:rxn type="👍">
            <p223:instance time="2025-02-28T17:24:44.176" authorId="{0ED067A2-39E4-9658-F23E-B8B087D68BDA}"/>
          </p223:rxn>
        </p223:reactions>
      </p:ext>
    </p188:extLst>
  </p188:cm>
</p188:cmLst>
</file>

<file path=ppt/comments/modernComment_74F_553CA777.xml><?xml version="1.0" encoding="utf-8"?>
<p188:cmLst xmlns:a="http://schemas.openxmlformats.org/drawingml/2006/main" xmlns:r="http://schemas.openxmlformats.org/officeDocument/2006/relationships" xmlns:p188="http://schemas.microsoft.com/office/powerpoint/2018/8/main">
  <p188:cm id="{DA8A0C5E-4D31-4753-8687-5D0B422CE770}" authorId="{0310750E-6C4A-2EE5-7142-2BF7EF1B3236}" created="2025-02-27T16:56:21.594">
    <ac:deMkLst xmlns:ac="http://schemas.microsoft.com/office/drawing/2013/main/command">
      <pc:docMk xmlns:pc="http://schemas.microsoft.com/office/powerpoint/2013/main/command"/>
      <pc:sldMk xmlns:pc="http://schemas.microsoft.com/office/powerpoint/2013/main/command" cId="1430038391" sldId="1871"/>
      <ac:spMk id="2" creationId="{3F36812B-2065-4A2B-B59B-8957022687BC}"/>
    </ac:deMkLst>
    <p188:txBody>
      <a:bodyPr/>
      <a:lstStyle/>
      <a:p>
        <a:r>
          <a:rPr lang="en-US"/>
          <a:t>Recommend removing items that are already outlines in your grant applications. Instead highlight what this specific program looks like, what partnerships have been most impactful, and any specific approaches case managers may use (for example PSH may be more focused on supporting areas to meet physical and mental wellbeing vs RRH which may focus on placement vs EPRAP which may focus on stability through mediations. </a:t>
        </a:r>
      </a:p>
    </p188:txBody>
  </p188:cm>
</p188:cmLst>
</file>

<file path=ppt/comments/modernComment_750_8076A4E.xml><?xml version="1.0" encoding="utf-8"?>
<p188:cmLst xmlns:a="http://schemas.openxmlformats.org/drawingml/2006/main" xmlns:r="http://schemas.openxmlformats.org/officeDocument/2006/relationships" xmlns:p188="http://schemas.microsoft.com/office/powerpoint/2018/8/main">
  <p188:cm id="{1997B7E8-B6FA-44C6-99A9-8860B3919D4C}" authorId="{0310750E-6C4A-2EE5-7142-2BF7EF1B3236}" created="2025-02-27T16:58:56.557">
    <ac:deMkLst xmlns:ac="http://schemas.microsoft.com/office/drawing/2013/main/command">
      <pc:docMk xmlns:pc="http://schemas.microsoft.com/office/powerpoint/2013/main/command"/>
      <pc:sldMk xmlns:pc="http://schemas.microsoft.com/office/powerpoint/2013/main/command" cId="134703694" sldId="1872"/>
      <ac:spMk id="3" creationId="{89B14370-C6B5-1870-A741-B8BED8DDBA13}"/>
    </ac:deMkLst>
    <p188:txBody>
      <a:bodyPr/>
      <a:lstStyle/>
      <a:p>
        <a:r>
          <a:rPr lang="en-US"/>
          <a:t>We are looking to shift away from outcome proposals and encourage agencies to include data they have on the existing programs. How many households were serve/funds expended in the current contract life/specified time frame? 
What impact did this have to our system at large? Individual household anecdotes? </a:t>
        </a:r>
      </a:p>
    </p188:txBody>
  </p188:cm>
</p188:cmLst>
</file>

<file path=ppt/comments/modernComment_7A6_250FE1B4.xml><?xml version="1.0" encoding="utf-8"?>
<p188:cmLst xmlns:a="http://schemas.openxmlformats.org/drawingml/2006/main" xmlns:r="http://schemas.openxmlformats.org/officeDocument/2006/relationships" xmlns:p188="http://schemas.microsoft.com/office/powerpoint/2018/8/main">
  <p188:cm id="{AB8D1438-3D8B-43D1-A519-53EFA50C8450}" authorId="{0310750E-6C4A-2EE5-7142-2BF7EF1B3236}" status="resolved" created="2025-02-27T17:33:48.402">
    <ac:deMkLst xmlns:ac="http://schemas.microsoft.com/office/drawing/2013/main/command">
      <pc:docMk xmlns:pc="http://schemas.microsoft.com/office/powerpoint/2013/main/command"/>
      <pc:sldMk xmlns:pc="http://schemas.microsoft.com/office/powerpoint/2013/main/command" cId="621797812" sldId="1958"/>
      <ac:spMk id="10" creationId="{57A7776D-3DC6-427B-9E48-133CF7DABCAA}"/>
    </ac:deMkLst>
    <p188:txBody>
      <a:bodyPr/>
      <a:lstStyle/>
      <a:p>
        <a:r>
          <a:rPr lang="en-US"/>
          <a:t>Remove items already included in the RFA (budgets, outcomes/goals). </a:t>
        </a:r>
      </a:p>
    </p188:txBody>
    <p188:extLst>
      <p:ext xmlns:p="http://schemas.openxmlformats.org/presentationml/2006/main" uri="{57CB4572-C831-44C2-8A1C-0ADB6CCDFE69}">
        <p223:reactions xmlns:p223="http://schemas.microsoft.com/office/powerpoint/2022/03/main">
          <p223:rxn type="👍">
            <p223:instance time="2025-02-28T17:20:26.510" authorId="{0ED067A2-39E4-9658-F23E-B8B087D68BDA}"/>
          </p223:rxn>
        </p223:reactions>
      </p:ext>
    </p188:extLst>
  </p188:cm>
  <p188:cm id="{5352DC02-C47B-4D2D-AC30-9EFEA8BF6E85}" authorId="{0310750E-6C4A-2EE5-7142-2BF7EF1B3236}" status="resolved" created="2025-02-27T17:34:22.734">
    <ac:deMkLst xmlns:ac="http://schemas.microsoft.com/office/drawing/2013/main/command">
      <pc:docMk xmlns:pc="http://schemas.microsoft.com/office/powerpoint/2013/main/command"/>
      <pc:sldMk xmlns:pc="http://schemas.microsoft.com/office/powerpoint/2013/main/command" cId="621797812" sldId="1958"/>
      <ac:spMk id="10" creationId="{57A7776D-3DC6-427B-9E48-133CF7DABCAA}"/>
    </ac:deMkLst>
    <p188:txBody>
      <a:bodyPr/>
      <a:lstStyle/>
      <a:p>
        <a:r>
          <a:rPr lang="en-US"/>
          <a:t>Good- tell us existing program data! How many households were served / how much rental assistance was administered in this last contract period? How did that impact our community? Areas for growth? </a:t>
        </a:r>
      </a:p>
    </p188:txBody>
    <p188:extLst>
      <p:ext xmlns:p="http://schemas.openxmlformats.org/presentationml/2006/main" uri="{57CB4572-C831-44C2-8A1C-0ADB6CCDFE69}">
        <p223:reactions xmlns:p223="http://schemas.microsoft.com/office/powerpoint/2022/03/main">
          <p223:rxn type="👍">
            <p223:instance time="2025-02-28T17:20:27.510" authorId="{0ED067A2-39E4-9658-F23E-B8B087D68BDA}"/>
          </p223:rxn>
        </p223:reactions>
      </p:ext>
    </p188:extLst>
  </p188:cm>
</p188:cmLst>
</file>

<file path=ppt/comments/modernComment_7BD_B0993CF9.xml><?xml version="1.0" encoding="utf-8"?>
<p188:cmLst xmlns:a="http://schemas.openxmlformats.org/drawingml/2006/main" xmlns:r="http://schemas.openxmlformats.org/officeDocument/2006/relationships" xmlns:p188="http://schemas.microsoft.com/office/powerpoint/2018/8/main">
  <p188:cm id="{DA8A0C5E-4D31-4753-8687-5D0B422CE770}" authorId="{0310750E-6C4A-2EE5-7142-2BF7EF1B3236}" created="2025-02-27T16:56:21.594">
    <ac:deMkLst xmlns:ac="http://schemas.microsoft.com/office/drawing/2013/main/command">
      <pc:docMk xmlns:pc="http://schemas.microsoft.com/office/powerpoint/2013/main/command"/>
      <pc:sldMk xmlns:pc="http://schemas.microsoft.com/office/powerpoint/2013/main/command" cId="2962832633" sldId="1981"/>
      <ac:spMk id="2" creationId="{3F36812B-2065-4A2B-B59B-8957022687BC}"/>
    </ac:deMkLst>
    <p188:txBody>
      <a:bodyPr/>
      <a:lstStyle/>
      <a:p>
        <a:r>
          <a:rPr lang="en-US"/>
          <a:t>Recommend removing items that are already outlines in your grant applications. Instead highlight what this specific program looks like, what partnerships have been most impactful, and any specific approaches case managers may use (for example PSH may be more focused on supporting areas to meet physical and mental wellbeing vs RRH which may focus on placement vs EPRAP which may focus on stability through mediations. </a:t>
        </a:r>
      </a:p>
    </p188:txBody>
  </p188:cm>
</p188:cmLst>
</file>

<file path=ppt/comments/modernComment_7BF_E80085C4.xml><?xml version="1.0" encoding="utf-8"?>
<p188:cmLst xmlns:a="http://schemas.openxmlformats.org/drawingml/2006/main" xmlns:r="http://schemas.openxmlformats.org/officeDocument/2006/relationships" xmlns:p188="http://schemas.microsoft.com/office/powerpoint/2018/8/main">
  <p188:cm id="{1997B7E8-B6FA-44C6-99A9-8860B3919D4C}" authorId="{0310750E-6C4A-2EE5-7142-2BF7EF1B3236}" created="2025-02-27T16:58:56.557">
    <ac:deMkLst xmlns:ac="http://schemas.microsoft.com/office/drawing/2013/main/command">
      <pc:docMk xmlns:pc="http://schemas.microsoft.com/office/powerpoint/2013/main/command"/>
      <pc:sldMk xmlns:pc="http://schemas.microsoft.com/office/powerpoint/2013/main/command" cId="3892348356" sldId="1983"/>
      <ac:spMk id="3" creationId="{89B14370-C6B5-1870-A741-B8BED8DDBA13}"/>
    </ac:deMkLst>
    <p188:txBody>
      <a:bodyPr/>
      <a:lstStyle/>
      <a:p>
        <a:r>
          <a:rPr lang="en-US"/>
          <a:t>We are looking to shift away from outcome proposals and encourage agencies to include data they have on the existing programs. How many households were serve/funds expended in the current contract life/specified time frame? 
What impact did this have to our system at large? Individual household anecdotes?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19D85E-939B-F44F-A06B-8ADEE0F99366}" type="datetimeFigureOut">
              <a:rPr lang="en-US" smtClean="0"/>
              <a:t>3/4/2025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D8527-D853-AA43-922D-46269FE724BE}" type="slidenum">
              <a:rPr lang="en-US" smtClean="0"/>
              <a:t>‹#›</a:t>
            </a:fld>
            <a:endParaRPr lang="en-US" dirty="0"/>
          </a:p>
        </p:txBody>
      </p:sp>
    </p:spTree>
    <p:extLst>
      <p:ext uri="{BB962C8B-B14F-4D97-AF65-F5344CB8AC3E}">
        <p14:creationId xmlns:p14="http://schemas.microsoft.com/office/powerpoint/2010/main" val="1207463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D7CEB-8877-C748-AC58-FC405D8BA0F4}" type="datetimeFigureOut">
              <a:rPr lang="en-US" smtClean="0"/>
              <a:t>3/4/2025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BD1CD-C9A7-3343-AB3F-0F32B4D81F28}" type="slidenum">
              <a:rPr lang="en-US" smtClean="0"/>
              <a:t>‹#›</a:t>
            </a:fld>
            <a:endParaRPr lang="en-US" dirty="0"/>
          </a:p>
        </p:txBody>
      </p:sp>
    </p:spTree>
    <p:extLst>
      <p:ext uri="{BB962C8B-B14F-4D97-AF65-F5344CB8AC3E}">
        <p14:creationId xmlns:p14="http://schemas.microsoft.com/office/powerpoint/2010/main" val="148235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BD1CD-C9A7-3343-AB3F-0F32B4D81F28}" type="slidenum">
              <a:rPr lang="en-US" smtClean="0"/>
              <a:t>1</a:t>
            </a:fld>
            <a:endParaRPr lang="en-US" dirty="0"/>
          </a:p>
        </p:txBody>
      </p:sp>
    </p:spTree>
    <p:extLst>
      <p:ext uri="{BB962C8B-B14F-4D97-AF65-F5344CB8AC3E}">
        <p14:creationId xmlns:p14="http://schemas.microsoft.com/office/powerpoint/2010/main" val="4026050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8F4D8-99EC-CE1D-087A-9327EA718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D0DF-BF18-ECE5-D819-4CEB128F5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A840-D7EB-8088-A0BB-28928D3DB1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B5CC0-B1F2-B9EC-A55A-488F52FF78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56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BAC20-2F58-2A0D-EDE8-ADC6D5060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B3E93-7305-CEB4-026A-A5B788035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D8C6B-D7DE-7D65-4E37-08CE46FC35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BFCA4D-7700-98DC-C5B3-5AA0A39740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66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41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3a0ea1caef_0_0: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3a0ea1caef_0_0:notes"/>
          <p:cNvSpPr txBox="1">
            <a:spLocks noGrp="1"/>
          </p:cNvSpPr>
          <p:nvPr>
            <p:ph type="body" idx="1"/>
          </p:nvPr>
        </p:nvSpPr>
        <p:spPr>
          <a:xfrm>
            <a:off x="930275" y="3330575"/>
            <a:ext cx="7435800" cy="3154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8" name="Google Shape;68;g33a0ea1caef_0_0:notes"/>
          <p:cNvSpPr txBox="1">
            <a:spLocks noGrp="1"/>
          </p:cNvSpPr>
          <p:nvPr>
            <p:ph type="sldNum" idx="12"/>
          </p:nvPr>
        </p:nvSpPr>
        <p:spPr>
          <a:xfrm>
            <a:off x="5264150" y="6657975"/>
            <a:ext cx="4030800" cy="350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3c01de5d1e_0_0:notes"/>
          <p:cNvSpPr>
            <a:spLocks noGrp="1" noRot="1" noChangeAspect="1"/>
          </p:cNvSpPr>
          <p:nvPr>
            <p:ph type="sldImg" idx="2"/>
          </p:nvPr>
        </p:nvSpPr>
        <p:spPr>
          <a:xfrm>
            <a:off x="1637662" y="525462"/>
            <a:ext cx="19824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5" name="Google Shape;75;g33c01de5d1e_0_0:notes"/>
          <p:cNvSpPr txBox="1">
            <a:spLocks noGrp="1"/>
          </p:cNvSpPr>
          <p:nvPr>
            <p:ph type="body" idx="1"/>
          </p:nvPr>
        </p:nvSpPr>
        <p:spPr>
          <a:xfrm>
            <a:off x="930275" y="3330575"/>
            <a:ext cx="7435800" cy="31545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6" name="Google Shape;76;g33c01de5d1e_0_0:notes"/>
          <p:cNvSpPr txBox="1"/>
          <p:nvPr/>
        </p:nvSpPr>
        <p:spPr>
          <a:xfrm>
            <a:off x="5264150" y="6657975"/>
            <a:ext cx="4030800" cy="350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930275" y="3330575"/>
            <a:ext cx="7435850" cy="315436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3" name="Google Shape;83;p2: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930275" y="3330575"/>
            <a:ext cx="7435850" cy="315436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9" name="Google Shape;89;p5: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1de5d1e_0_63:notes"/>
          <p:cNvSpPr>
            <a:spLocks noGrp="1" noRot="1" noChangeAspect="1"/>
          </p:cNvSpPr>
          <p:nvPr>
            <p:ph type="sldImg" idx="2"/>
          </p:nvPr>
        </p:nvSpPr>
        <p:spPr>
          <a:xfrm>
            <a:off x="1637662" y="525462"/>
            <a:ext cx="19824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1de5d1e_0_63:notes"/>
          <p:cNvSpPr txBox="1">
            <a:spLocks noGrp="1"/>
          </p:cNvSpPr>
          <p:nvPr>
            <p:ph type="body" idx="1"/>
          </p:nvPr>
        </p:nvSpPr>
        <p:spPr>
          <a:xfrm>
            <a:off x="930275" y="3330575"/>
            <a:ext cx="7435800" cy="3154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 name="Google Shape;96;g33c01de5d1e_0_63:notes"/>
          <p:cNvSpPr txBox="1">
            <a:spLocks noGrp="1"/>
          </p:cNvSpPr>
          <p:nvPr>
            <p:ph type="sldNum" idx="12"/>
          </p:nvPr>
        </p:nvSpPr>
        <p:spPr>
          <a:xfrm>
            <a:off x="5264150" y="6657975"/>
            <a:ext cx="4030800" cy="350700"/>
          </a:xfrm>
          <a:prstGeom prst="rect">
            <a:avLst/>
          </a:prstGeom>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7:notes"/>
          <p:cNvSpPr txBox="1">
            <a:spLocks noGrp="1"/>
          </p:cNvSpPr>
          <p:nvPr>
            <p:ph type="body" idx="1"/>
          </p:nvPr>
        </p:nvSpPr>
        <p:spPr>
          <a:xfrm>
            <a:off x="930275" y="3330575"/>
            <a:ext cx="7435850" cy="315436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 name="Google Shape;103;p7: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 name="Google Shape;109;p4:notes"/>
          <p:cNvSpPr txBox="1">
            <a:spLocks noGrp="1"/>
          </p:cNvSpPr>
          <p:nvPr>
            <p:ph type="body" idx="1"/>
          </p:nvPr>
        </p:nvSpPr>
        <p:spPr>
          <a:xfrm>
            <a:off x="930275" y="3330575"/>
            <a:ext cx="7435850" cy="3154362"/>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4:notes"/>
          <p:cNvSpPr txBox="1"/>
          <p:nvPr/>
        </p:nvSpPr>
        <p:spPr>
          <a:xfrm>
            <a:off x="5264150" y="6657975"/>
            <a:ext cx="4030662" cy="350837"/>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Share screen</a:t>
            </a:r>
          </a:p>
          <a:p>
            <a:endParaRPr lang="en-US"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Here we have the outcomes report for CAP and HCRS programs from all of FY24 (Jul 1, 2023 – June 30, 2024). I sent out electronic copies over email and have physical copies available in the room.</a:t>
            </a:r>
          </a:p>
          <a:p>
            <a:r>
              <a:rPr lang="en-US" dirty="0">
                <a:highlight>
                  <a:srgbClr val="FFFF00"/>
                </a:highligh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you have seen this report many time, but for those who haven’t, each CAP and HCRS program and annual report period in orange. The green section shows the annual proposed goals, achieved YTD, and percent achieved. At this point, we have completed the fiscal year so most of the programs will be around 100% achieved. For programs that have significantly overachieved or underachieved on their proposed goals, we have received explanations which I can pull up if anyone is curious about a specific indicator. For example, you’ll see that under Lord’s Gym food assistance program, they anticipated that 40 youth would be assessed for food insecurities, however, only 9 were due to changes in leadership and unanticipated challenges in tracking this outcome. We are working with agencies to reassess if goals achieved differed significantly (under 80% or over 120%) from expected goals. In blue, you will see the annual contract amount, the total spent as of June 30, the balance as of June 30, and the percent spent. You’ll see that most </a:t>
            </a:r>
            <a:r>
              <a:rPr lang="en-US" dirty="0">
                <a:highlight>
                  <a:srgbClr val="FFFF00"/>
                </a:highlight>
              </a:rPr>
              <a:t>programs are 100% spent but for those that were underspent these funds have either been rolled over into the next fiscal year or recaptured to fill the HB deficit depending on the funding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ighlight>
                <a:srgbClr val="FFFF00"/>
              </a:highlight>
            </a:endParaRPr>
          </a:p>
          <a:p>
            <a:r>
              <a:rPr lang="en-US" dirty="0">
                <a:highlight>
                  <a:srgbClr val="FFFF00"/>
                </a:highlight>
              </a:rPr>
              <a:t>Some things to note about the CAP programs on the first page: </a:t>
            </a:r>
          </a:p>
          <a:p>
            <a:r>
              <a:rPr lang="en-US" dirty="0">
                <a:highlight>
                  <a:srgbClr val="FFFF00"/>
                </a:highlight>
              </a:rPr>
              <a:t>First of all, the Clark College Financial Wellness program ended on January 5, 2024 and remaining funds have been reallocated to other CSBG programs.</a:t>
            </a:r>
          </a:p>
          <a:p>
            <a:r>
              <a:rPr lang="en-US" dirty="0">
                <a:highlight>
                  <a:srgbClr val="FFFF00"/>
                </a:highlight>
              </a:rPr>
              <a:t>Second, </a:t>
            </a:r>
            <a:r>
              <a:rPr lang="en-US" sz="1800" b="0" i="0" u="none" strike="noStrike" dirty="0">
                <a:solidFill>
                  <a:srgbClr val="000000"/>
                </a:solidFill>
                <a:effectLst/>
                <a:highlight>
                  <a:srgbClr val="FFFF00"/>
                </a:highlight>
                <a:latin typeface="Calibri" panose="020F0502020204030204" pitchFamily="34" charset="0"/>
              </a:rPr>
              <a:t>all CAP contracts, except for Clark College, have been renewed for another year at the same amount.</a:t>
            </a:r>
            <a:r>
              <a:rPr lang="en-US" dirty="0">
                <a:highlight>
                  <a:srgbClr val="FFFF00"/>
                </a:highlight>
              </a:rPr>
              <a:t> </a:t>
            </a:r>
          </a:p>
          <a:p>
            <a:r>
              <a:rPr lang="en-US" sz="1800" b="0" i="0" u="none" strike="noStrike" dirty="0">
                <a:solidFill>
                  <a:srgbClr val="000000"/>
                </a:solidFill>
                <a:effectLst/>
                <a:highlight>
                  <a:srgbClr val="FFFF00"/>
                </a:highlight>
                <a:latin typeface="Calibri" panose="020F0502020204030204" pitchFamily="34" charset="0"/>
              </a:rPr>
              <a:t>Like I mentioned, targets are being reevaluated for the next Fiscal Year, as needed.</a:t>
            </a:r>
            <a:r>
              <a:rPr lang="en-US" dirty="0">
                <a:highlight>
                  <a:srgbClr val="FFFF00"/>
                </a:highlight>
              </a:rPr>
              <a:t> </a:t>
            </a:r>
          </a:p>
          <a:p>
            <a:endParaRPr lang="en-US" dirty="0">
              <a:highlight>
                <a:srgbClr val="FFFF00"/>
              </a:highlight>
            </a:endParaRPr>
          </a:p>
          <a:p>
            <a:r>
              <a:rPr lang="en-US" dirty="0">
                <a:highlight>
                  <a:srgbClr val="FFFF00"/>
                </a:highlight>
              </a:rPr>
              <a:t>Moving to the HCRS programs, these are organized by program category in the same way they have been in the past. We have system coordination and data collection, core support services, outreach services, shelter services, etc. You’ll again notice here that most of the programs are around 100% of their achieved goals but some are higher or lower. For example, you’ll see that the CFTH HSC program was able to assess many more households than anticipated because CFTH has implemented a improved and consistent structure for assessment trainings in the community. On the other hand, if we look at Share’s Rent Well program you will see some indicators that were under achieved such as the number of rent well graduates. They let us know that this was due to a period of staff transition which resulted in low Share participants in quarter one, no classes being taught in quarter 2 and then beginning to increase classes in quarter 3 but they were unable to make the proposed outcomes in that time. So we will check in with both of these orgs to discuss these targets and re-project as needed.</a:t>
            </a:r>
          </a:p>
          <a:p>
            <a:endParaRPr lang="en-US" dirty="0">
              <a:highlight>
                <a:srgbClr val="FFFF00"/>
              </a:highlight>
            </a:endParaRPr>
          </a:p>
          <a:p>
            <a:r>
              <a:rPr lang="en-US" dirty="0">
                <a:highlight>
                  <a:srgbClr val="FFFF00"/>
                </a:highlight>
              </a:rPr>
              <a:t>There are a few things that I want to highlight:</a:t>
            </a:r>
          </a:p>
          <a:p>
            <a:r>
              <a:rPr lang="en-US" dirty="0">
                <a:highlight>
                  <a:srgbClr val="FFFF00"/>
                </a:highlight>
              </a:rPr>
              <a:t>First, the Share HO program is currently billing to other grants, which is why you will not see any spending for this contract.</a:t>
            </a:r>
          </a:p>
          <a:p>
            <a:r>
              <a:rPr lang="en-US" dirty="0">
                <a:highlight>
                  <a:srgbClr val="FFFF00"/>
                </a:highlight>
              </a:rPr>
              <a:t>Second, I mentioned this last time, any remaining state and local funds were recaptured and used for the House Bill deficit. Any remaining EPRAP funds were rolled over to the next fiscal year (FY 2025).</a:t>
            </a:r>
          </a:p>
          <a:p>
            <a:r>
              <a:rPr lang="en-US" dirty="0">
                <a:highlight>
                  <a:srgbClr val="FFFF00"/>
                </a:highlight>
              </a:rPr>
              <a:t>Third, targets are being reevaluated for the next fiscal year, as needed.</a:t>
            </a:r>
          </a:p>
          <a:p>
            <a:endParaRPr lang="en-US" dirty="0">
              <a:highlight>
                <a:srgbClr val="FFFF00"/>
              </a:highlight>
            </a:endParaRPr>
          </a:p>
          <a:p>
            <a:endParaRPr lang="en-US" dirty="0">
              <a:highlight>
                <a:srgbClr val="FFFF00"/>
              </a:highlight>
            </a:endParaRPr>
          </a:p>
          <a:p>
            <a:r>
              <a:rPr lang="en-US" dirty="0">
                <a:highlight>
                  <a:srgbClr val="FFFF00"/>
                </a:highlight>
              </a:rPr>
              <a:t>The last page shows information which is pulled from program reports and HMIS. On the top left, you will see the participant satisfaction survey data. During FY24, programs have sent out 6171 surveys and received 1381 responses for a 21.4% response rate. Of these responses, 89.4% indicated a positive overall experience which is great</a:t>
            </a:r>
          </a:p>
          <a:p>
            <a:endParaRPr lang="en-US" dirty="0">
              <a:highlight>
                <a:srgbClr val="FFFF00"/>
              </a:highlight>
            </a:endParaRPr>
          </a:p>
          <a:p>
            <a:r>
              <a:rPr lang="en-US" dirty="0">
                <a:highlight>
                  <a:srgbClr val="FFFF00"/>
                </a:highlight>
              </a:rPr>
              <a:t>Next we have community engagement which shows the number of volunteers and volunteer hours who help operate these programs. This year there have been 2363 total volunteers, with 29855 volunteer hours, 6814 of which were by low-income volunteers, for a total value of $1,171,483. I mentioned this last time, but a recent report by Independent Sector at University of Maryland calculated that the current value of a volunteer hour in Washington State is $40.28. This rate is being used by WSCAP and is what we use to calculate volunteer hour value for our reports.</a:t>
            </a:r>
          </a:p>
          <a:p>
            <a:endParaRPr lang="en-US" dirty="0">
              <a:highlight>
                <a:srgbClr val="FFFF00"/>
              </a:highlight>
            </a:endParaRPr>
          </a:p>
          <a:p>
            <a:r>
              <a:rPr lang="en-US" dirty="0">
                <a:highlight>
                  <a:srgbClr val="FFFF00"/>
                </a:highlight>
              </a:rPr>
              <a:t>The next chart shows the number of grievances received by the programs. Out of 48 programs which report grievance information 33% have received a grievance. There were 115 total grievances received, 82 of which have been resolved. The rest are in the process of being resolved and staff will keep and eye on these to make sure they have been resolved. We are not concerned by the number of grievances at this time, it is very common for participants to be unhappy with parts of their assistance and answers to certain questions. But we do keep an eye on the number of grievances received by each agency and will note if there are any red flags.</a:t>
            </a:r>
          </a:p>
          <a:p>
            <a:endParaRPr lang="en-US" dirty="0">
              <a:highlight>
                <a:srgbClr val="FFFF00"/>
              </a:highlight>
            </a:endParaRPr>
          </a:p>
          <a:p>
            <a:r>
              <a:rPr lang="en-US" dirty="0">
                <a:highlight>
                  <a:srgbClr val="FFFF00"/>
                </a:highlight>
              </a:rPr>
              <a:t>And then we have an overview of the some of the demographics that we collect. Not all programs report on every demographic, and you will see the number of responses for each demographic at the top of each chart. This helps us get a better understanding of who is engaging with our programs and where we might be missing people.</a:t>
            </a:r>
          </a:p>
          <a:p>
            <a:endParaRPr lang="en-US" dirty="0">
              <a:highlight>
                <a:srgbClr val="FFFF00"/>
              </a:highlight>
            </a:endParaRPr>
          </a:p>
          <a:p>
            <a:r>
              <a:rPr lang="en-US" dirty="0">
                <a:highlight>
                  <a:srgbClr val="FFFF00"/>
                </a:highlight>
              </a:rPr>
              <a:t>Talk through charts.</a:t>
            </a:r>
          </a:p>
          <a:p>
            <a:endParaRPr lang="en-US" dirty="0">
              <a:highlight>
                <a:srgbClr val="FFFF00"/>
              </a:highlight>
            </a:endParaRPr>
          </a:p>
          <a:p>
            <a:r>
              <a:rPr lang="en-US" dirty="0">
                <a:highlight>
                  <a:srgbClr val="FFFF00"/>
                </a:highlight>
              </a:rPr>
              <a:t>That is all I have. Any questions?</a:t>
            </a:r>
          </a:p>
        </p:txBody>
      </p:sp>
      <p:sp>
        <p:nvSpPr>
          <p:cNvPr id="4" name="Slide Number Placeholder 3"/>
          <p:cNvSpPr>
            <a:spLocks noGrp="1"/>
          </p:cNvSpPr>
          <p:nvPr>
            <p:ph type="sldNum" sz="quarter" idx="5"/>
          </p:nvPr>
        </p:nvSpPr>
        <p:spPr/>
        <p:txBody>
          <a:bodyPr/>
          <a:lstStyle/>
          <a:p>
            <a:fld id="{63FBD1CD-C9A7-3343-AB3F-0F32B4D81F28}" type="slidenum">
              <a:rPr lang="en-US" smtClean="0"/>
              <a:t>3</a:t>
            </a:fld>
            <a:endParaRPr lang="en-US" dirty="0"/>
          </a:p>
        </p:txBody>
      </p:sp>
    </p:spTree>
    <p:extLst>
      <p:ext uri="{BB962C8B-B14F-4D97-AF65-F5344CB8AC3E}">
        <p14:creationId xmlns:p14="http://schemas.microsoft.com/office/powerpoint/2010/main" val="364142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txBox="1">
            <a:spLocks noGrp="1"/>
          </p:cNvSpPr>
          <p:nvPr>
            <p:ph type="body" idx="1"/>
          </p:nvPr>
        </p:nvSpPr>
        <p:spPr>
          <a:xfrm>
            <a:off x="930275" y="3330575"/>
            <a:ext cx="7435850" cy="3154362"/>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 name="Google Shape;116;p8:notes"/>
          <p:cNvSpPr>
            <a:spLocks noGrp="1" noRot="1" noChangeAspect="1"/>
          </p:cNvSpPr>
          <p:nvPr>
            <p:ph type="sldImg" idx="2"/>
          </p:nvPr>
        </p:nvSpPr>
        <p:spPr>
          <a:xfrm>
            <a:off x="2895600" y="525462"/>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457200" y="3048000"/>
            <a:ext cx="146304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01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1023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a:spLocks noGrp="1" noRot="1" noChangeAspect="1"/>
          </p:cNvSpPr>
          <p:nvPr>
            <p:ph type="sldImg" idx="2"/>
          </p:nvPr>
        </p:nvSpPr>
        <p:spPr>
          <a:xfrm>
            <a:off x="-457200" y="3048000"/>
            <a:ext cx="146304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0320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31e2b7f66f_1_8:notes"/>
          <p:cNvSpPr>
            <a:spLocks noGrp="1" noRot="1" noChangeAspect="1"/>
          </p:cNvSpPr>
          <p:nvPr>
            <p:ph type="sldImg" idx="2"/>
          </p:nvPr>
        </p:nvSpPr>
        <p:spPr>
          <a:xfrm>
            <a:off x="762000" y="1828800"/>
            <a:ext cx="12193588" cy="9144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31e2b7f66f_1_8:notes"/>
          <p:cNvSpPr txBox="1">
            <a:spLocks noGrp="1"/>
          </p:cNvSpPr>
          <p:nvPr>
            <p:ph type="body" idx="1"/>
          </p:nvPr>
        </p:nvSpPr>
        <p:spPr>
          <a:xfrm>
            <a:off x="1371600" y="11582400"/>
            <a:ext cx="10972800" cy="109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06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774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554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0658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1371600" y="3048000"/>
            <a:ext cx="10972800" cy="82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1371600" y="11734800"/>
            <a:ext cx="10972800" cy="96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719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Thank you for letting us speak with you today. More than 90% of our patients are low-income or very-low income. Many have been or are homeless. As we’ll discuss, safe housing is absolutely essential to achieving a successful recovery.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E9EB-8650-4F45-A1EE-F12AEF35AA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51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404CF-CFA6-42D4-A5A0-FD051B5399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E9EB-8650-4F45-A1EE-F12AEF35AA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702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E9EB-8650-4F45-A1EE-F12AEF35AA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924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E9EB-8650-4F45-A1EE-F12AEF35AA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065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a:t>
            </a:r>
            <a:r>
              <a:rPr lang="en-US" b="1" baseline="0" dirty="0"/>
              <a:t> you for your time. </a:t>
            </a:r>
            <a:r>
              <a:rPr lang="en-US" b="1" dirty="0"/>
              <a:t>We’re happy to answer any questions you may have.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47E9EB-8650-4F45-A1EE-F12AEF35AA8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772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842D7-C728-4EBD-982B-B8BE79E4DBB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366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288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a0e2aaff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a0e2aaff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a0e2aaff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a0e2aaff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404CF-CFA6-42D4-A5A0-FD051B5399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915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3c0238f49d_0_0:notes"/>
          <p:cNvSpPr>
            <a:spLocks noGrp="1" noRot="1" noChangeAspect="1"/>
          </p:cNvSpPr>
          <p:nvPr>
            <p:ph type="sldImg" idx="2"/>
          </p:nvPr>
        </p:nvSpPr>
        <p:spPr>
          <a:xfrm>
            <a:off x="1705131" y="685385"/>
            <a:ext cx="344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3c0238f49d_0_0:notes"/>
          <p:cNvSpPr txBox="1">
            <a:spLocks noGrp="1"/>
          </p:cNvSpPr>
          <p:nvPr>
            <p:ph type="body" idx="1"/>
          </p:nvPr>
        </p:nvSpPr>
        <p:spPr>
          <a:xfrm>
            <a:off x="686268" y="4344228"/>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33c0238f49d_0_0:notes"/>
          <p:cNvSpPr txBox="1">
            <a:spLocks noGrp="1"/>
          </p:cNvSpPr>
          <p:nvPr>
            <p:ph type="sldNum" idx="12"/>
          </p:nvPr>
        </p:nvSpPr>
        <p:spPr>
          <a:xfrm>
            <a:off x="3883389" y="8684315"/>
            <a:ext cx="2973600" cy="4575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109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3a0e2aaff6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3a0e2aaff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3ab6026270_2_0:notes"/>
          <p:cNvSpPr txBox="1">
            <a:spLocks noGrp="1"/>
          </p:cNvSpPr>
          <p:nvPr>
            <p:ph type="body" idx="1"/>
          </p:nvPr>
        </p:nvSpPr>
        <p:spPr>
          <a:xfrm>
            <a:off x="686268" y="4344228"/>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33ab6026270_2_0:notes"/>
          <p:cNvSpPr>
            <a:spLocks noGrp="1" noRot="1" noChangeAspect="1"/>
          </p:cNvSpPr>
          <p:nvPr>
            <p:ph type="sldImg" idx="2"/>
          </p:nvPr>
        </p:nvSpPr>
        <p:spPr>
          <a:xfrm>
            <a:off x="1705131" y="685385"/>
            <a:ext cx="3447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a0e2aaff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a0e2aaff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3a0e2aaff6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3a0e2aaff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3ab671a50d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3ab671a5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3ab671a50d_1_78:notes"/>
          <p:cNvSpPr txBox="1">
            <a:spLocks noGrp="1"/>
          </p:cNvSpPr>
          <p:nvPr>
            <p:ph type="body" idx="1"/>
          </p:nvPr>
        </p:nvSpPr>
        <p:spPr>
          <a:xfrm>
            <a:off x="686268" y="4344228"/>
            <a:ext cx="5485500" cy="41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33ab671a50d_1_78:notes"/>
          <p:cNvSpPr>
            <a:spLocks noGrp="1" noRot="1" noChangeAspect="1"/>
          </p:cNvSpPr>
          <p:nvPr>
            <p:ph type="sldImg" idx="2"/>
          </p:nvPr>
        </p:nvSpPr>
        <p:spPr>
          <a:xfrm>
            <a:off x="1705131" y="685385"/>
            <a:ext cx="3447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842D7-C728-4EBD-982B-B8BE79E4DBB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36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404CF-CFA6-42D4-A5A0-FD051B5399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379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288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842D7-C728-4EBD-982B-B8BE79E4DBB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9366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288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47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48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7933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59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my SAT program, I will concentrate on the following key areas during my 5-minute presentation to the CAAB: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4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34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04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DA344-5FA2-43F7-9D95-CA56C82B0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79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dirty="0"/>
              <a:t>Presenter</a:t>
            </a:r>
          </a:p>
        </p:txBody>
      </p:sp>
      <p:cxnSp>
        <p:nvCxnSpPr>
          <p:cNvPr id="9" name="Straight Connector 8"/>
          <p:cNvCxnSpPr/>
          <p:nvPr userDrawn="1"/>
        </p:nvCxnSpPr>
        <p:spPr>
          <a:xfrm>
            <a:off x="1143000" y="3279465"/>
            <a:ext cx="6858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21679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363802"/>
            <a:ext cx="3891357" cy="4025667"/>
          </a:xfrm>
        </p:spPr>
        <p:txBody>
          <a:bodyPr anchor="ctr"/>
          <a:lstStyle>
            <a:lvl1pPr marL="0" indent="0">
              <a:buNone/>
              <a:defRPr sz="1800"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3/5/2025</a:t>
            </a:r>
            <a:endParaRPr lang="en-US" dirty="0"/>
          </a:p>
        </p:txBody>
      </p:sp>
      <p:sp>
        <p:nvSpPr>
          <p:cNvPr id="21" name="Footer Placeholder 20"/>
          <p:cNvSpPr>
            <a:spLocks noGrp="1"/>
          </p:cNvSpPr>
          <p:nvPr>
            <p:ph type="ftr" sz="quarter" idx="22"/>
          </p:nvPr>
        </p:nvSpPr>
        <p:spPr/>
        <p:txBody>
          <a:bodyPr/>
          <a:lstStyle/>
          <a:p>
            <a:r>
              <a:rPr lang="en-US"/>
              <a:t>Community Action Advisory Board</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292860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1"/>
        <p:cNvGrpSpPr/>
        <p:nvPr/>
      </p:nvGrpSpPr>
      <p:grpSpPr>
        <a:xfrm>
          <a:off x="0" y="0"/>
          <a:ext cx="0" cy="0"/>
          <a:chOff x="0" y="0"/>
          <a:chExt cx="0" cy="0"/>
        </a:xfrm>
      </p:grpSpPr>
      <p:sp>
        <p:nvSpPr>
          <p:cNvPr id="132" name="Google Shape;132;p30"/>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3" name="Google Shape;133;p30"/>
          <p:cNvSpPr txBox="1">
            <a:spLocks noGrp="1"/>
          </p:cNvSpPr>
          <p:nvPr>
            <p:ph type="title"/>
          </p:nvPr>
        </p:nvSpPr>
        <p:spPr>
          <a:xfrm>
            <a:off x="569214" y="758952"/>
            <a:ext cx="2949178" cy="152466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3200"/>
              <a:buFont typeface="Arial Black"/>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30"/>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135" name="Google Shape;135;p30"/>
          <p:cNvSpPr txBox="1">
            <a:spLocks noGrp="1"/>
          </p:cNvSpPr>
          <p:nvPr>
            <p:ph type="body" idx="1"/>
          </p:nvPr>
        </p:nvSpPr>
        <p:spPr>
          <a:xfrm>
            <a:off x="569214" y="2286000"/>
            <a:ext cx="2949178" cy="3567086"/>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70"/>
              </a:spcBef>
              <a:spcAft>
                <a:spcPts val="0"/>
              </a:spcAft>
              <a:buClr>
                <a:schemeClr val="accent6"/>
              </a:buClr>
              <a:buSzPts val="1600"/>
              <a:buNone/>
              <a:defRPr sz="1200"/>
            </a:lvl1pPr>
            <a:lvl2pPr marL="685800" lvl="1" indent="-171450" algn="l">
              <a:lnSpc>
                <a:spcPct val="100000"/>
              </a:lnSpc>
              <a:spcBef>
                <a:spcPts val="270"/>
              </a:spcBef>
              <a:spcAft>
                <a:spcPts val="0"/>
              </a:spcAft>
              <a:buClr>
                <a:schemeClr val="accent6"/>
              </a:buClr>
              <a:buSzPts val="1400"/>
              <a:buNone/>
              <a:defRPr sz="1050"/>
            </a:lvl2pPr>
            <a:lvl3pPr marL="1028700" lvl="2" indent="-171450" algn="l">
              <a:lnSpc>
                <a:spcPct val="100000"/>
              </a:lnSpc>
              <a:spcBef>
                <a:spcPts val="270"/>
              </a:spcBef>
              <a:spcAft>
                <a:spcPts val="0"/>
              </a:spcAft>
              <a:buClr>
                <a:schemeClr val="accent6"/>
              </a:buClr>
              <a:buSzPts val="1200"/>
              <a:buNone/>
              <a:defRPr sz="900"/>
            </a:lvl3pPr>
            <a:lvl4pPr marL="1371600" lvl="3" indent="-171450" algn="l">
              <a:lnSpc>
                <a:spcPct val="100000"/>
              </a:lnSpc>
              <a:spcBef>
                <a:spcPts val="270"/>
              </a:spcBef>
              <a:spcAft>
                <a:spcPts val="0"/>
              </a:spcAft>
              <a:buClr>
                <a:schemeClr val="accent6"/>
              </a:buClr>
              <a:buSzPts val="1000"/>
              <a:buNone/>
              <a:defRPr sz="750"/>
            </a:lvl4pPr>
            <a:lvl5pPr marL="1714500" lvl="4" indent="-171450" algn="l">
              <a:lnSpc>
                <a:spcPct val="100000"/>
              </a:lnSpc>
              <a:spcBef>
                <a:spcPts val="270"/>
              </a:spcBef>
              <a:spcAft>
                <a:spcPts val="0"/>
              </a:spcAft>
              <a:buClr>
                <a:schemeClr val="accent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36" name="Google Shape;136;p30"/>
          <p:cNvSpPr txBox="1">
            <a:spLocks noGrp="1"/>
          </p:cNvSpPr>
          <p:nvPr>
            <p:ph type="body" idx="2"/>
          </p:nvPr>
        </p:nvSpPr>
        <p:spPr>
          <a:xfrm>
            <a:off x="3887391" y="741459"/>
            <a:ext cx="4682129" cy="5119592"/>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270"/>
              </a:spcBef>
              <a:spcAft>
                <a:spcPts val="0"/>
              </a:spcAft>
              <a:buClr>
                <a:schemeClr val="accent6"/>
              </a:buClr>
              <a:buSzPts val="3200"/>
              <a:buChar char="•"/>
              <a:defRPr sz="2400"/>
            </a:lvl1pPr>
            <a:lvl2pPr marL="685800" lvl="1" indent="-304800" algn="l">
              <a:lnSpc>
                <a:spcPct val="100000"/>
              </a:lnSpc>
              <a:spcBef>
                <a:spcPts val="270"/>
              </a:spcBef>
              <a:spcAft>
                <a:spcPts val="0"/>
              </a:spcAft>
              <a:buClr>
                <a:schemeClr val="accent6"/>
              </a:buClr>
              <a:buSzPts val="2800"/>
              <a:buChar char="•"/>
              <a:defRPr sz="2100"/>
            </a:lvl2pPr>
            <a:lvl3pPr marL="1028700" lvl="2" indent="-285750" algn="l">
              <a:lnSpc>
                <a:spcPct val="100000"/>
              </a:lnSpc>
              <a:spcBef>
                <a:spcPts val="270"/>
              </a:spcBef>
              <a:spcAft>
                <a:spcPts val="0"/>
              </a:spcAft>
              <a:buClr>
                <a:schemeClr val="accent6"/>
              </a:buClr>
              <a:buSzPts val="2400"/>
              <a:buChar char="•"/>
              <a:defRPr sz="1800"/>
            </a:lvl3pPr>
            <a:lvl4pPr marL="1371600" lvl="3" indent="-266700" algn="l">
              <a:lnSpc>
                <a:spcPct val="100000"/>
              </a:lnSpc>
              <a:spcBef>
                <a:spcPts val="270"/>
              </a:spcBef>
              <a:spcAft>
                <a:spcPts val="0"/>
              </a:spcAft>
              <a:buClr>
                <a:schemeClr val="accent6"/>
              </a:buClr>
              <a:buSzPts val="2000"/>
              <a:buChar char="•"/>
              <a:defRPr sz="1500"/>
            </a:lvl4pPr>
            <a:lvl5pPr marL="1714500" lvl="4" indent="-266700" algn="l">
              <a:lnSpc>
                <a:spcPct val="100000"/>
              </a:lnSpc>
              <a:spcBef>
                <a:spcPts val="270"/>
              </a:spcBef>
              <a:spcAft>
                <a:spcPts val="0"/>
              </a:spcAft>
              <a:buClr>
                <a:schemeClr val="accent6"/>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Tree>
    <p:extLst>
      <p:ext uri="{BB962C8B-B14F-4D97-AF65-F5344CB8AC3E}">
        <p14:creationId xmlns:p14="http://schemas.microsoft.com/office/powerpoint/2010/main" val="1515871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31"/>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9" name="Google Shape;139;p31"/>
          <p:cNvSpPr txBox="1">
            <a:spLocks noGrp="1"/>
          </p:cNvSpPr>
          <p:nvPr>
            <p:ph type="title"/>
          </p:nvPr>
        </p:nvSpPr>
        <p:spPr>
          <a:xfrm>
            <a:off x="570704" y="755372"/>
            <a:ext cx="2948940" cy="1527048"/>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6"/>
              </a:buClr>
              <a:buSzPts val="3200"/>
              <a:buFont typeface="Arial Black"/>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1"/>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141" name="Google Shape;141;p31"/>
          <p:cNvSpPr txBox="1">
            <a:spLocks noGrp="1"/>
          </p:cNvSpPr>
          <p:nvPr>
            <p:ph type="body" idx="1"/>
          </p:nvPr>
        </p:nvSpPr>
        <p:spPr>
          <a:xfrm>
            <a:off x="570704" y="2286001"/>
            <a:ext cx="2948940"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70"/>
              </a:spcBef>
              <a:spcAft>
                <a:spcPts val="0"/>
              </a:spcAft>
              <a:buClr>
                <a:schemeClr val="accent6"/>
              </a:buClr>
              <a:buSzPts val="1600"/>
              <a:buNone/>
              <a:defRPr sz="1200"/>
            </a:lvl1pPr>
            <a:lvl2pPr marL="685800" lvl="1" indent="-171450" algn="l">
              <a:lnSpc>
                <a:spcPct val="100000"/>
              </a:lnSpc>
              <a:spcBef>
                <a:spcPts val="270"/>
              </a:spcBef>
              <a:spcAft>
                <a:spcPts val="0"/>
              </a:spcAft>
              <a:buClr>
                <a:schemeClr val="accent6"/>
              </a:buClr>
              <a:buSzPts val="1400"/>
              <a:buNone/>
              <a:defRPr sz="1050"/>
            </a:lvl2pPr>
            <a:lvl3pPr marL="1028700" lvl="2" indent="-171450" algn="l">
              <a:lnSpc>
                <a:spcPct val="100000"/>
              </a:lnSpc>
              <a:spcBef>
                <a:spcPts val="270"/>
              </a:spcBef>
              <a:spcAft>
                <a:spcPts val="0"/>
              </a:spcAft>
              <a:buClr>
                <a:schemeClr val="accent6"/>
              </a:buClr>
              <a:buSzPts val="1200"/>
              <a:buNone/>
              <a:defRPr sz="900"/>
            </a:lvl3pPr>
            <a:lvl4pPr marL="1371600" lvl="3" indent="-171450" algn="l">
              <a:lnSpc>
                <a:spcPct val="100000"/>
              </a:lnSpc>
              <a:spcBef>
                <a:spcPts val="270"/>
              </a:spcBef>
              <a:spcAft>
                <a:spcPts val="0"/>
              </a:spcAft>
              <a:buClr>
                <a:schemeClr val="accent6"/>
              </a:buClr>
              <a:buSzPts val="1000"/>
              <a:buNone/>
              <a:defRPr sz="750"/>
            </a:lvl4pPr>
            <a:lvl5pPr marL="1714500" lvl="4" indent="-171450" algn="l">
              <a:lnSpc>
                <a:spcPct val="100000"/>
              </a:lnSpc>
              <a:spcBef>
                <a:spcPts val="270"/>
              </a:spcBef>
              <a:spcAft>
                <a:spcPts val="0"/>
              </a:spcAft>
              <a:buClr>
                <a:schemeClr val="accent6"/>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42" name="Google Shape;142;p31"/>
          <p:cNvSpPr>
            <a:spLocks noGrp="1"/>
          </p:cNvSpPr>
          <p:nvPr>
            <p:ph type="pic" idx="2"/>
          </p:nvPr>
        </p:nvSpPr>
        <p:spPr>
          <a:xfrm>
            <a:off x="3947025" y="987426"/>
            <a:ext cx="4629150" cy="4873625"/>
          </a:xfrm>
          <a:prstGeom prst="rect">
            <a:avLst/>
          </a:prstGeom>
          <a:noFill/>
          <a:ln>
            <a:noFill/>
          </a:ln>
        </p:spPr>
      </p:sp>
    </p:spTree>
    <p:extLst>
      <p:ext uri="{BB962C8B-B14F-4D97-AF65-F5344CB8AC3E}">
        <p14:creationId xmlns:p14="http://schemas.microsoft.com/office/powerpoint/2010/main" val="38556654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B857A3-3418-47D0-B954-65832D99328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4EF54-9264-4333-AB40-86772BF97F3C}"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73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857A3-3418-47D0-B954-65832D99328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4252312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857A3-3418-47D0-B954-65832D99328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4EF54-9264-4333-AB40-86772BF97F3C}"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665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B857A3-3418-47D0-B954-65832D993284}"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1614513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857A3-3418-47D0-B954-65832D993284}"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33316424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857A3-3418-47D0-B954-65832D993284}"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41627386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CB857A3-3418-47D0-B954-65832D993284}" type="datetimeFigureOut">
              <a:rPr lang="en-US" smtClean="0"/>
              <a:pPr/>
              <a:t>3/4/2025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23438998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FCB857A3-3418-47D0-B954-65832D993284}" type="datetimeFigureOut">
              <a:rPr lang="en-US" smtClean="0"/>
              <a:pPr/>
              <a:t>3/4/2025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74EF54-9264-4333-AB40-86772BF97F3C}" type="slidenum">
              <a:rPr lang="en-US" smtClean="0"/>
              <a:pPr/>
              <a:t>‹#›</a:t>
            </a:fld>
            <a:endParaRPr lang="en-US"/>
          </a:p>
        </p:txBody>
      </p:sp>
    </p:spTree>
    <p:extLst>
      <p:ext uri="{BB962C8B-B14F-4D97-AF65-F5344CB8AC3E}">
        <p14:creationId xmlns:p14="http://schemas.microsoft.com/office/powerpoint/2010/main" val="156560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3/5/2025</a:t>
            </a:r>
            <a:endParaRPr lang="en-US" dirty="0"/>
          </a:p>
        </p:txBody>
      </p:sp>
      <p:sp>
        <p:nvSpPr>
          <p:cNvPr id="9" name="Footer Placeholder 8"/>
          <p:cNvSpPr>
            <a:spLocks noGrp="1"/>
          </p:cNvSpPr>
          <p:nvPr>
            <p:ph type="ftr" sz="quarter" idx="21"/>
          </p:nvPr>
        </p:nvSpPr>
        <p:spPr/>
        <p:txBody>
          <a:bodyPr/>
          <a:lstStyle/>
          <a:p>
            <a:r>
              <a:rPr lang="en-US"/>
              <a:t>Community Action Advisory Board</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554802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B857A3-3418-47D0-B954-65832D993284}"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4032499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857A3-3418-47D0-B954-65832D99328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3369961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857A3-3418-47D0-B954-65832D99328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4EF54-9264-4333-AB40-86772BF97F3C}" type="slidenum">
              <a:rPr lang="en-US" smtClean="0"/>
              <a:pPr/>
              <a:t>‹#›</a:t>
            </a:fld>
            <a:endParaRPr lang="en-US"/>
          </a:p>
        </p:txBody>
      </p:sp>
    </p:spTree>
    <p:extLst>
      <p:ext uri="{BB962C8B-B14F-4D97-AF65-F5344CB8AC3E}">
        <p14:creationId xmlns:p14="http://schemas.microsoft.com/office/powerpoint/2010/main" val="22318188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4081509" y="2766220"/>
            <a:ext cx="4665076" cy="1325563"/>
          </a:xfrm>
          <a:prstGeom prst="rect">
            <a:avLst/>
          </a:prstGeom>
        </p:spPr>
        <p:txBody>
          <a:bodyPr/>
          <a:lstStyle>
            <a:lvl1pPr>
              <a:defRPr b="1"/>
            </a:lvl1pPr>
          </a:lstStyle>
          <a:p>
            <a:r>
              <a:rPr lang="en-US"/>
              <a:t>Insert title here</a:t>
            </a:r>
          </a:p>
        </p:txBody>
      </p:sp>
      <p:pic>
        <p:nvPicPr>
          <p:cNvPr id="6" name="Picture Placeholder 9" descr="Bright, colorful geometric pattern ">
            <a:extLst>
              <a:ext uri="{FF2B5EF4-FFF2-40B4-BE49-F238E27FC236}">
                <a16:creationId xmlns:a16="http://schemas.microsoft.com/office/drawing/2014/main" id="{47BA4775-9232-44C1-8851-04B6753110FE}"/>
              </a:ext>
            </a:extLst>
          </p:cNvPr>
          <p:cNvPicPr>
            <a:picLocks noChangeAspect="1"/>
          </p:cNvPicPr>
          <p:nvPr userDrawn="1"/>
        </p:nvPicPr>
        <p:blipFill rotWithShape="1">
          <a:blip r:embed="rId2"/>
          <a:srcRect l="24" r="24"/>
          <a:stretch/>
        </p:blipFill>
        <p:spPr>
          <a:xfrm>
            <a:off x="-6927" y="0"/>
            <a:ext cx="3561962" cy="6858000"/>
          </a:xfrm>
          <a:prstGeom prst="rect">
            <a:avLst/>
          </a:prstGeom>
        </p:spPr>
      </p:pic>
    </p:spTree>
    <p:extLst>
      <p:ext uri="{BB962C8B-B14F-4D97-AF65-F5344CB8AC3E}">
        <p14:creationId xmlns:p14="http://schemas.microsoft.com/office/powerpoint/2010/main" val="1744517769"/>
      </p:ext>
    </p:extLst>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571500" y="715961"/>
            <a:ext cx="4857750" cy="1189038"/>
          </a:xfrm>
          <a:prstGeom prst="rect">
            <a:avLst/>
          </a:prstGeom>
        </p:spPr>
        <p:txBody>
          <a:bodyPr anchor="t">
            <a:noAutofit/>
          </a:bodyPr>
          <a:lstStyle>
            <a:lvl1pPr>
              <a:spcBef>
                <a:spcPts val="750"/>
              </a:spcBef>
              <a:defRPr sz="3000" b="1">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71500" y="1905000"/>
            <a:ext cx="4857750" cy="3276600"/>
          </a:xfrm>
          <a:prstGeom prst="rect">
            <a:avLst/>
          </a:prstGeom>
        </p:spPr>
        <p:txBody>
          <a:bodyPr/>
          <a:lstStyle>
            <a:lvl1pPr marL="0" indent="0">
              <a:lnSpc>
                <a:spcPct val="100000"/>
              </a:lnSpc>
              <a:buNone/>
              <a:defRPr sz="1350" b="1">
                <a:solidFill>
                  <a:schemeClr val="bg1"/>
                </a:solidFill>
              </a:defRPr>
            </a:lvl1pPr>
            <a:lvl2pPr marL="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6" name="Picture Placeholder 15" descr="Bright, colorful geometric pattern ">
            <a:extLst>
              <a:ext uri="{FF2B5EF4-FFF2-40B4-BE49-F238E27FC236}">
                <a16:creationId xmlns:a16="http://schemas.microsoft.com/office/drawing/2014/main" id="{D7C393D9-3916-4D61-9B6A-E1B16C079A2A}"/>
              </a:ext>
            </a:extLst>
          </p:cNvPr>
          <p:cNvPicPr>
            <a:picLocks noChangeAspect="1"/>
          </p:cNvPicPr>
          <p:nvPr userDrawn="1"/>
        </p:nvPicPr>
        <p:blipFill rotWithShape="1">
          <a:blip r:embed="rId2"/>
          <a:srcRect l="3" r="3"/>
          <a:stretch/>
        </p:blipFill>
        <p:spPr>
          <a:xfrm>
            <a:off x="5570935" y="0"/>
            <a:ext cx="3573065" cy="6858000"/>
          </a:xfrm>
          <a:prstGeom prst="rect">
            <a:avLst/>
          </a:prstGeom>
        </p:spPr>
      </p:pic>
    </p:spTree>
    <p:extLst>
      <p:ext uri="{BB962C8B-B14F-4D97-AF65-F5344CB8AC3E}">
        <p14:creationId xmlns:p14="http://schemas.microsoft.com/office/powerpoint/2010/main" val="33509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5"/>
        </a:solidFill>
        <a:effectLst/>
      </p:bgPr>
    </p:bg>
    <p:spTree>
      <p:nvGrpSpPr>
        <p:cNvPr id="1" name=""/>
        <p:cNvGrpSpPr/>
        <p:nvPr/>
      </p:nvGrpSpPr>
      <p:grpSpPr>
        <a:xfrm>
          <a:off x="0" y="0"/>
          <a:ext cx="0" cy="0"/>
          <a:chOff x="0" y="0"/>
          <a:chExt cx="0" cy="0"/>
        </a:xfrm>
      </p:grpSpPr>
      <p:pic>
        <p:nvPicPr>
          <p:cNvPr id="8" name="Picture Placeholder 9" descr="Bright, colorful geometric pattern ">
            <a:extLst>
              <a:ext uri="{FF2B5EF4-FFF2-40B4-BE49-F238E27FC236}">
                <a16:creationId xmlns:a16="http://schemas.microsoft.com/office/drawing/2014/main" id="{69F80BBC-9ED9-4167-818A-EB3FAEE372FA}"/>
              </a:ext>
            </a:extLst>
          </p:cNvPr>
          <p:cNvPicPr>
            <a:picLocks noChangeAspect="1"/>
          </p:cNvPicPr>
          <p:nvPr userDrawn="1"/>
        </p:nvPicPr>
        <p:blipFill rotWithShape="1">
          <a:blip r:embed="rId2"/>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143976" y="2149356"/>
            <a:ext cx="6856048" cy="461665"/>
          </a:xfrm>
          <a:prstGeom prst="rect">
            <a:avLst/>
          </a:prstGeom>
          <a:noFill/>
        </p:spPr>
        <p:txBody>
          <a:bodyPr wrap="square" lIns="0" tIns="0" rIns="0" bIns="0" anchor="b" anchorCtr="0">
            <a:spAutoFit/>
          </a:bodyPr>
          <a:lstStyle>
            <a:lvl1pPr algn="ctr" defTabSz="699557" rtl="0" eaLnBrk="1" latinLnBrk="0" hangingPunct="1">
              <a:lnSpc>
                <a:spcPct val="100000"/>
              </a:lnSpc>
              <a:spcBef>
                <a:spcPct val="0"/>
              </a:spcBef>
              <a:buNone/>
              <a:defRPr lang="en-US" sz="3000" b="1" i="0" kern="1200" cap="none" spc="-38" baseline="0" dirty="0">
                <a:ln w="3175">
                  <a:noFill/>
                </a:ln>
                <a:solidFill>
                  <a:schemeClr val="tx1"/>
                </a:solidFill>
                <a:effectLst/>
                <a:latin typeface="+mj-lt"/>
                <a:ea typeface="+mn-ea"/>
                <a:cs typeface="Segoe UI" pitchFamily="34" charset="0"/>
              </a:defRPr>
            </a:lvl1pPr>
          </a:lstStyle>
          <a:p>
            <a:r>
              <a:rPr lang="en-US"/>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1647231" y="3260706"/>
            <a:ext cx="5849540"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350" kern="1200" dirty="0">
                <a:solidFill>
                  <a:schemeClr val="tx1"/>
                </a:solidFill>
                <a:latin typeface="+mn-lt"/>
                <a:ea typeface="+mn-ea"/>
                <a:cs typeface="+mn-cs"/>
              </a:defRPr>
            </a:lvl1pPr>
          </a:lstStyle>
          <a:p>
            <a:pPr lvl="0"/>
            <a:r>
              <a:rPr lang="en-US"/>
              <a:t>Insert content here</a:t>
            </a:r>
          </a:p>
        </p:txBody>
      </p:sp>
    </p:spTree>
    <p:extLst>
      <p:ext uri="{BB962C8B-B14F-4D97-AF65-F5344CB8AC3E}">
        <p14:creationId xmlns:p14="http://schemas.microsoft.com/office/powerpoint/2010/main" val="84417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571500" y="715964"/>
            <a:ext cx="7943850" cy="646332"/>
          </a:xfrm>
          <a:prstGeom prst="rect">
            <a:avLst/>
          </a:prstGeom>
        </p:spPr>
        <p:txBody>
          <a:bodyPr>
            <a:noAutofit/>
          </a:bodyPr>
          <a:lstStyle>
            <a:lvl1pPr>
              <a:spcBef>
                <a:spcPts val="750"/>
              </a:spcBef>
              <a:defRPr sz="3000" b="1">
                <a:solidFill>
                  <a:schemeClr val="accent5"/>
                </a:solidFill>
              </a:defRPr>
            </a:lvl1pPr>
          </a:lstStyle>
          <a:p>
            <a:r>
              <a:rPr lang="en-US"/>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571501" y="1432563"/>
            <a:ext cx="8000999" cy="1158237"/>
          </a:xfrm>
          <a:prstGeom prst="rect">
            <a:avLst/>
          </a:prstGeom>
        </p:spPr>
        <p:txBody>
          <a:bodyPr/>
          <a:lstStyle>
            <a:lvl1pPr marL="0" indent="0">
              <a:lnSpc>
                <a:spcPct val="100000"/>
              </a:lnSpc>
              <a:buNone/>
              <a:defRPr sz="1350" b="0">
                <a:solidFill>
                  <a:schemeClr val="bg1"/>
                </a:solidFill>
              </a:defRPr>
            </a:lvl1pPr>
            <a:lvl2pPr marL="171450">
              <a:lnSpc>
                <a:spcPct val="100000"/>
              </a:lnSpc>
              <a:spcBef>
                <a:spcPts val="750"/>
              </a:spcBef>
              <a:defRPr sz="1350" b="0">
                <a:solidFill>
                  <a:schemeClr val="bg1"/>
                </a:solidFill>
              </a:defRPr>
            </a:lvl2pPr>
          </a:lstStyle>
          <a:p>
            <a:pPr lvl="0"/>
            <a:r>
              <a:rPr lang="en-US"/>
              <a:t>Insert subtitle here</a:t>
            </a:r>
          </a:p>
          <a:p>
            <a:pPr lvl="1"/>
            <a:r>
              <a:rPr lang="en-US"/>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568036" y="2591662"/>
            <a:ext cx="8000999" cy="2833776"/>
          </a:xfrm>
          <a:prstGeom prst="rect">
            <a:avLst/>
          </a:prstGeom>
        </p:spPr>
        <p:txBody>
          <a:bodyPr/>
          <a:lstStyle>
            <a:lvl1pPr marL="0" indent="0">
              <a:buNone/>
              <a:defRPr sz="1350" b="0"/>
            </a:lvl1pPr>
          </a:lstStyle>
          <a:p>
            <a:r>
              <a:rPr lang="en-US"/>
              <a:t>Insert content here</a:t>
            </a:r>
          </a:p>
        </p:txBody>
      </p:sp>
      <p:pic>
        <p:nvPicPr>
          <p:cNvPr id="7" name="Picture Placeholder 20" descr="Bright, colorful geometric pattern ">
            <a:extLst>
              <a:ext uri="{FF2B5EF4-FFF2-40B4-BE49-F238E27FC236}">
                <a16:creationId xmlns:a16="http://schemas.microsoft.com/office/drawing/2014/main" id="{EB4660F5-5357-48E0-B5C6-3DECB6CB859E}"/>
              </a:ext>
            </a:extLst>
          </p:cNvPr>
          <p:cNvPicPr>
            <a:picLocks noChangeAspect="1"/>
          </p:cNvPicPr>
          <p:nvPr userDrawn="1"/>
        </p:nvPicPr>
        <p:blipFill rotWithShape="1">
          <a:blip r:embed="rId2"/>
          <a:srcRect t="193" b="193"/>
          <a:stretch/>
        </p:blipFill>
        <p:spPr>
          <a:xfrm>
            <a:off x="0" y="5990252"/>
            <a:ext cx="9144000" cy="867748"/>
          </a:xfrm>
          <a:prstGeom prst="rect">
            <a:avLst/>
          </a:prstGeom>
        </p:spPr>
      </p:pic>
    </p:spTree>
    <p:extLst>
      <p:ext uri="{BB962C8B-B14F-4D97-AF65-F5344CB8AC3E}">
        <p14:creationId xmlns:p14="http://schemas.microsoft.com/office/powerpoint/2010/main" val="25689915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3899807" y="715962"/>
            <a:ext cx="4857750" cy="1189037"/>
          </a:xfrm>
          <a:prstGeom prst="rect">
            <a:avLst/>
          </a:prstGeom>
        </p:spPr>
        <p:txBody>
          <a:bodyPr anchor="t">
            <a:normAutofit/>
          </a:bodyPr>
          <a:lstStyle>
            <a:lvl1pPr>
              <a:spcBef>
                <a:spcPts val="750"/>
              </a:spcBef>
              <a:defRPr sz="3000" b="1" spc="-38" baseline="0">
                <a:solidFill>
                  <a:schemeClr val="accent1"/>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3899807" y="1905000"/>
            <a:ext cx="4857750" cy="3276600"/>
          </a:xfrm>
          <a:prstGeom prst="rect">
            <a:avLst/>
          </a:prstGeom>
        </p:spPr>
        <p:txBody>
          <a:bodyPr/>
          <a:lstStyle>
            <a:lvl1pPr marL="0" indent="0">
              <a:lnSpc>
                <a:spcPct val="100000"/>
              </a:lnSpc>
              <a:buNone/>
              <a:defRPr sz="1350" b="1">
                <a:solidFill>
                  <a:schemeClr val="bg1"/>
                </a:solidFill>
              </a:defRPr>
            </a:lvl1pPr>
            <a:lvl2pPr marL="171450" indent="-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1" y="0"/>
            <a:ext cx="3575957" cy="6858000"/>
          </a:xfrm>
          <a:prstGeom prst="rect">
            <a:avLst/>
          </a:prstGeom>
        </p:spPr>
      </p:pic>
    </p:spTree>
    <p:extLst>
      <p:ext uri="{BB962C8B-B14F-4D97-AF65-F5344CB8AC3E}">
        <p14:creationId xmlns:p14="http://schemas.microsoft.com/office/powerpoint/2010/main" val="77161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571500" y="715964"/>
            <a:ext cx="7943850" cy="646332"/>
          </a:xfrm>
          <a:prstGeom prst="rect">
            <a:avLst/>
          </a:prstGeom>
        </p:spPr>
        <p:txBody>
          <a:bodyPr>
            <a:noAutofit/>
          </a:bodyPr>
          <a:lstStyle>
            <a:lvl1pPr>
              <a:spcBef>
                <a:spcPts val="750"/>
              </a:spcBef>
              <a:defRPr sz="3000" b="1">
                <a:solidFill>
                  <a:schemeClr val="accent6">
                    <a:lumMod val="60000"/>
                    <a:lumOff val="40000"/>
                  </a:schemeClr>
                </a:solidFill>
              </a:defRPr>
            </a:lvl1pPr>
          </a:lstStyle>
          <a:p>
            <a:r>
              <a:rPr lang="en-US"/>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571501" y="1432563"/>
            <a:ext cx="8000999" cy="927425"/>
          </a:xfrm>
          <a:prstGeom prst="rect">
            <a:avLst/>
          </a:prstGeom>
        </p:spPr>
        <p:txBody>
          <a:bodyPr/>
          <a:lstStyle>
            <a:lvl1pPr marL="0" indent="0">
              <a:lnSpc>
                <a:spcPct val="100000"/>
              </a:lnSpc>
              <a:buNone/>
              <a:defRPr sz="1350" b="0">
                <a:solidFill>
                  <a:schemeClr val="bg1"/>
                </a:solidFill>
              </a:defRPr>
            </a:lvl1pPr>
            <a:lvl2pPr marL="171450">
              <a:lnSpc>
                <a:spcPct val="100000"/>
              </a:lnSpc>
              <a:spcBef>
                <a:spcPts val="750"/>
              </a:spcBef>
              <a:defRPr sz="1350" b="0">
                <a:solidFill>
                  <a:schemeClr val="bg1"/>
                </a:solidFill>
              </a:defRPr>
            </a:lvl2pPr>
          </a:lstStyle>
          <a:p>
            <a:pPr lvl="0"/>
            <a:r>
              <a:rPr lang="en-US"/>
              <a:t>Insert subtitle here</a:t>
            </a:r>
          </a:p>
          <a:p>
            <a:pPr lvl="1"/>
            <a:r>
              <a:rPr lang="en-US"/>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571501" y="2369129"/>
            <a:ext cx="8000999" cy="3343657"/>
          </a:xfrm>
          <a:prstGeom prst="rect">
            <a:avLst/>
          </a:prstGeom>
        </p:spPr>
        <p:txBody>
          <a:bodyPr/>
          <a:lstStyle>
            <a:lvl1pPr marL="0" indent="0">
              <a:buNone/>
              <a:defRPr sz="1350" b="0"/>
            </a:lvl1pPr>
          </a:lstStyle>
          <a:p>
            <a:r>
              <a:rPr lang="en-US"/>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3"/>
            <a:ext cx="9144000" cy="858417"/>
          </a:xfrm>
          <a:prstGeom prst="rect">
            <a:avLst/>
          </a:prstGeom>
        </p:spPr>
      </p:pic>
    </p:spTree>
    <p:extLst>
      <p:ext uri="{BB962C8B-B14F-4D97-AF65-F5344CB8AC3E}">
        <p14:creationId xmlns:p14="http://schemas.microsoft.com/office/powerpoint/2010/main" val="34006293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571500" y="715963"/>
            <a:ext cx="4000500" cy="1189038"/>
          </a:xfrm>
          <a:prstGeom prst="rect">
            <a:avLst/>
          </a:prstGeom>
        </p:spPr>
        <p:txBody>
          <a:bodyPr anchor="t">
            <a:normAutofit/>
          </a:bodyPr>
          <a:lstStyle>
            <a:lvl1pPr>
              <a:spcBef>
                <a:spcPts val="750"/>
              </a:spcBef>
              <a:defRPr sz="3000" b="1">
                <a:solidFill>
                  <a:schemeClr val="accent4"/>
                </a:solidFill>
              </a:defRPr>
            </a:lvl1pPr>
          </a:lstStyle>
          <a:p>
            <a:r>
              <a:rPr lang="en-US"/>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571500" y="1905000"/>
            <a:ext cx="4000500" cy="3276600"/>
          </a:xfrm>
          <a:prstGeom prst="rect">
            <a:avLst/>
          </a:prstGeom>
        </p:spPr>
        <p:txBody>
          <a:bodyPr/>
          <a:lstStyle>
            <a:lvl1pPr marL="0" indent="0">
              <a:lnSpc>
                <a:spcPct val="100000"/>
              </a:lnSpc>
              <a:buNone/>
              <a:defRPr sz="1350" b="1"/>
            </a:lvl1pPr>
            <a:lvl2pPr marL="171450">
              <a:lnSpc>
                <a:spcPct val="100000"/>
              </a:lnSpc>
              <a:spcBef>
                <a:spcPts val="750"/>
              </a:spcBef>
              <a:defRPr sz="1350"/>
            </a:lvl2pPr>
          </a:lstStyle>
          <a:p>
            <a:pPr lvl="0"/>
            <a:r>
              <a:rPr lang="en-US"/>
              <a:t>Insert subtitle here</a:t>
            </a:r>
          </a:p>
          <a:p>
            <a:pPr lvl="1"/>
            <a:r>
              <a:rPr lang="en-US"/>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5143500" y="715963"/>
            <a:ext cx="3429000" cy="2362200"/>
          </a:xfrm>
          <a:prstGeom prst="rect">
            <a:avLst/>
          </a:prstGeom>
          <a:solidFill>
            <a:schemeClr val="tx2"/>
          </a:solidFill>
        </p:spPr>
        <p:txBody>
          <a:bodyPr>
            <a:normAutofit/>
          </a:bodyPr>
          <a:lstStyle>
            <a:lvl1pPr algn="ctr">
              <a:buNone/>
              <a:defRPr sz="1200"/>
            </a:lvl1pPr>
          </a:lstStyle>
          <a:p>
            <a:r>
              <a:rPr lang="en-US"/>
              <a:t>Click icon to add picture</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5143500" y="3305541"/>
            <a:ext cx="3429000" cy="2362200"/>
          </a:xfrm>
          <a:prstGeom prst="rect">
            <a:avLst/>
          </a:prstGeom>
          <a:solidFill>
            <a:schemeClr val="tx2"/>
          </a:solidFill>
        </p:spPr>
        <p:txBody>
          <a:bodyPr>
            <a:normAutofit/>
          </a:bodyPr>
          <a:lstStyle>
            <a:lvl1pPr algn="ctr">
              <a:buNone/>
              <a:defRPr sz="1200"/>
            </a:lvl1pPr>
          </a:lstStyle>
          <a:p>
            <a:r>
              <a:rPr lang="en-US"/>
              <a:t>Click icon to add picture</a:t>
            </a:r>
          </a:p>
        </p:txBody>
      </p:sp>
      <p:pic>
        <p:nvPicPr>
          <p:cNvPr id="12" name="Picture Placeholder 19" descr="Bright, colorful geometric pattern ">
            <a:extLst>
              <a:ext uri="{FF2B5EF4-FFF2-40B4-BE49-F238E27FC236}">
                <a16:creationId xmlns:a16="http://schemas.microsoft.com/office/drawing/2014/main" id="{C93F15CF-2105-4C28-85E9-BBA03833263D}"/>
              </a:ext>
            </a:extLst>
          </p:cNvPr>
          <p:cNvPicPr>
            <a:picLocks noChangeAspect="1"/>
          </p:cNvPicPr>
          <p:nvPr userDrawn="1"/>
        </p:nvPicPr>
        <p:blipFill rotWithShape="1">
          <a:blip r:embed="rId2"/>
          <a:srcRect t="436" b="436"/>
          <a:stretch/>
        </p:blipFill>
        <p:spPr>
          <a:xfrm>
            <a:off x="0" y="5980922"/>
            <a:ext cx="9144000" cy="877078"/>
          </a:xfrm>
          <a:prstGeom prst="rect">
            <a:avLst/>
          </a:prstGeom>
        </p:spPr>
      </p:pic>
    </p:spTree>
    <p:extLst>
      <p:ext uri="{BB962C8B-B14F-4D97-AF65-F5344CB8AC3E}">
        <p14:creationId xmlns:p14="http://schemas.microsoft.com/office/powerpoint/2010/main" val="114666553"/>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rgbClr val="D8872A">
              <a:alpha val="29804"/>
            </a:srgb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3/5/2025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29580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ight Pattern Content 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571500" y="715961"/>
            <a:ext cx="4857750" cy="1189038"/>
          </a:xfrm>
          <a:prstGeom prst="rect">
            <a:avLst/>
          </a:prstGeom>
        </p:spPr>
        <p:txBody>
          <a:bodyPr anchor="t">
            <a:noAutofit/>
          </a:bodyPr>
          <a:lstStyle>
            <a:lvl1pPr>
              <a:spcBef>
                <a:spcPts val="750"/>
              </a:spcBef>
              <a:defRPr sz="3000" b="1">
                <a:solidFill>
                  <a:schemeClr val="accent5"/>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71500" y="1905000"/>
            <a:ext cx="4857750" cy="3276600"/>
          </a:xfrm>
          <a:prstGeom prst="rect">
            <a:avLst/>
          </a:prstGeom>
        </p:spPr>
        <p:txBody>
          <a:bodyPr/>
          <a:lstStyle>
            <a:lvl1pPr marL="0" indent="0">
              <a:lnSpc>
                <a:spcPct val="100000"/>
              </a:lnSpc>
              <a:buNone/>
              <a:defRPr sz="1350" b="1">
                <a:solidFill>
                  <a:schemeClr val="bg1"/>
                </a:solidFill>
              </a:defRPr>
            </a:lvl1pPr>
            <a:lvl2pPr marL="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5" name="Picture Placeholder 15" descr="Bright, colorful geometric pattern ">
            <a:extLst>
              <a:ext uri="{FF2B5EF4-FFF2-40B4-BE49-F238E27FC236}">
                <a16:creationId xmlns:a16="http://schemas.microsoft.com/office/drawing/2014/main" id="{9E2B3BF6-B5D6-4D6F-84C6-0EE24AC7C14A}"/>
              </a:ext>
            </a:extLst>
          </p:cNvPr>
          <p:cNvPicPr>
            <a:picLocks noChangeAspect="1"/>
          </p:cNvPicPr>
          <p:nvPr userDrawn="1"/>
        </p:nvPicPr>
        <p:blipFill rotWithShape="1">
          <a:blip r:embed="rId2"/>
          <a:srcRect l="3" r="3"/>
          <a:stretch/>
        </p:blipFill>
        <p:spPr>
          <a:xfrm>
            <a:off x="5570374" y="0"/>
            <a:ext cx="3573626" cy="6858000"/>
          </a:xfrm>
          <a:prstGeom prst="rect">
            <a:avLst/>
          </a:prstGeom>
        </p:spPr>
      </p:pic>
    </p:spTree>
    <p:extLst>
      <p:ext uri="{BB962C8B-B14F-4D97-AF65-F5344CB8AC3E}">
        <p14:creationId xmlns:p14="http://schemas.microsoft.com/office/powerpoint/2010/main" val="42768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143976" y="2149356"/>
            <a:ext cx="6856048" cy="461665"/>
          </a:xfrm>
          <a:prstGeom prst="rect">
            <a:avLst/>
          </a:prstGeom>
          <a:noFill/>
        </p:spPr>
        <p:txBody>
          <a:bodyPr wrap="square" lIns="0" tIns="0" rIns="0" bIns="0" anchor="b" anchorCtr="0">
            <a:spAutoFit/>
          </a:bodyPr>
          <a:lstStyle>
            <a:lvl1pPr algn="ctr" defTabSz="699557" rtl="0" eaLnBrk="1" latinLnBrk="0" hangingPunct="1">
              <a:lnSpc>
                <a:spcPct val="100000"/>
              </a:lnSpc>
              <a:spcBef>
                <a:spcPct val="0"/>
              </a:spcBef>
              <a:buNone/>
              <a:defRPr lang="en-US" sz="3000" b="1" i="0" kern="1200" cap="none" spc="-38" baseline="0" dirty="0">
                <a:ln w="3175">
                  <a:noFill/>
                </a:ln>
                <a:solidFill>
                  <a:schemeClr val="bg1"/>
                </a:solidFill>
                <a:effectLst/>
                <a:latin typeface="+mj-lt"/>
                <a:ea typeface="+mn-ea"/>
                <a:cs typeface="Segoe UI" pitchFamily="34" charset="0"/>
              </a:defRPr>
            </a:lvl1pPr>
          </a:lstStyle>
          <a:p>
            <a:r>
              <a:rPr lang="en-US"/>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1647231" y="3260706"/>
            <a:ext cx="5849540"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350" kern="1200" dirty="0">
                <a:solidFill>
                  <a:schemeClr val="bg1"/>
                </a:solidFill>
                <a:latin typeface="+mn-lt"/>
                <a:ea typeface="+mn-ea"/>
                <a:cs typeface="+mn-cs"/>
              </a:defRPr>
            </a:lvl1pPr>
          </a:lstStyle>
          <a:p>
            <a:pPr lvl="0"/>
            <a:r>
              <a:rPr lang="en-US"/>
              <a:t>Insert content here</a:t>
            </a:r>
          </a:p>
        </p:txBody>
      </p:sp>
      <p:pic>
        <p:nvPicPr>
          <p:cNvPr id="6" name="Picture Placeholder 17" descr="Bright, colorful geometric pattern ">
            <a:extLst>
              <a:ext uri="{FF2B5EF4-FFF2-40B4-BE49-F238E27FC236}">
                <a16:creationId xmlns:a16="http://schemas.microsoft.com/office/drawing/2014/main" id="{9F278CC9-9968-40F5-B18F-B1D45BE36A49}"/>
              </a:ext>
            </a:extLst>
          </p:cNvPr>
          <p:cNvPicPr>
            <a:picLocks noChangeAspect="1"/>
          </p:cNvPicPr>
          <p:nvPr userDrawn="1"/>
        </p:nvPicPr>
        <p:blipFill rotWithShape="1">
          <a:blip r:embed="rId2"/>
          <a:srcRect t="390" b="390"/>
          <a:stretch/>
        </p:blipFill>
        <p:spPr>
          <a:xfrm>
            <a:off x="0" y="5999583"/>
            <a:ext cx="9144000" cy="858417"/>
          </a:xfrm>
          <a:prstGeom prst="rect">
            <a:avLst/>
          </a:prstGeom>
        </p:spPr>
      </p:pic>
    </p:spTree>
    <p:extLst>
      <p:ext uri="{BB962C8B-B14F-4D97-AF65-F5344CB8AC3E}">
        <p14:creationId xmlns:p14="http://schemas.microsoft.com/office/powerpoint/2010/main" val="26679555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3899807" y="715962"/>
            <a:ext cx="4857750" cy="1189037"/>
          </a:xfrm>
          <a:prstGeom prst="rect">
            <a:avLst/>
          </a:prstGeom>
        </p:spPr>
        <p:txBody>
          <a:bodyPr anchor="t">
            <a:normAutofit/>
          </a:bodyPr>
          <a:lstStyle>
            <a:lvl1pPr>
              <a:spcBef>
                <a:spcPts val="750"/>
              </a:spcBef>
              <a:defRPr sz="3000" b="1" spc="-38" baseline="0">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3899807" y="1905000"/>
            <a:ext cx="4857750" cy="3276600"/>
          </a:xfrm>
          <a:prstGeom prst="rect">
            <a:avLst/>
          </a:prstGeom>
        </p:spPr>
        <p:txBody>
          <a:bodyPr/>
          <a:lstStyle>
            <a:lvl1pPr marL="0" indent="0">
              <a:lnSpc>
                <a:spcPct val="100000"/>
              </a:lnSpc>
              <a:buNone/>
              <a:defRPr sz="1350" b="1">
                <a:solidFill>
                  <a:schemeClr val="bg1"/>
                </a:solidFill>
              </a:defRPr>
            </a:lvl1pPr>
            <a:lvl2pPr marL="171450" indent="-171450">
              <a:lnSpc>
                <a:spcPct val="100000"/>
              </a:lnSpc>
              <a:spcBef>
                <a:spcPts val="750"/>
              </a:spcBef>
              <a:defRPr sz="1350">
                <a:solidFill>
                  <a:schemeClr val="bg1"/>
                </a:solidFill>
              </a:defRPr>
            </a:lvl2pPr>
          </a:lstStyle>
          <a:p>
            <a:pPr lvl="0"/>
            <a:r>
              <a:rPr lang="en-US"/>
              <a:t>Insert subtitle here</a:t>
            </a:r>
          </a:p>
          <a:p>
            <a:pPr lvl="1"/>
            <a:r>
              <a:rPr lang="en-US"/>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34" r="34"/>
          <a:stretch/>
        </p:blipFill>
        <p:spPr>
          <a:xfrm>
            <a:off x="1" y="0"/>
            <a:ext cx="3575957" cy="6858000"/>
          </a:xfrm>
          <a:prstGeom prst="rect">
            <a:avLst/>
          </a:prstGeom>
        </p:spPr>
      </p:pic>
    </p:spTree>
    <p:extLst>
      <p:ext uri="{BB962C8B-B14F-4D97-AF65-F5344CB8AC3E}">
        <p14:creationId xmlns:p14="http://schemas.microsoft.com/office/powerpoint/2010/main" val="35265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4350280" y="3807169"/>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 name="Google Shape;14;p2"/>
          <p:cNvSpPr txBox="1">
            <a:spLocks noGrp="1"/>
          </p:cNvSpPr>
          <p:nvPr>
            <p:ph type="ctrTitle"/>
          </p:nvPr>
        </p:nvSpPr>
        <p:spPr>
          <a:xfrm>
            <a:off x="671258" y="1321067"/>
            <a:ext cx="7801500" cy="230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4233168"/>
            <a:ext cx="78015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801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855000"/>
            <a:ext cx="78522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1196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13446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30707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3364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03991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701800"/>
            <a:ext cx="62271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1331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rgbClr val="D8872A">
              <a:alpha val="29804"/>
            </a:srgb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3/5/2025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4909108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1" name="Google Shape;4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441867"/>
            <a:ext cx="4045200" cy="2280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8730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590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673700"/>
            <a:ext cx="85206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664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6241345"/>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3774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4637"/>
            <a:ext cx="8229600" cy="11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457200" y="1600200"/>
            <a:ext cx="8229600" cy="4526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58" name="Google Shape;58;p13"/>
          <p:cNvSpPr txBox="1">
            <a:spLocks noGrp="1"/>
          </p:cNvSpPr>
          <p:nvPr>
            <p:ph type="dt" idx="10"/>
          </p:nvPr>
        </p:nvSpPr>
        <p:spPr>
          <a:xfrm>
            <a:off x="457200" y="6356351"/>
            <a:ext cx="21336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3124200" y="6356351"/>
            <a:ext cx="2895600" cy="36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6553200" y="6356351"/>
            <a:ext cx="21336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sz="1000">
              <a:solidFill>
                <a:schemeClr val="accent3"/>
              </a:solidFill>
              <a:latin typeface="Average"/>
              <a:ea typeface="Average"/>
              <a:cs typeface="Average"/>
              <a:sym typeface="Average"/>
            </a:endParaRPr>
          </a:p>
        </p:txBody>
      </p:sp>
    </p:spTree>
    <p:extLst>
      <p:ext uri="{BB962C8B-B14F-4D97-AF65-F5344CB8AC3E}">
        <p14:creationId xmlns:p14="http://schemas.microsoft.com/office/powerpoint/2010/main" val="20109086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9249-FDC0-364D-A734-AE1DE1605D28}"/>
              </a:ext>
              <a:ext uri="{C183D7F6-B498-43B3-948B-1728B52AA6E4}">
                <adec:decorative xmlns:adec="http://schemas.microsoft.com/office/drawing/2017/decorative" val="1"/>
              </a:ext>
            </a:extLst>
          </p:cNvPr>
          <p:cNvSpPr/>
          <p:nvPr userDrawn="1"/>
        </p:nvSpPr>
        <p:spPr>
          <a:xfrm>
            <a:off x="0" y="4572000"/>
            <a:ext cx="9144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13537B6D-42A5-F449-2691-321A167F7C08}"/>
              </a:ext>
              <a:ext uri="{C183D7F6-B498-43B3-948B-1728B52AA6E4}">
                <adec:decorative xmlns:adec="http://schemas.microsoft.com/office/drawing/2017/decorative" val="1"/>
              </a:ext>
            </a:extLst>
          </p:cNvPr>
          <p:cNvGrpSpPr/>
          <p:nvPr userDrawn="1"/>
        </p:nvGrpSpPr>
        <p:grpSpPr>
          <a:xfrm>
            <a:off x="0" y="-3419"/>
            <a:ext cx="9144000" cy="6861419"/>
            <a:chOff x="0" y="-3419"/>
            <a:chExt cx="12192000" cy="6861419"/>
          </a:xfrm>
        </p:grpSpPr>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0" y="232913"/>
            <a:ext cx="5322700" cy="3830130"/>
          </a:xfrm>
        </p:spPr>
        <p:txBody>
          <a:bodyPr anchor="b">
            <a:noAutofit/>
          </a:bodyPr>
          <a:lstStyle>
            <a:lvl1pPr algn="l">
              <a:defRPr sz="4500" b="1">
                <a:latin typeface="+mj-lt"/>
              </a:defRPr>
            </a:lvl1pPr>
          </a:lstStyle>
          <a:p>
            <a:r>
              <a:rPr lang="en-US" dirty="0"/>
              <a:t>Click to add title</a:t>
            </a:r>
          </a:p>
        </p:txBody>
      </p:sp>
    </p:spTree>
    <p:extLst>
      <p:ext uri="{BB962C8B-B14F-4D97-AF65-F5344CB8AC3E}">
        <p14:creationId xmlns:p14="http://schemas.microsoft.com/office/powerpoint/2010/main" val="30382718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a:off x="1" y="0"/>
            <a:ext cx="9143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69149" y="102022"/>
            <a:ext cx="7334387" cy="1744415"/>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69149" y="2017468"/>
            <a:ext cx="7334387" cy="3366815"/>
          </a:xfrm>
        </p:spPr>
        <p:txBody>
          <a:bodyPr>
            <a:normAutofit/>
          </a:bodyPr>
          <a:lstStyle>
            <a:lvl1pPr marL="0" indent="0">
              <a:buNone/>
              <a:defRPr>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6356351"/>
            <a:ext cx="2057400" cy="365125"/>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6356351"/>
            <a:ext cx="1243292" cy="365125"/>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69145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Right Ima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10D125-AB73-D276-4947-94204736A30D}"/>
              </a:ext>
              <a:ext uri="{C183D7F6-B498-43B3-948B-1728B52AA6E4}">
                <adec:decorative xmlns:adec="http://schemas.microsoft.com/office/drawing/2017/decorative" val="1"/>
              </a:ext>
            </a:extLst>
          </p:cNvPr>
          <p:cNvGrpSpPr/>
          <p:nvPr userDrawn="1"/>
        </p:nvGrpSpPr>
        <p:grpSpPr>
          <a:xfrm flipH="1">
            <a:off x="1" y="0"/>
            <a:ext cx="9143999" cy="6858000"/>
            <a:chOff x="1" y="0"/>
            <a:chExt cx="12191999" cy="6858000"/>
          </a:xfrm>
        </p:grpSpPr>
        <p:sp>
          <p:nvSpPr>
            <p:cNvPr id="4" name="Freeform 3">
              <a:extLst>
                <a:ext uri="{FF2B5EF4-FFF2-40B4-BE49-F238E27FC236}">
                  <a16:creationId xmlns:a16="http://schemas.microsoft.com/office/drawing/2014/main" id="{6A7F6A3F-E1DD-A246-9A6D-5F9B18BA2588}"/>
                </a:ext>
                <a:ext uri="{C183D7F6-B498-43B3-948B-1728B52AA6E4}">
                  <adec:decorative xmlns:adec="http://schemas.microsoft.com/office/drawing/2017/decorative" val="1"/>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5" name="Freeform 4">
              <a:extLst>
                <a:ext uri="{FF2B5EF4-FFF2-40B4-BE49-F238E27FC236}">
                  <a16:creationId xmlns:a16="http://schemas.microsoft.com/office/drawing/2014/main" id="{055FD0FC-C8FF-6741-A364-A29CDC6F9495}"/>
                </a:ext>
                <a:ext uri="{C183D7F6-B498-43B3-948B-1728B52AA6E4}">
                  <adec:decorative xmlns:adec="http://schemas.microsoft.com/office/drawing/2017/decorative" val="1"/>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sp>
          <p:nvSpPr>
            <p:cNvPr id="6" name="Freeform 5">
              <a:extLst>
                <a:ext uri="{FF2B5EF4-FFF2-40B4-BE49-F238E27FC236}">
                  <a16:creationId xmlns:a16="http://schemas.microsoft.com/office/drawing/2014/main" id="{D11C9832-A021-954E-A34F-2988D1189AE9}"/>
                </a:ext>
                <a:ext uri="{C183D7F6-B498-43B3-948B-1728B52AA6E4}">
                  <adec:decorative xmlns:adec="http://schemas.microsoft.com/office/drawing/2017/decorative" val="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9" name="Group 8">
              <a:extLst>
                <a:ext uri="{FF2B5EF4-FFF2-40B4-BE49-F238E27FC236}">
                  <a16:creationId xmlns:a16="http://schemas.microsoft.com/office/drawing/2014/main" id="{9861BC34-DFBF-2D4F-B463-FCFBC08391FF}"/>
                </a:ext>
                <a:ext uri="{C183D7F6-B498-43B3-948B-1728B52AA6E4}">
                  <adec:decorative xmlns:adec="http://schemas.microsoft.com/office/drawing/2017/decorative" val="1"/>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19" y="1371600"/>
            <a:ext cx="4114800" cy="4114800"/>
          </a:xfrm>
        </p:spPr>
        <p:txBody>
          <a:bodyPr anchor="ctr" anchorCtr="0">
            <a:noAutofit/>
          </a:bodyPr>
          <a:lstStyle>
            <a:lvl1pPr>
              <a:defRPr sz="4500" b="1">
                <a:latin typeface="+mj-lt"/>
              </a:defRPr>
            </a:lvl1pPr>
          </a:lstStyle>
          <a:p>
            <a:r>
              <a:rPr lang="en-US" dirty="0"/>
              <a:t>Click to add title</a:t>
            </a:r>
          </a:p>
        </p:txBody>
      </p:sp>
      <p:sp>
        <p:nvSpPr>
          <p:cNvPr id="15" name="Picture Placeholder 14">
            <a:extLst>
              <a:ext uri="{FF2B5EF4-FFF2-40B4-BE49-F238E27FC236}">
                <a16:creationId xmlns:a16="http://schemas.microsoft.com/office/drawing/2014/main" id="{3124234B-E1C4-2616-9993-A23142AA69B2}"/>
              </a:ext>
            </a:extLst>
          </p:cNvPr>
          <p:cNvSpPr>
            <a:spLocks noGrp="1"/>
          </p:cNvSpPr>
          <p:nvPr>
            <p:ph type="pic" sz="quarter" idx="10"/>
          </p:nvPr>
        </p:nvSpPr>
        <p:spPr>
          <a:xfrm>
            <a:off x="5387578" y="1168400"/>
            <a:ext cx="3375422" cy="4521200"/>
          </a:xfrm>
          <a:prstGeom prst="ellipse">
            <a:avLst/>
          </a:prstGeom>
          <a:solidFill>
            <a:schemeClr val="accent2"/>
          </a:solidFill>
        </p:spPr>
        <p:txBody>
          <a:bodyPr/>
          <a:lstStyle>
            <a:lvl1pPr marL="0" indent="0" algn="ctr">
              <a:buNone/>
              <a:defRPr sz="1500"/>
            </a:lvl1pPr>
          </a:lstStyle>
          <a:p>
            <a:r>
              <a:rPr lang="en-US"/>
              <a:t>Click icon to add picture</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6356351"/>
            <a:ext cx="2057400" cy="365125"/>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6356351"/>
            <a:ext cx="1243292" cy="365125"/>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692235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EDB282-8288-C81F-52B5-048A3E80C931}"/>
              </a:ext>
              <a:ext uri="{C183D7F6-B498-43B3-948B-1728B52AA6E4}">
                <adec:decorative xmlns:adec="http://schemas.microsoft.com/office/drawing/2017/decorative" val="1"/>
              </a:ext>
            </a:extLst>
          </p:cNvPr>
          <p:cNvGrpSpPr/>
          <p:nvPr userDrawn="1"/>
        </p:nvGrpSpPr>
        <p:grpSpPr>
          <a:xfrm>
            <a:off x="0" y="-1"/>
            <a:ext cx="9156617" cy="6858003"/>
            <a:chOff x="0" y="-1"/>
            <a:chExt cx="12208822" cy="6858003"/>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3" name="Title 1">
            <a:extLst>
              <a:ext uri="{FF2B5EF4-FFF2-40B4-BE49-F238E27FC236}">
                <a16:creationId xmlns:a16="http://schemas.microsoft.com/office/drawing/2014/main" id="{5E932F0D-7FC3-634B-932C-3625C16C8DE2}"/>
              </a:ext>
            </a:extLst>
          </p:cNvPr>
          <p:cNvSpPr>
            <a:spLocks noGrp="1"/>
          </p:cNvSpPr>
          <p:nvPr>
            <p:ph type="title" hasCustomPrompt="1"/>
          </p:nvPr>
        </p:nvSpPr>
        <p:spPr>
          <a:xfrm>
            <a:off x="875620" y="45086"/>
            <a:ext cx="7334387" cy="1600835"/>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CA1EED44-783E-8705-4119-D7E9F7D4F2B4}"/>
              </a:ext>
            </a:extLst>
          </p:cNvPr>
          <p:cNvSpPr>
            <a:spLocks noGrp="1"/>
          </p:cNvSpPr>
          <p:nvPr>
            <p:ph idx="14" hasCustomPrompt="1"/>
          </p:nvPr>
        </p:nvSpPr>
        <p:spPr>
          <a:xfrm>
            <a:off x="874566" y="2652713"/>
            <a:ext cx="7335440" cy="3436936"/>
          </a:xfrm>
        </p:spPr>
        <p:txBody>
          <a:bodyPr>
            <a:normAutofit/>
          </a:bodyPr>
          <a:lstStyle>
            <a:lvl1pPr marL="257175" indent="-212598">
              <a:spcBef>
                <a:spcPts val="750"/>
              </a:spcBef>
              <a:buFont typeface="Arial" panose="020B0604020202020204" pitchFamily="34" charset="0"/>
              <a:buChar char="•"/>
              <a:defRPr sz="1500">
                <a:solidFill>
                  <a:schemeClr val="bg1"/>
                </a:solidFill>
                <a:latin typeface="+mn-lt"/>
              </a:defRPr>
            </a:lvl1pPr>
            <a:lvl2pPr marL="425196" indent="-212598">
              <a:spcBef>
                <a:spcPts val="750"/>
              </a:spcBef>
              <a:buFont typeface="Arial" panose="020B0604020202020204" pitchFamily="34" charset="0"/>
              <a:buChar char="•"/>
              <a:defRPr sz="1500">
                <a:solidFill>
                  <a:schemeClr val="bg1"/>
                </a:solidFill>
                <a:latin typeface="+mn-lt"/>
              </a:defRPr>
            </a:lvl2pPr>
            <a:lvl3pPr marL="637794" indent="-212598">
              <a:spcBef>
                <a:spcPts val="750"/>
              </a:spcBef>
              <a:buFont typeface="Arial" panose="020B0604020202020204" pitchFamily="34" charset="0"/>
              <a:buChar char="•"/>
              <a:defRPr sz="1500">
                <a:solidFill>
                  <a:schemeClr val="bg1"/>
                </a:solidFill>
                <a:latin typeface="+mn-lt"/>
              </a:defRPr>
            </a:lvl3pPr>
            <a:lvl4pPr marL="822960" indent="-212598">
              <a:spcBef>
                <a:spcPts val="750"/>
              </a:spcBef>
              <a:buFont typeface="Arial" panose="020B0604020202020204" pitchFamily="34" charset="0"/>
              <a:buChar char="•"/>
              <a:defRPr sz="1500">
                <a:solidFill>
                  <a:schemeClr val="bg1"/>
                </a:solidFill>
                <a:latin typeface="+mn-lt"/>
              </a:defRPr>
            </a:lvl4pPr>
            <a:lvl5pPr marL="1028700" indent="-212598">
              <a:spcBef>
                <a:spcPts val="750"/>
              </a:spcBef>
              <a:buFont typeface="Arial" panose="020B0604020202020204" pitchFamily="34" charset="0"/>
              <a:buChar char="•"/>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7654738" y="6356351"/>
            <a:ext cx="120351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289484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FBCE6F-2AA9-31FE-8148-33B480735599}"/>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1" y="177554"/>
            <a:ext cx="4684434" cy="3269447"/>
          </a:xfrm>
        </p:spPr>
        <p:txBody>
          <a:bodyPr bIns="0" anchor="b">
            <a:noAutofit/>
          </a:bodyPr>
          <a:lstStyle>
            <a:lvl1pPr algn="l">
              <a:defRPr sz="4500" b="1">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75621" y="3492896"/>
            <a:ext cx="4684434" cy="912850"/>
          </a:xfrm>
        </p:spPr>
        <p:txBody>
          <a:bodyPr anchor="ctr" anchorCtr="0">
            <a:noAutofit/>
          </a:bodyPr>
          <a:lstStyle>
            <a:lvl1pPr marL="0" indent="0" algn="l">
              <a:buNone/>
              <a:defRPr sz="24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Tree>
    <p:extLst>
      <p:ext uri="{BB962C8B-B14F-4D97-AF65-F5344CB8AC3E}">
        <p14:creationId xmlns:p14="http://schemas.microsoft.com/office/powerpoint/2010/main" val="1169144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3/5/2025</a:t>
            </a:r>
            <a:endParaRPr lang="en-US" dirty="0"/>
          </a:p>
        </p:txBody>
      </p:sp>
      <p:sp>
        <p:nvSpPr>
          <p:cNvPr id="14" name="Footer Placeholder 13"/>
          <p:cNvSpPr>
            <a:spLocks noGrp="1"/>
          </p:cNvSpPr>
          <p:nvPr>
            <p:ph type="ftr" sz="quarter" idx="17"/>
          </p:nvPr>
        </p:nvSpPr>
        <p:spPr/>
        <p:txBody>
          <a:bodyPr/>
          <a:lstStyle/>
          <a:p>
            <a:r>
              <a:rPr lang="en-US"/>
              <a:t>Community Action Advisory Board</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rgbClr val="D8872A">
              <a:alpha val="29804"/>
            </a:srgb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1580814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B56B5-5DD7-95E3-52B2-EDC4B3F13058}"/>
              </a:ext>
              <a:ext uri="{C183D7F6-B498-43B3-948B-1728B52AA6E4}">
                <adec:decorative xmlns:adec="http://schemas.microsoft.com/office/drawing/2017/decorative" val="1"/>
              </a:ext>
            </a:extLst>
          </p:cNvPr>
          <p:cNvGrpSpPr/>
          <p:nvPr userDrawn="1"/>
        </p:nvGrpSpPr>
        <p:grpSpPr>
          <a:xfrm>
            <a:off x="1" y="0"/>
            <a:ext cx="9143999" cy="6858000"/>
            <a:chOff x="1" y="0"/>
            <a:chExt cx="12191999" cy="685800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latin typeface="+mn-lt"/>
                </a:endParaRPr>
              </a:p>
            </p:txBody>
          </p:sp>
        </p:gr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19" y="136527"/>
            <a:ext cx="7200900" cy="1653371"/>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75620" y="2023984"/>
            <a:ext cx="3497580" cy="3332832"/>
          </a:xfrm>
        </p:spPr>
        <p:txBody>
          <a:bodyPr>
            <a:normAutofit/>
          </a:bodyPr>
          <a:lstStyle>
            <a:lvl1pPr marL="0" indent="0">
              <a:spcBef>
                <a:spcPts val="750"/>
              </a:spcBef>
              <a:buFont typeface="Arial" panose="020B0604020202020204" pitchFamily="34" charset="0"/>
              <a:buNone/>
              <a:defRPr sz="1500">
                <a:latin typeface="+mn-lt"/>
              </a:defRPr>
            </a:lvl1pPr>
            <a:lvl2pPr marL="212598" indent="-212598">
              <a:spcBef>
                <a:spcPts val="750"/>
              </a:spcBef>
              <a:buFont typeface="Arial" panose="020B0604020202020204" pitchFamily="34" charset="0"/>
              <a:buChar char="•"/>
              <a:defRPr sz="1500">
                <a:latin typeface="+mn-lt"/>
              </a:defRPr>
            </a:lvl2pPr>
            <a:lvl3pPr marL="425196" indent="-212598">
              <a:spcBef>
                <a:spcPts val="750"/>
              </a:spcBef>
              <a:buFont typeface="Arial" panose="020B0604020202020204" pitchFamily="34" charset="0"/>
              <a:buChar char="•"/>
              <a:defRPr sz="1500">
                <a:latin typeface="+mn-lt"/>
              </a:defRPr>
            </a:lvl3pPr>
            <a:lvl4pPr marL="637794" indent="-212598">
              <a:spcBef>
                <a:spcPts val="750"/>
              </a:spcBef>
              <a:buFont typeface="Arial" panose="020B0604020202020204" pitchFamily="34" charset="0"/>
              <a:buChar char="•"/>
              <a:defRPr sz="1500">
                <a:latin typeface="+mn-lt"/>
              </a:defRPr>
            </a:lvl4pPr>
            <a:lvl5pPr marL="850392" indent="-212598">
              <a:spcBef>
                <a:spcPts val="750"/>
              </a:spcBef>
              <a:buFont typeface="Arial" panose="020B0604020202020204" pitchFamily="34" charset="0"/>
              <a:buChar char="•"/>
              <a:defRPr sz="15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hasCustomPrompt="1"/>
          </p:nvPr>
        </p:nvSpPr>
        <p:spPr>
          <a:xfrm>
            <a:off x="4712426" y="2023984"/>
            <a:ext cx="3497580" cy="3332832"/>
          </a:xfrm>
        </p:spPr>
        <p:txBody>
          <a:bodyPr>
            <a:normAutofit/>
          </a:bodyPr>
          <a:lstStyle>
            <a:lvl1pPr marL="0" indent="0">
              <a:spcBef>
                <a:spcPts val="750"/>
              </a:spcBef>
              <a:buFont typeface="Arial" panose="020B0604020202020204" pitchFamily="34" charset="0"/>
              <a:buNone/>
              <a:defRPr sz="1500">
                <a:latin typeface="+mn-lt"/>
              </a:defRPr>
            </a:lvl1pPr>
            <a:lvl2pPr marL="212598" indent="-212598">
              <a:spcBef>
                <a:spcPts val="750"/>
              </a:spcBef>
              <a:buFont typeface="Arial" panose="020B0604020202020204" pitchFamily="34" charset="0"/>
              <a:buChar char="•"/>
              <a:defRPr sz="1500">
                <a:latin typeface="+mn-lt"/>
              </a:defRPr>
            </a:lvl2pPr>
            <a:lvl3pPr marL="425196" indent="-212598">
              <a:spcBef>
                <a:spcPts val="750"/>
              </a:spcBef>
              <a:buFont typeface="Arial" panose="020B0604020202020204" pitchFamily="34" charset="0"/>
              <a:buChar char="•"/>
              <a:defRPr sz="1500">
                <a:latin typeface="+mn-lt"/>
              </a:defRPr>
            </a:lvl3pPr>
            <a:lvl4pPr marL="637794" indent="-212598">
              <a:spcBef>
                <a:spcPts val="750"/>
              </a:spcBef>
              <a:buFont typeface="Arial" panose="020B0604020202020204" pitchFamily="34" charset="0"/>
              <a:buChar char="•"/>
              <a:defRPr sz="1500">
                <a:latin typeface="+mn-lt"/>
              </a:defRPr>
            </a:lvl4pPr>
            <a:lvl5pPr marL="850392" indent="-212598">
              <a:spcBef>
                <a:spcPts val="750"/>
              </a:spcBef>
              <a:buFont typeface="Arial" panose="020B0604020202020204" pitchFamily="34" charset="0"/>
              <a:buChar char="•"/>
              <a:defRPr sz="15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6356351"/>
            <a:ext cx="2057400" cy="365125"/>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6356351"/>
            <a:ext cx="1243292" cy="365125"/>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732240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2 content">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0E8D4A-B13C-C7EE-5E27-278124A1276E}"/>
              </a:ext>
              <a:ext uri="{C183D7F6-B498-43B3-948B-1728B52AA6E4}">
                <adec:decorative xmlns:adec="http://schemas.microsoft.com/office/drawing/2017/decorative" val="1"/>
              </a:ext>
            </a:extLst>
          </p:cNvPr>
          <p:cNvGrpSpPr/>
          <p:nvPr userDrawn="1"/>
        </p:nvGrpSpPr>
        <p:grpSpPr>
          <a:xfrm>
            <a:off x="1" y="2"/>
            <a:ext cx="9143999" cy="6857999"/>
            <a:chOff x="1" y="1"/>
            <a:chExt cx="12191999" cy="6857999"/>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20" y="69009"/>
            <a:ext cx="7334387" cy="1706563"/>
          </a:xfrm>
        </p:spPr>
        <p:txBody>
          <a:bodyPr anchor="b">
            <a:noAutofit/>
          </a:bodyPr>
          <a:lstStyle>
            <a:lvl1pPr>
              <a:defRPr sz="3150" b="1">
                <a:solidFill>
                  <a:schemeClr val="bg1"/>
                </a:solidFill>
                <a:latin typeface="+mj-lt"/>
              </a:defRPr>
            </a:lvl1pPr>
          </a:lstStyle>
          <a:p>
            <a:r>
              <a:rPr lang="en-US" dirty="0"/>
              <a:t>Click to add title</a:t>
            </a:r>
          </a:p>
        </p:txBody>
      </p:sp>
      <p:sp>
        <p:nvSpPr>
          <p:cNvPr id="14" name="Content Placeholder 2">
            <a:extLst>
              <a:ext uri="{FF2B5EF4-FFF2-40B4-BE49-F238E27FC236}">
                <a16:creationId xmlns:a16="http://schemas.microsoft.com/office/drawing/2014/main" id="{926B296A-EB6A-9BE9-E813-B15C46524F4D}"/>
              </a:ext>
            </a:extLst>
          </p:cNvPr>
          <p:cNvSpPr>
            <a:spLocks noGrp="1"/>
          </p:cNvSpPr>
          <p:nvPr>
            <p:ph idx="12" hasCustomPrompt="1"/>
          </p:nvPr>
        </p:nvSpPr>
        <p:spPr>
          <a:xfrm>
            <a:off x="875620" y="2023984"/>
            <a:ext cx="3497580" cy="3332832"/>
          </a:xfrm>
        </p:spPr>
        <p:txBody>
          <a:bodyPr>
            <a:normAutofit/>
          </a:bodyPr>
          <a:lstStyle>
            <a:lvl1pPr marL="397764" indent="-397764">
              <a:spcBef>
                <a:spcPts val="750"/>
              </a:spcBef>
              <a:buFont typeface="+mj-lt"/>
              <a:buAutoNum type="arabicPeriod"/>
              <a:defRPr sz="1500">
                <a:solidFill>
                  <a:schemeClr val="bg1"/>
                </a:solidFill>
                <a:latin typeface="+mn-lt"/>
              </a:defRPr>
            </a:lvl1pPr>
            <a:lvl2pPr marL="822960" indent="-397764">
              <a:spcBef>
                <a:spcPts val="750"/>
              </a:spcBef>
              <a:buFont typeface="+mj-lt"/>
              <a:buAutoNum type="alphaLcPeriod"/>
              <a:defRPr sz="1500">
                <a:solidFill>
                  <a:schemeClr val="bg1"/>
                </a:solidFill>
                <a:latin typeface="+mn-lt"/>
              </a:defRPr>
            </a:lvl2pPr>
            <a:lvl3pPr marL="1234440" indent="-397764">
              <a:spcBef>
                <a:spcPts val="750"/>
              </a:spcBef>
              <a:buFont typeface="+mj-lt"/>
              <a:buAutoNum type="arabicParenR"/>
              <a:defRPr sz="1500">
                <a:solidFill>
                  <a:schemeClr val="bg1"/>
                </a:solidFill>
                <a:latin typeface="+mn-lt"/>
              </a:defRPr>
            </a:lvl3pPr>
            <a:lvl4pPr marL="1440180" indent="-397764">
              <a:spcBef>
                <a:spcPts val="750"/>
              </a:spcBef>
              <a:buFont typeface="+mj-lt"/>
              <a:buAutoNum type="alphaLcParenR"/>
              <a:defRPr sz="1500">
                <a:solidFill>
                  <a:schemeClr val="bg1"/>
                </a:solidFill>
                <a:latin typeface="+mn-lt"/>
              </a:defRPr>
            </a:lvl4pPr>
            <a:lvl5pPr marL="1920240" indent="-385763">
              <a:spcBef>
                <a:spcPts val="750"/>
              </a:spcBef>
              <a:buFont typeface="+mj-lt"/>
              <a:buAutoNum type="romanLcPeriod"/>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35B7D5-E7F8-1267-8942-3C97BE836B98}"/>
              </a:ext>
            </a:extLst>
          </p:cNvPr>
          <p:cNvSpPr>
            <a:spLocks noGrp="1"/>
          </p:cNvSpPr>
          <p:nvPr>
            <p:ph idx="11" hasCustomPrompt="1"/>
          </p:nvPr>
        </p:nvSpPr>
        <p:spPr>
          <a:xfrm>
            <a:off x="4712426" y="2023984"/>
            <a:ext cx="3497580" cy="3332832"/>
          </a:xfrm>
        </p:spPr>
        <p:txBody>
          <a:bodyPr>
            <a:normAutofit/>
          </a:bodyPr>
          <a:lstStyle>
            <a:lvl1pPr marL="0" indent="0">
              <a:spcBef>
                <a:spcPts val="750"/>
              </a:spcBef>
              <a:buFont typeface="Arial" panose="020B0604020202020204" pitchFamily="34" charset="0"/>
              <a:buNone/>
              <a:defRPr sz="1500">
                <a:solidFill>
                  <a:schemeClr val="bg1"/>
                </a:solidFill>
                <a:latin typeface="+mn-lt"/>
              </a:defRPr>
            </a:lvl1pPr>
            <a:lvl2pPr marL="212598" indent="-212598">
              <a:spcBef>
                <a:spcPts val="750"/>
              </a:spcBef>
              <a:buFont typeface="Arial" panose="020B0604020202020204" pitchFamily="34" charset="0"/>
              <a:buChar char="•"/>
              <a:defRPr sz="1500">
                <a:solidFill>
                  <a:schemeClr val="bg1"/>
                </a:solidFill>
                <a:latin typeface="+mn-lt"/>
              </a:defRPr>
            </a:lvl2pPr>
            <a:lvl3pPr marL="425196" indent="-212598">
              <a:spcBef>
                <a:spcPts val="750"/>
              </a:spcBef>
              <a:buFont typeface="Arial" panose="020B0604020202020204" pitchFamily="34" charset="0"/>
              <a:buChar char="•"/>
              <a:defRPr sz="1500">
                <a:solidFill>
                  <a:schemeClr val="bg1"/>
                </a:solidFill>
                <a:latin typeface="+mn-lt"/>
              </a:defRPr>
            </a:lvl3pPr>
            <a:lvl4pPr marL="637794" indent="-212598">
              <a:spcBef>
                <a:spcPts val="750"/>
              </a:spcBef>
              <a:buFont typeface="Arial" panose="020B0604020202020204" pitchFamily="34" charset="0"/>
              <a:buChar char="•"/>
              <a:defRPr sz="1500">
                <a:solidFill>
                  <a:schemeClr val="bg1"/>
                </a:solidFill>
                <a:latin typeface="+mn-lt"/>
              </a:defRPr>
            </a:lvl4pPr>
            <a:lvl5pPr marL="850392" indent="-212598">
              <a:spcBef>
                <a:spcPts val="750"/>
              </a:spcBef>
              <a:buFont typeface="Arial" panose="020B0604020202020204" pitchFamily="34" charset="0"/>
              <a:buChar char="•"/>
              <a:defRPr sz="15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6356351"/>
            <a:ext cx="1275764" cy="365125"/>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accent2"/>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6356351"/>
            <a:ext cx="1243292" cy="365125"/>
          </a:xfrm>
          <a:prstGeom prst="rect">
            <a:avLst/>
          </a:prstGeom>
        </p:spPr>
        <p:txBody>
          <a:bodyPr vert="horz" lIns="91440" tIns="45720" rIns="91440" bIns="45720" rtlCol="0" anchor="ctr">
            <a:noAutofit/>
          </a:bodyPr>
          <a:lstStyle>
            <a:lvl1pPr algn="r">
              <a:defRPr sz="9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3327377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Chart ">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 uri="{C183D7F6-B498-43B3-948B-1728B52AA6E4}">
                <adec:decorative xmlns:adec="http://schemas.microsoft.com/office/drawing/2017/decorative" val="1"/>
              </a:ext>
            </a:extLst>
          </p:cNvPr>
          <p:cNvGrpSpPr/>
          <p:nvPr userDrawn="1"/>
        </p:nvGrpSpPr>
        <p:grpSpPr>
          <a:xfrm rot="16200000">
            <a:off x="7882649" y="311029"/>
            <a:ext cx="1572380" cy="950323"/>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75620" y="136526"/>
            <a:ext cx="7334387" cy="1570038"/>
          </a:xfrm>
        </p:spPr>
        <p:txBody>
          <a:bodyPr anchor="b">
            <a:noAutofit/>
          </a:bodyPr>
          <a:lstStyle>
            <a:lvl1pPr>
              <a:defRPr sz="3150" b="1">
                <a:latin typeface="+mj-lt"/>
              </a:defRPr>
            </a:lvl1pPr>
          </a:lstStyle>
          <a:p>
            <a:r>
              <a:rPr lang="en-US" dirty="0"/>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875620" y="2084833"/>
            <a:ext cx="7334387" cy="3366813"/>
          </a:xfrm>
        </p:spPr>
        <p:txBody>
          <a:bodyPr>
            <a:noAutofit/>
          </a:bodyPr>
          <a:lstStyle>
            <a:lvl1pPr marL="0" indent="0">
              <a:buNone/>
              <a:defRPr>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285750" y="6356351"/>
            <a:ext cx="1275764" cy="365125"/>
          </a:xfrm>
          <a:prstGeom prst="rect">
            <a:avLst/>
          </a:prstGeom>
        </p:spPr>
        <p:txBody>
          <a:bodyPr vert="horz" lIns="91440" tIns="45720" rIns="91440" bIns="45720" rtlCol="0" anchor="ctr">
            <a:noAutofit/>
          </a:bodyPr>
          <a:lstStyle>
            <a:lvl1pPr algn="l">
              <a:defRPr sz="900">
                <a:solidFill>
                  <a:schemeClr val="accent3"/>
                </a:solidFill>
                <a:latin typeface="+mn-lt"/>
              </a:defRPr>
            </a:lvl1pPr>
          </a:lstStyle>
          <a:p>
            <a:r>
              <a:rPr lang="en-US" dirty="0"/>
              <a:t>9/8/20XX</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accent3"/>
                </a:solidFill>
                <a:latin typeface="+mn-lt"/>
              </a:defRPr>
            </a:lvl1pPr>
          </a:lstStyle>
          <a:p>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7614958" y="6356351"/>
            <a:ext cx="1243292" cy="365125"/>
          </a:xfrm>
          <a:prstGeom prst="rect">
            <a:avLst/>
          </a:prstGeom>
        </p:spPr>
        <p:txBody>
          <a:bodyPr vert="horz" lIns="91440" tIns="45720" rIns="91440" bIns="45720" rtlCol="0" anchor="ctr">
            <a:noAutofit/>
          </a:bodyPr>
          <a:lstStyle>
            <a:lvl1pPr algn="r">
              <a:defRPr sz="9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2299903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AD52EA-B01E-8D38-D87A-BF7EB5B58A82}"/>
              </a:ext>
              <a:ext uri="{C183D7F6-B498-43B3-948B-1728B52AA6E4}">
                <adec:decorative xmlns:adec="http://schemas.microsoft.com/office/drawing/2017/decorative" val="1"/>
              </a:ext>
            </a:extLst>
          </p:cNvPr>
          <p:cNvGrpSpPr/>
          <p:nvPr userDrawn="1"/>
        </p:nvGrpSpPr>
        <p:grpSpPr>
          <a:xfrm>
            <a:off x="0" y="-1"/>
            <a:ext cx="9144001" cy="6864796"/>
            <a:chOff x="0" y="-1"/>
            <a:chExt cx="12192001" cy="6864796"/>
          </a:xfrm>
        </p:grpSpPr>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75620" y="252550"/>
            <a:ext cx="4665209" cy="3262811"/>
          </a:xfrm>
        </p:spPr>
        <p:txBody>
          <a:bodyPr anchor="b">
            <a:noAutofit/>
          </a:bodyPr>
          <a:lstStyle>
            <a:lvl1pPr algn="l">
              <a:defRPr sz="4500" b="1">
                <a:latin typeface="+mj-lt"/>
              </a:defRPr>
            </a:lvl1pPr>
          </a:lstStyle>
          <a:p>
            <a:r>
              <a:rPr lang="en-US" dirty="0"/>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875620" y="3685939"/>
            <a:ext cx="4665208" cy="2919512"/>
          </a:xfrm>
        </p:spPr>
        <p:txBody>
          <a:bodyPr anchor="t" anchorCtr="0">
            <a:normAutofit/>
          </a:bodyPr>
          <a:lstStyle>
            <a:lvl1pPr marL="0" indent="0" algn="l">
              <a:buNone/>
              <a:defRPr sz="21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Click to add text</a:t>
            </a:r>
          </a:p>
        </p:txBody>
      </p:sp>
    </p:spTree>
    <p:extLst>
      <p:ext uri="{BB962C8B-B14F-4D97-AF65-F5344CB8AC3E}">
        <p14:creationId xmlns:p14="http://schemas.microsoft.com/office/powerpoint/2010/main" val="3191152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3"/>
            <a:ext cx="6858000" cy="2157102"/>
          </a:xfrm>
          <a:prstGeom prst="rect">
            <a:avLst/>
          </a:prstGeom>
        </p:spPr>
        <p:txBody>
          <a:bodyPr anchor="b"/>
          <a:lstStyle>
            <a:lvl1pPr algn="l">
              <a:defRPr sz="4500"/>
            </a:lvl1pPr>
          </a:lstStyle>
          <a:p>
            <a:r>
              <a:rPr lang="en-US" dirty="0"/>
              <a:t>Section title</a:t>
            </a:r>
          </a:p>
        </p:txBody>
      </p:sp>
      <p:sp>
        <p:nvSpPr>
          <p:cNvPr id="4" name="Date Placeholder 3"/>
          <p:cNvSpPr>
            <a:spLocks noGrp="1"/>
          </p:cNvSpPr>
          <p:nvPr>
            <p:ph type="dt" sz="half" idx="10"/>
          </p:nvPr>
        </p:nvSpPr>
        <p:spPr/>
        <p:txBody>
          <a:bodyPr/>
          <a:lstStyle/>
          <a:p>
            <a:r>
              <a:rPr lang="en-US"/>
              <a:t>3/5/2025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4691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831898" y="3687731"/>
            <a:ext cx="7539533" cy="659493"/>
          </a:xfrm>
        </p:spPr>
        <p:txBody>
          <a:bodyPr anchor="b">
            <a:normAutofit/>
          </a:bodyPr>
          <a:lstStyle>
            <a:lvl1pPr marL="0" indent="0" algn="r">
              <a:buNone/>
              <a:defRPr sz="1350">
                <a:latin typeface="Garamond" charset="0"/>
                <a:ea typeface="Garamond" charset="0"/>
                <a:cs typeface="Garamond" charset="0"/>
              </a:defRPr>
            </a:lvl1pPr>
          </a:lstStyle>
          <a:p>
            <a:pPr lvl="0"/>
            <a:r>
              <a:rPr lang="en-US" dirty="0"/>
              <a:t>-Author</a:t>
            </a:r>
          </a:p>
        </p:txBody>
      </p:sp>
      <p:sp>
        <p:nvSpPr>
          <p:cNvPr id="5" name="Text Placeholder 4"/>
          <p:cNvSpPr>
            <a:spLocks noGrp="1"/>
          </p:cNvSpPr>
          <p:nvPr>
            <p:ph type="body" sz="quarter" idx="18" hasCustomPrompt="1"/>
          </p:nvPr>
        </p:nvSpPr>
        <p:spPr>
          <a:xfrm>
            <a:off x="831898" y="693739"/>
            <a:ext cx="7538991" cy="2860734"/>
          </a:xfrm>
        </p:spPr>
        <p:txBody>
          <a:bodyPr anchor="b">
            <a:normAutofit/>
          </a:bodyPr>
          <a:lstStyle>
            <a:lvl1pPr marL="0" indent="0">
              <a:buNone/>
              <a:defRPr sz="2700" b="0" i="1">
                <a:latin typeface="Garamond" charset="0"/>
                <a:ea typeface="Garamond" charset="0"/>
                <a:cs typeface="Garamond"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2" name="Date Placeholder 11"/>
          <p:cNvSpPr>
            <a:spLocks noGrp="1"/>
          </p:cNvSpPr>
          <p:nvPr>
            <p:ph type="dt" sz="half" idx="19"/>
          </p:nvPr>
        </p:nvSpPr>
        <p:spPr/>
        <p:txBody>
          <a:bodyPr/>
          <a:lstStyle/>
          <a:p>
            <a:r>
              <a:rPr lang="en-US"/>
              <a:t>3/5/2025</a:t>
            </a:r>
            <a:endParaRPr lang="en-US" dirty="0"/>
          </a:p>
        </p:txBody>
      </p:sp>
      <p:sp>
        <p:nvSpPr>
          <p:cNvPr id="13" name="Footer Placeholder 12"/>
          <p:cNvSpPr>
            <a:spLocks noGrp="1"/>
          </p:cNvSpPr>
          <p:nvPr>
            <p:ph type="ftr" sz="quarter" idx="20"/>
          </p:nvPr>
        </p:nvSpPr>
        <p:spPr/>
        <p:txBody>
          <a:bodyPr/>
          <a:lstStyle/>
          <a:p>
            <a:r>
              <a:rPr lang="en-US"/>
              <a:t>Community Action Advisory Board</a:t>
            </a:r>
            <a:endParaRPr lang="en-US" dirty="0"/>
          </a:p>
        </p:txBody>
      </p:sp>
      <p:sp>
        <p:nvSpPr>
          <p:cNvPr id="14" name="Slide Number Placeholder 13"/>
          <p:cNvSpPr>
            <a:spLocks noGrp="1"/>
          </p:cNvSpPr>
          <p:nvPr>
            <p:ph type="sldNum" sz="quarter" idx="21"/>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828337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5"/>
            <a:ext cx="6858000" cy="1531459"/>
          </a:xfrm>
          <a:prstGeom prst="rect">
            <a:avLst/>
          </a:prstGeom>
        </p:spPr>
        <p:txBody>
          <a:bodyPr anchor="b"/>
          <a:lstStyle>
            <a:lvl1pPr algn="l">
              <a:defRPr sz="4500" baseline="0"/>
            </a:lvl1pPr>
          </a:lstStyle>
          <a:p>
            <a:r>
              <a:rPr lang="en-US" dirty="0"/>
              <a:t>Final slide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r>
              <a:rPr lang="en-US"/>
              <a:t>3/5/2025</a:t>
            </a:r>
            <a:endParaRPr lang="en-US" dirty="0"/>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BD3A08C5-CC68-3947-88A8-A9E34C1A68A7}" type="slidenum">
              <a:rPr lang="en-US" smtClean="0"/>
              <a:pPr/>
              <a:t>‹#›</a:t>
            </a:fld>
            <a:endParaRPr lang="en-US" dirty="0"/>
          </a:p>
        </p:txBody>
      </p:sp>
      <p:sp>
        <p:nvSpPr>
          <p:cNvPr id="7" name="Text Placeholder 4"/>
          <p:cNvSpPr>
            <a:spLocks noGrp="1"/>
          </p:cNvSpPr>
          <p:nvPr>
            <p:ph type="body" sz="quarter" idx="18" hasCustomPrompt="1"/>
          </p:nvPr>
        </p:nvSpPr>
        <p:spPr>
          <a:xfrm>
            <a:off x="1143001" y="3262032"/>
            <a:ext cx="6876261" cy="756271"/>
          </a:xfrm>
        </p:spPr>
        <p:txBody>
          <a:bodyPr anchor="b">
            <a:normAutofit/>
          </a:bodyPr>
          <a:lstStyle>
            <a:lvl1pPr marL="0" indent="0">
              <a:buNone/>
              <a:defRPr sz="2700"/>
            </a:lvl1pPr>
            <a:lvl2pPr marL="342900" indent="0">
              <a:buNone/>
              <a:defRPr/>
            </a:lvl2pPr>
            <a:lvl3pPr marL="685800" indent="0">
              <a:buNone/>
              <a:defRPr/>
            </a:lvl3pPr>
            <a:lvl4pPr marL="1028700" indent="0">
              <a:buNone/>
              <a:defRPr/>
            </a:lvl4pPr>
            <a:lvl5pPr marL="1371600" indent="0">
              <a:buNone/>
              <a:defRPr/>
            </a:lvl5pPr>
          </a:lstStyle>
          <a:p>
            <a:pPr lvl="0"/>
            <a:r>
              <a:rPr lang="en-US" dirty="0"/>
              <a:t>Subhead</a:t>
            </a:r>
          </a:p>
        </p:txBody>
      </p:sp>
      <p:sp>
        <p:nvSpPr>
          <p:cNvPr id="8" name="Text Placeholder 4"/>
          <p:cNvSpPr>
            <a:spLocks noGrp="1"/>
          </p:cNvSpPr>
          <p:nvPr>
            <p:ph type="body" sz="quarter" idx="19" hasCustomPrompt="1"/>
          </p:nvPr>
        </p:nvSpPr>
        <p:spPr>
          <a:xfrm>
            <a:off x="1143001" y="4018305"/>
            <a:ext cx="6876261" cy="1478165"/>
          </a:xfrm>
        </p:spPr>
        <p:txBody>
          <a:bodyPr anchor="b">
            <a:normAutofit/>
          </a:bodyPr>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info</a:t>
            </a:r>
          </a:p>
        </p:txBody>
      </p:sp>
    </p:spTree>
    <p:extLst>
      <p:ext uri="{BB962C8B-B14F-4D97-AF65-F5344CB8AC3E}">
        <p14:creationId xmlns:p14="http://schemas.microsoft.com/office/powerpoint/2010/main" val="1636122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1895" y="365126"/>
            <a:ext cx="7700211" cy="673029"/>
          </a:xfrm>
        </p:spPr>
        <p:txBody>
          <a:bodyPr/>
          <a:lstStyle/>
          <a:p>
            <a:r>
              <a:rPr lang="en-US" dirty="0"/>
              <a:t>Slide title</a:t>
            </a:r>
          </a:p>
        </p:txBody>
      </p:sp>
      <p:sp>
        <p:nvSpPr>
          <p:cNvPr id="3" name="Date Placeholder 2"/>
          <p:cNvSpPr>
            <a:spLocks noGrp="1"/>
          </p:cNvSpPr>
          <p:nvPr>
            <p:ph type="dt" sz="half" idx="10"/>
          </p:nvPr>
        </p:nvSpPr>
        <p:spPr/>
        <p:txBody>
          <a:bodyPr/>
          <a:lstStyle/>
          <a:p>
            <a:r>
              <a:rPr lang="en-US"/>
              <a:t>3/5/2025</a:t>
            </a:r>
            <a:endParaRPr lang="en-US" dirty="0"/>
          </a:p>
        </p:txBody>
      </p:sp>
      <p:sp>
        <p:nvSpPr>
          <p:cNvPr id="4" name="Footer Placeholder 3"/>
          <p:cNvSpPr>
            <a:spLocks noGrp="1"/>
          </p:cNvSpPr>
          <p:nvPr>
            <p:ph type="ftr" sz="quarter" idx="11"/>
          </p:nvPr>
        </p:nvSpPr>
        <p:spPr/>
        <p:txBody>
          <a:bodyPr/>
          <a:lstStyle/>
          <a:p>
            <a:r>
              <a:rPr lang="en-US"/>
              <a:t>Community Action Advisory Board</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cxnSp>
        <p:nvCxnSpPr>
          <p:cNvPr id="6" name="Straight Connector 5"/>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02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heading, short underlin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3/5/2025</a:t>
            </a:r>
            <a:endParaRPr lang="en-US" dirty="0"/>
          </a:p>
        </p:txBody>
      </p:sp>
      <p:sp>
        <p:nvSpPr>
          <p:cNvPr id="6" name="Footer Placeholder 5"/>
          <p:cNvSpPr>
            <a:spLocks noGrp="1"/>
          </p:cNvSpPr>
          <p:nvPr>
            <p:ph type="ftr" sz="quarter" idx="11"/>
          </p:nvPr>
        </p:nvSpPr>
        <p:spPr/>
        <p:txBody>
          <a:bodyPr/>
          <a:lstStyle/>
          <a:p>
            <a:r>
              <a:rPr lang="en-US"/>
              <a:t>Community Action Advisory Board</a:t>
            </a:r>
            <a:endParaRPr lang="en-US" dirty="0"/>
          </a:p>
        </p:txBody>
      </p:sp>
      <p:sp>
        <p:nvSpPr>
          <p:cNvPr id="7" name="Slide Number Placeholder 6"/>
          <p:cNvSpPr>
            <a:spLocks noGrp="1"/>
          </p:cNvSpPr>
          <p:nvPr>
            <p:ph type="sldNum" sz="quarter" idx="12"/>
          </p:nvPr>
        </p:nvSpPr>
        <p:spPr/>
        <p:txBody>
          <a:bodyPr/>
          <a:lstStyle/>
          <a:p>
            <a:fld id="{BD3A08C5-CC68-3947-88A8-A9E34C1A68A7}" type="slidenum">
              <a:rPr lang="en-US" smtClean="0"/>
              <a:pPr/>
              <a:t>‹#›</a:t>
            </a:fld>
            <a:endParaRPr lang="en-US" dirty="0"/>
          </a:p>
        </p:txBody>
      </p:sp>
      <p:sp>
        <p:nvSpPr>
          <p:cNvPr id="8" name="Title 1"/>
          <p:cNvSpPr>
            <a:spLocks noGrp="1"/>
          </p:cNvSpPr>
          <p:nvPr>
            <p:ph type="title" hasCustomPrompt="1"/>
          </p:nvPr>
        </p:nvSpPr>
        <p:spPr>
          <a:xfrm>
            <a:off x="721895" y="365126"/>
            <a:ext cx="7700211" cy="673029"/>
          </a:xfrm>
        </p:spPr>
        <p:txBody>
          <a:bodyPr/>
          <a:lstStyle/>
          <a:p>
            <a:r>
              <a:rPr lang="en-US" dirty="0"/>
              <a:t>Slide title</a:t>
            </a:r>
          </a:p>
        </p:txBody>
      </p:sp>
      <p:cxnSp>
        <p:nvCxnSpPr>
          <p:cNvPr id="9" name="Straight Connector 8"/>
          <p:cNvCxnSpPr/>
          <p:nvPr userDrawn="1"/>
        </p:nvCxnSpPr>
        <p:spPr>
          <a:xfrm>
            <a:off x="721895" y="1038154"/>
            <a:ext cx="4532468"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60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21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3/5/2025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8267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3/5/2025</a:t>
            </a:r>
            <a:endParaRPr lang="en-US" dirty="0"/>
          </a:p>
        </p:txBody>
      </p:sp>
      <p:sp>
        <p:nvSpPr>
          <p:cNvPr id="4" name="Footer Placeholder 3"/>
          <p:cNvSpPr>
            <a:spLocks noGrp="1"/>
          </p:cNvSpPr>
          <p:nvPr>
            <p:ph type="ftr" sz="quarter" idx="11"/>
          </p:nvPr>
        </p:nvSpPr>
        <p:spPr/>
        <p:txBody>
          <a:bodyPr/>
          <a:lstStyle/>
          <a:p>
            <a:r>
              <a:rPr lang="en-US"/>
              <a:t>Community Action Advisory Board</a:t>
            </a:r>
            <a:endParaRPr lang="en-US" dirty="0"/>
          </a:p>
        </p:txBody>
      </p:sp>
      <p:sp>
        <p:nvSpPr>
          <p:cNvPr id="5" name="Slide Number Placeholder 4"/>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71260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hoto slide, white footer">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chemeClr val="bg1"/>
                </a:solidFill>
                <a:latin typeface="Arial" charset="0"/>
                <a:ea typeface="Arial" charset="0"/>
                <a:cs typeface="Arial" charset="0"/>
              </a:defRPr>
            </a:lvl1pPr>
          </a:lstStyle>
          <a:p>
            <a:r>
              <a:rPr lang="en-US"/>
              <a:t>3/5/2025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chemeClr val="bg1"/>
                </a:solidFill>
                <a:latin typeface="Arial" charset="0"/>
                <a:ea typeface="Arial" charset="0"/>
                <a:cs typeface="Arial" charset="0"/>
              </a:defRPr>
            </a:lvl1pPr>
          </a:lstStyle>
          <a:p>
            <a:r>
              <a:rPr lang="en-US"/>
              <a:t>Community Action Advisory Board</a:t>
            </a:r>
            <a:endParaRPr lang="en-US" dirty="0"/>
          </a:p>
        </p:txBody>
      </p:sp>
      <p:sp>
        <p:nvSpPr>
          <p:cNvPr id="14"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71697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full image, option 1">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lgn="l">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FFFFFF"/>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FFFFFF"/>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8"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bg1"/>
                </a:solidFill>
                <a:latin typeface="Arial" charset="0"/>
                <a:ea typeface="Arial" charset="0"/>
                <a:cs typeface="Arial" charset="0"/>
              </a:defRPr>
            </a:lvl1pPr>
          </a:lstStyle>
          <a:p>
            <a:r>
              <a:rPr lang="en-US"/>
              <a:t>3/5/2025</a:t>
            </a:r>
            <a:endParaRPr lang="en-US" dirty="0"/>
          </a:p>
        </p:txBody>
      </p:sp>
      <p:sp>
        <p:nvSpPr>
          <p:cNvPr id="10"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r>
              <a:rPr lang="en-US"/>
              <a:t>Community Action Advisory Board</a:t>
            </a:r>
            <a:endParaRPr lang="en-US" dirty="0"/>
          </a:p>
        </p:txBody>
      </p:sp>
      <p:sp>
        <p:nvSpPr>
          <p:cNvPr id="11"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bg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582759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full image, option 2">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6858000"/>
          </a:xfrm>
          <a:prstGeom prst="rect">
            <a:avLst/>
          </a:prstGeom>
        </p:spPr>
        <p:txBody>
          <a:bodyPr anchor="ctr"/>
          <a:lstStyle>
            <a:lvl1pPr marL="0" indent="0">
              <a:buNone/>
              <a:defRPr sz="1800" baseline="0">
                <a:latin typeface="Arial" charset="0"/>
                <a:ea typeface="Arial" charset="0"/>
                <a:cs typeface="Arial" charset="0"/>
                <a:sym typeface="Wingdings"/>
              </a:defRPr>
            </a:lvl1pPr>
          </a:lstStyle>
          <a:p>
            <a:r>
              <a:rPr lang="en-US" dirty="0"/>
              <a:t>To place background image, click icon</a:t>
            </a:r>
          </a:p>
        </p:txBody>
      </p:sp>
      <p:sp>
        <p:nvSpPr>
          <p:cNvPr id="16" name="Text Placeholder 2"/>
          <p:cNvSpPr>
            <a:spLocks noGrp="1"/>
          </p:cNvSpPr>
          <p:nvPr>
            <p:ph type="body" sz="quarter" idx="16" hasCustomPrompt="1"/>
          </p:nvPr>
        </p:nvSpPr>
        <p:spPr>
          <a:xfrm>
            <a:off x="304800" y="1594827"/>
            <a:ext cx="7694455" cy="476250"/>
          </a:xfrm>
          <a:prstGeom prst="rect">
            <a:avLst/>
          </a:prstGeom>
        </p:spPr>
        <p:txBody>
          <a:bodyPr/>
          <a:lstStyle>
            <a:lvl1pPr marL="0" indent="0">
              <a:buNone/>
              <a:defRPr sz="2100">
                <a:solidFill>
                  <a:srgbClr val="005A5B"/>
                </a:solidFill>
                <a:latin typeface="Arial" charset="0"/>
                <a:ea typeface="Arial" charset="0"/>
                <a:cs typeface="Arial"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3" name="Text Placeholder 2"/>
          <p:cNvSpPr>
            <a:spLocks noGrp="1"/>
          </p:cNvSpPr>
          <p:nvPr>
            <p:ph type="body" sz="quarter" idx="15" hasCustomPrompt="1"/>
          </p:nvPr>
        </p:nvSpPr>
        <p:spPr>
          <a:xfrm>
            <a:off x="304800" y="572203"/>
            <a:ext cx="7694455" cy="1079500"/>
          </a:xfrm>
          <a:prstGeom prst="rect">
            <a:avLst/>
          </a:prstGeom>
        </p:spPr>
        <p:txBody>
          <a:bodyPr/>
          <a:lstStyle>
            <a:lvl1pPr marL="0" indent="0">
              <a:buNone/>
              <a:defRPr sz="4500">
                <a:solidFill>
                  <a:srgbClr val="005A5B"/>
                </a:solidFill>
                <a:latin typeface="Gill Sans" charset="0"/>
                <a:ea typeface="Gill Sans" charset="0"/>
                <a:cs typeface="Gill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Presentation title</a:t>
            </a:r>
          </a:p>
        </p:txBody>
      </p:sp>
      <p:sp>
        <p:nvSpPr>
          <p:cNvPr id="12" name="Picture Placeholder 11"/>
          <p:cNvSpPr>
            <a:spLocks noGrp="1"/>
          </p:cNvSpPr>
          <p:nvPr>
            <p:ph type="pic" sz="quarter" idx="14" hasCustomPrompt="1"/>
          </p:nvPr>
        </p:nvSpPr>
        <p:spPr>
          <a:xfrm>
            <a:off x="174107" y="5981332"/>
            <a:ext cx="676656" cy="612648"/>
          </a:xfrm>
          <a:prstGeom prst="rect">
            <a:avLst/>
          </a:prstGeom>
          <a:blipFill>
            <a:blip r:embed="rId2"/>
            <a:stretch>
              <a:fillRect/>
            </a:stretch>
          </a:blipFill>
          <a:ln>
            <a:noFill/>
          </a:ln>
        </p:spPr>
        <p:txBody>
          <a:bodyPr wrap="none"/>
          <a:lstStyle>
            <a:lvl1pPr marL="0" indent="0">
              <a:buNone/>
              <a:defRPr/>
            </a:lvl1pPr>
          </a:lstStyle>
          <a:p>
            <a:r>
              <a:rPr lang="en-US" dirty="0"/>
              <a:t> </a:t>
            </a:r>
          </a:p>
        </p:txBody>
      </p:sp>
      <p:sp>
        <p:nvSpPr>
          <p:cNvPr id="4" name="Content Placeholder 3"/>
          <p:cNvSpPr>
            <a:spLocks noGrp="1"/>
          </p:cNvSpPr>
          <p:nvPr>
            <p:ph sz="quarter" idx="19" hasCustomPrompt="1"/>
          </p:nvPr>
        </p:nvSpPr>
        <p:spPr>
          <a:xfrm>
            <a:off x="0" y="6254496"/>
            <a:ext cx="9141714" cy="603504"/>
          </a:xfrm>
          <a:prstGeom prst="rect">
            <a:avLst/>
          </a:prstGeom>
          <a:blipFill>
            <a:blip r:embed="rId3"/>
            <a:stretch>
              <a:fillRect/>
            </a:stretch>
          </a:blipFill>
        </p:spPr>
        <p:txBody>
          <a:bodyPr/>
          <a:lstStyle>
            <a:lvl1pPr marL="0" indent="0">
              <a:buNone/>
              <a:defRPr baseline="0"/>
            </a:lvl1pPr>
          </a:lstStyle>
          <a:p>
            <a:pPr lvl="0"/>
            <a:r>
              <a:rPr lang="en-US"/>
              <a:t> </a:t>
            </a:r>
            <a:endParaRPr lang="en-US" dirty="0"/>
          </a:p>
        </p:txBody>
      </p:sp>
      <p:sp>
        <p:nvSpPr>
          <p:cNvPr id="10" name="Date Placeholder 3"/>
          <p:cNvSpPr>
            <a:spLocks noGrp="1"/>
          </p:cNvSpPr>
          <p:nvPr>
            <p:ph type="dt" sz="half" idx="10"/>
          </p:nvPr>
        </p:nvSpPr>
        <p:spPr>
          <a:xfrm>
            <a:off x="7827762" y="6459485"/>
            <a:ext cx="726086" cy="365125"/>
          </a:xfrm>
          <a:prstGeom prst="rect">
            <a:avLst/>
          </a:prstGeom>
        </p:spPr>
        <p:txBody>
          <a:bodyPr anchor="ctr"/>
          <a:lstStyle>
            <a:lvl1pPr algn="r">
              <a:defRPr sz="900">
                <a:solidFill>
                  <a:schemeClr val="accent1"/>
                </a:solidFill>
                <a:latin typeface="Arial" charset="0"/>
                <a:ea typeface="Arial" charset="0"/>
                <a:cs typeface="Arial" charset="0"/>
              </a:defRPr>
            </a:lvl1pPr>
          </a:lstStyle>
          <a:p>
            <a:r>
              <a:rPr lang="en-US"/>
              <a:t>3/5/2025</a:t>
            </a:r>
            <a:endParaRPr lang="en-US" dirty="0"/>
          </a:p>
        </p:txBody>
      </p:sp>
      <p:sp>
        <p:nvSpPr>
          <p:cNvPr id="11" name="Footer Placeholder 4"/>
          <p:cNvSpPr>
            <a:spLocks noGrp="1"/>
          </p:cNvSpPr>
          <p:nvPr>
            <p:ph type="ftr" sz="quarter" idx="11"/>
          </p:nvPr>
        </p:nvSpPr>
        <p:spPr>
          <a:xfrm>
            <a:off x="2282563" y="6459485"/>
            <a:ext cx="5736698"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r>
              <a:rPr lang="en-US"/>
              <a:t>Community Action Advisory Board</a:t>
            </a:r>
            <a:endParaRPr lang="en-US" dirty="0"/>
          </a:p>
        </p:txBody>
      </p:sp>
      <p:sp>
        <p:nvSpPr>
          <p:cNvPr id="13" name="Slide Number Placeholder 5"/>
          <p:cNvSpPr>
            <a:spLocks noGrp="1"/>
          </p:cNvSpPr>
          <p:nvPr>
            <p:ph type="sldNum" sz="quarter" idx="12"/>
          </p:nvPr>
        </p:nvSpPr>
        <p:spPr>
          <a:xfrm>
            <a:off x="8577226" y="6459485"/>
            <a:ext cx="428625" cy="365125"/>
          </a:xfrm>
          <a:prstGeom prst="rect">
            <a:avLst/>
          </a:prstGeom>
        </p:spPr>
        <p:txBody>
          <a:bodyPr anchor="ctr"/>
          <a:lstStyle>
            <a:lvl1pPr algn="r">
              <a:defRPr sz="900" b="1">
                <a:solidFill>
                  <a:schemeClr val="accent1"/>
                </a:solidFill>
                <a:latin typeface="Arial" charset="0"/>
                <a:ea typeface="Arial" charset="0"/>
                <a:cs typeface="Arial" charset="0"/>
              </a:defRPr>
            </a:lvl1p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03756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47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717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standar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22363"/>
            <a:ext cx="6858000" cy="2157102"/>
          </a:xfrm>
          <a:prstGeom prst="rect">
            <a:avLst/>
          </a:prstGeom>
        </p:spPr>
        <p:txBody>
          <a:bodyPr anchor="b"/>
          <a:lstStyle>
            <a:lvl1pPr algn="l">
              <a:defRPr sz="4500"/>
            </a:lvl1pPr>
          </a:lstStyle>
          <a:p>
            <a:r>
              <a:rPr lang="en-US" dirty="0"/>
              <a:t>Presentation title</a:t>
            </a:r>
          </a:p>
        </p:txBody>
      </p:sp>
      <p:sp>
        <p:nvSpPr>
          <p:cNvPr id="3" name="Subtitle 2"/>
          <p:cNvSpPr>
            <a:spLocks noGrp="1"/>
          </p:cNvSpPr>
          <p:nvPr>
            <p:ph type="subTitle" idx="1" hasCustomPrompt="1"/>
          </p:nvPr>
        </p:nvSpPr>
        <p:spPr>
          <a:xfrm>
            <a:off x="1143000" y="3375157"/>
            <a:ext cx="6858000" cy="481824"/>
          </a:xfrm>
          <a:prstGeom prst="rect">
            <a:avLst/>
          </a:prstGeom>
        </p:spPr>
        <p:txBody>
          <a:bodyPr anchor="b">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8" name="Text Placeholder 7"/>
          <p:cNvSpPr>
            <a:spLocks noGrp="1"/>
          </p:cNvSpPr>
          <p:nvPr>
            <p:ph type="body" sz="quarter" idx="13" hasCustomPrompt="1"/>
          </p:nvPr>
        </p:nvSpPr>
        <p:spPr>
          <a:xfrm>
            <a:off x="1143000" y="3946525"/>
            <a:ext cx="6858000" cy="384843"/>
          </a:xfrm>
        </p:spPr>
        <p:txBody>
          <a:bodyPr anchor="b">
            <a:normAutofit/>
          </a:bodyPr>
          <a:lstStyle>
            <a:lvl1pPr marL="0" indent="0">
              <a:buNone/>
              <a:defRPr sz="1500"/>
            </a:lvl1pPr>
          </a:lstStyle>
          <a:p>
            <a:pPr lvl="0"/>
            <a:r>
              <a:rPr lang="en-US"/>
              <a:t>Presenter</a:t>
            </a:r>
            <a:endParaRPr lang="en-US" dirty="0"/>
          </a:p>
        </p:txBody>
      </p:sp>
      <p:cxnSp>
        <p:nvCxnSpPr>
          <p:cNvPr id="9" name="Straight Connector 8"/>
          <p:cNvCxnSpPr/>
          <p:nvPr userDrawn="1"/>
        </p:nvCxnSpPr>
        <p:spPr>
          <a:xfrm>
            <a:off x="1143000" y="3279465"/>
            <a:ext cx="6858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7"/>
          <p:cNvSpPr>
            <a:spLocks noGrp="1"/>
          </p:cNvSpPr>
          <p:nvPr>
            <p:ph type="body" sz="quarter" idx="14" hasCustomPrompt="1"/>
          </p:nvPr>
        </p:nvSpPr>
        <p:spPr>
          <a:xfrm>
            <a:off x="1143000" y="4420914"/>
            <a:ext cx="6858000" cy="384843"/>
          </a:xfrm>
        </p:spPr>
        <p:txBody>
          <a:bodyPr anchor="b">
            <a:normAutofit/>
          </a:bodyPr>
          <a:lstStyle>
            <a:lvl1pPr marL="0" indent="0">
              <a:buNone/>
              <a:defRPr sz="1500"/>
            </a:lvl1pPr>
          </a:lstStyle>
          <a:p>
            <a:pPr lvl="0"/>
            <a:r>
              <a:rPr lang="en-US" dirty="0"/>
              <a:t>Date</a:t>
            </a:r>
          </a:p>
        </p:txBody>
      </p:sp>
    </p:spTree>
    <p:extLst>
      <p:ext uri="{BB962C8B-B14F-4D97-AF65-F5344CB8AC3E}">
        <p14:creationId xmlns:p14="http://schemas.microsoft.com/office/powerpoint/2010/main" val="408056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6"/>
            <a:ext cx="7700210" cy="4739180"/>
          </a:xfrm>
        </p:spPr>
        <p:txBody>
          <a:bodyPr>
            <a:normAutofit/>
          </a:bodyPr>
          <a:lstStyle>
            <a:lvl1pPr>
              <a:defRPr sz="1500"/>
            </a:lvl1pPr>
          </a:lstStyle>
          <a:p>
            <a:pPr lvl="0"/>
            <a:r>
              <a:rPr lang="en-US" dirty="0"/>
              <a:t>Point 1</a:t>
            </a:r>
          </a:p>
          <a:p>
            <a:pPr lvl="0"/>
            <a:r>
              <a:rPr lang="en-US" dirty="0"/>
              <a:t>Point 2</a:t>
            </a:r>
          </a:p>
          <a:p>
            <a:pPr lvl="0"/>
            <a:r>
              <a:rPr lang="en-US" dirty="0"/>
              <a:t>Point 3</a:t>
            </a:r>
          </a:p>
        </p:txBody>
      </p:sp>
      <p:cxnSp>
        <p:nvCxnSpPr>
          <p:cNvPr id="20" name="Straight Connector 19"/>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3/5/2025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326151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chemeClr val="accent2">
              <a:alpha val="29804"/>
            </a:schemeClr>
          </a:solidFill>
        </p:spPr>
        <p:txBody>
          <a:bodyPr anchor="ctr"/>
          <a:lstStyle>
            <a:lvl1pPr marL="0" indent="0">
              <a:buNone/>
              <a:defRPr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3/5/2025</a:t>
            </a:r>
            <a:endParaRPr lang="en-US" dirty="0"/>
          </a:p>
        </p:txBody>
      </p:sp>
      <p:sp>
        <p:nvSpPr>
          <p:cNvPr id="7" name="Footer Placeholder 6"/>
          <p:cNvSpPr>
            <a:spLocks noGrp="1"/>
          </p:cNvSpPr>
          <p:nvPr>
            <p:ph type="ftr" sz="quarter" idx="15"/>
          </p:nvPr>
        </p:nvSpPr>
        <p:spPr/>
        <p:txBody>
          <a:bodyPr/>
          <a:lstStyle/>
          <a:p>
            <a:r>
              <a:rPr lang="en-US"/>
              <a:t>Community Action Advisory Board</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99566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3/5/2025</a:t>
            </a:r>
            <a:endParaRPr lang="en-US" dirty="0"/>
          </a:p>
        </p:txBody>
      </p:sp>
      <p:sp>
        <p:nvSpPr>
          <p:cNvPr id="12" name="Footer Placeholder 11"/>
          <p:cNvSpPr>
            <a:spLocks noGrp="1"/>
          </p:cNvSpPr>
          <p:nvPr>
            <p:ph type="ftr" sz="quarter" idx="15"/>
          </p:nvPr>
        </p:nvSpPr>
        <p:spPr/>
        <p:txBody>
          <a:bodyPr/>
          <a:lstStyle/>
          <a:p>
            <a:r>
              <a:rPr lang="en-US"/>
              <a:t>Community Action Advisory Board</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12459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with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73" y="5318791"/>
            <a:ext cx="7699046" cy="606090"/>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hasCustomPrompt="1"/>
          </p:nvPr>
        </p:nvSpPr>
        <p:spPr>
          <a:xfrm>
            <a:off x="721896" y="1182536"/>
            <a:ext cx="7700210" cy="3991874"/>
          </a:xfrm>
          <a:solidFill>
            <a:srgbClr val="D8872A">
              <a:alpha val="29804"/>
            </a:srgbClr>
          </a:solidFill>
        </p:spPr>
        <p:txBody>
          <a:bodyPr anchor="ctr">
            <a:normAutofit/>
          </a:bodyPr>
          <a:lstStyle>
            <a:lvl1pPr marL="0" indent="0">
              <a:buNone/>
              <a:defRPr sz="1800" baseline="0">
                <a:sym typeface="Wingdings"/>
              </a:defRPr>
            </a:lvl1pPr>
          </a:lstStyle>
          <a:p>
            <a:r>
              <a:rPr lang="en-US" dirty="0"/>
              <a:t>To insert image here, click icon </a:t>
            </a:r>
          </a:p>
        </p:txBody>
      </p:sp>
      <p:sp>
        <p:nvSpPr>
          <p:cNvPr id="4" name="Title 3"/>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14"/>
          </p:nvPr>
        </p:nvSpPr>
        <p:spPr/>
        <p:txBody>
          <a:bodyPr/>
          <a:lstStyle/>
          <a:p>
            <a:r>
              <a:rPr lang="en-US"/>
              <a:t>3/5/2025</a:t>
            </a:r>
            <a:endParaRPr lang="en-US" dirty="0"/>
          </a:p>
        </p:txBody>
      </p:sp>
      <p:sp>
        <p:nvSpPr>
          <p:cNvPr id="7" name="Footer Placeholder 6"/>
          <p:cNvSpPr>
            <a:spLocks noGrp="1"/>
          </p:cNvSpPr>
          <p:nvPr>
            <p:ph type="ftr" sz="quarter" idx="15"/>
          </p:nvPr>
        </p:nvSpPr>
        <p:spPr/>
        <p:txBody>
          <a:bodyPr/>
          <a:lstStyle/>
          <a:p>
            <a:r>
              <a:rPr lang="en-US"/>
              <a:t>Community Action Advisory Board</a:t>
            </a:r>
            <a:endParaRPr lang="en-US" dirty="0"/>
          </a:p>
        </p:txBody>
      </p:sp>
      <p:sp>
        <p:nvSpPr>
          <p:cNvPr id="11" name="Slide Number Placeholder 10"/>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08033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3/5/2025</a:t>
            </a:r>
            <a:endParaRPr lang="en-US" dirty="0"/>
          </a:p>
        </p:txBody>
      </p:sp>
      <p:sp>
        <p:nvSpPr>
          <p:cNvPr id="12" name="Footer Placeholder 11"/>
          <p:cNvSpPr>
            <a:spLocks noGrp="1"/>
          </p:cNvSpPr>
          <p:nvPr>
            <p:ph type="ftr" sz="quarter" idx="16"/>
          </p:nvPr>
        </p:nvSpPr>
        <p:spPr/>
        <p:txBody>
          <a:bodyPr/>
          <a:lstStyle/>
          <a:p>
            <a:r>
              <a:rPr lang="en-US"/>
              <a:t>Community Action Advisory Board</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62289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chemeClr val="accent2">
              <a:alpha val="29804"/>
            </a:scheme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3/5/2025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63622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chemeClr val="accent2">
              <a:alpha val="29804"/>
            </a:scheme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3/5/2025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1835809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3/5/2025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475920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3/5/2025</a:t>
            </a:r>
            <a:endParaRPr lang="en-US" dirty="0"/>
          </a:p>
        </p:txBody>
      </p:sp>
      <p:sp>
        <p:nvSpPr>
          <p:cNvPr id="14" name="Footer Placeholder 13"/>
          <p:cNvSpPr>
            <a:spLocks noGrp="1"/>
          </p:cNvSpPr>
          <p:nvPr>
            <p:ph type="ftr" sz="quarter" idx="15"/>
          </p:nvPr>
        </p:nvSpPr>
        <p:spPr/>
        <p:txBody>
          <a:bodyPr/>
          <a:lstStyle/>
          <a:p>
            <a:r>
              <a:rPr lang="en-US"/>
              <a:t>Community Action Advisory Board</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838248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Column with Chart/Graph">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1100033"/>
            <a:ext cx="3516730" cy="4703600"/>
          </a:xfrm>
        </p:spPr>
        <p:txBody>
          <a:bodyPr/>
          <a:lstStyle>
            <a:lvl1pPr marL="0" indent="0">
              <a:buNone/>
              <a:defRPr/>
            </a:lvl1pPr>
          </a:lstStyle>
          <a:p>
            <a:pPr lvl="0"/>
            <a:r>
              <a:rPr lang="en-US" dirty="0"/>
              <a:t>Text</a:t>
            </a:r>
          </a:p>
        </p:txBody>
      </p:sp>
      <p:sp>
        <p:nvSpPr>
          <p:cNvPr id="8" name="Chart Placeholder 7"/>
          <p:cNvSpPr>
            <a:spLocks noGrp="1"/>
          </p:cNvSpPr>
          <p:nvPr>
            <p:ph type="chart" sz="quarter" idx="19"/>
          </p:nvPr>
        </p:nvSpPr>
        <p:spPr>
          <a:xfrm>
            <a:off x="4530749" y="1766924"/>
            <a:ext cx="3891357" cy="4025667"/>
          </a:xfrm>
        </p:spPr>
        <p:txBody>
          <a:bodyPr anchor="ctr"/>
          <a:lstStyle>
            <a:lvl1pPr marL="0" indent="0">
              <a:buNone/>
              <a:defRPr sz="1800" baseline="0">
                <a:sym typeface="Wingdings"/>
              </a:defRPr>
            </a:lvl1pPr>
          </a:lstStyle>
          <a:p>
            <a:endParaRPr lang="en-US" dirty="0"/>
          </a:p>
        </p:txBody>
      </p:sp>
      <p:sp>
        <p:nvSpPr>
          <p:cNvPr id="13" name="Content Placeholder 19"/>
          <p:cNvSpPr>
            <a:spLocks noGrp="1"/>
          </p:cNvSpPr>
          <p:nvPr>
            <p:ph sz="quarter" idx="20" hasCustomPrompt="1"/>
          </p:nvPr>
        </p:nvSpPr>
        <p:spPr>
          <a:xfrm>
            <a:off x="4530749" y="1100033"/>
            <a:ext cx="3891357" cy="605015"/>
          </a:xfrm>
        </p:spPr>
        <p:txBody>
          <a:bodyPr anchor="t"/>
          <a:lstStyle>
            <a:lvl1pPr marL="0" indent="0">
              <a:buNone/>
              <a:defRPr b="1">
                <a:solidFill>
                  <a:srgbClr val="005A5B"/>
                </a:solidFill>
              </a:defRPr>
            </a:lvl1pPr>
          </a:lstStyle>
          <a:p>
            <a:pPr lvl="0"/>
            <a:r>
              <a:rPr lang="en-US" dirty="0"/>
              <a:t>Chart/graph title</a:t>
            </a:r>
          </a:p>
        </p:txBody>
      </p:sp>
      <p:sp>
        <p:nvSpPr>
          <p:cNvPr id="17" name="Title 16"/>
          <p:cNvSpPr>
            <a:spLocks noGrp="1"/>
          </p:cNvSpPr>
          <p:nvPr>
            <p:ph type="title" hasCustomPrompt="1"/>
          </p:nvPr>
        </p:nvSpPr>
        <p:spPr/>
        <p:txBody>
          <a:bodyPr/>
          <a:lstStyle/>
          <a:p>
            <a:r>
              <a:rPr lang="en-US" dirty="0"/>
              <a:t>Slide title</a:t>
            </a:r>
          </a:p>
        </p:txBody>
      </p:sp>
      <p:cxnSp>
        <p:nvCxnSpPr>
          <p:cNvPr id="19" name="Straight Connector 18"/>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Date Placeholder 17"/>
          <p:cNvSpPr>
            <a:spLocks noGrp="1"/>
          </p:cNvSpPr>
          <p:nvPr>
            <p:ph type="dt" sz="half" idx="21"/>
          </p:nvPr>
        </p:nvSpPr>
        <p:spPr/>
        <p:txBody>
          <a:bodyPr/>
          <a:lstStyle/>
          <a:p>
            <a:r>
              <a:rPr lang="en-US"/>
              <a:t>3/5/2025</a:t>
            </a:r>
            <a:endParaRPr lang="en-US" dirty="0"/>
          </a:p>
        </p:txBody>
      </p:sp>
      <p:sp>
        <p:nvSpPr>
          <p:cNvPr id="21" name="Footer Placeholder 20"/>
          <p:cNvSpPr>
            <a:spLocks noGrp="1"/>
          </p:cNvSpPr>
          <p:nvPr>
            <p:ph type="ftr" sz="quarter" idx="22"/>
          </p:nvPr>
        </p:nvSpPr>
        <p:spPr/>
        <p:txBody>
          <a:bodyPr/>
          <a:lstStyle/>
          <a:p>
            <a:r>
              <a:rPr lang="en-US"/>
              <a:t>Community Action Advisory Board</a:t>
            </a:r>
            <a:endParaRPr lang="en-US" dirty="0"/>
          </a:p>
        </p:txBody>
      </p:sp>
      <p:sp>
        <p:nvSpPr>
          <p:cNvPr id="22" name="Slide Number Placeholder 21"/>
          <p:cNvSpPr>
            <a:spLocks noGrp="1"/>
          </p:cNvSpPr>
          <p:nvPr>
            <p:ph type="sldNum" sz="quarter" idx="23"/>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943273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Graph with Text Below">
    <p:spTree>
      <p:nvGrpSpPr>
        <p:cNvPr id="1" name=""/>
        <p:cNvGrpSpPr/>
        <p:nvPr/>
      </p:nvGrpSpPr>
      <p:grpSpPr>
        <a:xfrm>
          <a:off x="0" y="0"/>
          <a:ext cx="0" cy="0"/>
          <a:chOff x="0" y="0"/>
          <a:chExt cx="0" cy="0"/>
        </a:xfrm>
      </p:grpSpPr>
      <p:sp>
        <p:nvSpPr>
          <p:cNvPr id="20" name="Content Placeholder 19"/>
          <p:cNvSpPr>
            <a:spLocks noGrp="1"/>
          </p:cNvSpPr>
          <p:nvPr>
            <p:ph sz="quarter" idx="13" hasCustomPrompt="1"/>
          </p:nvPr>
        </p:nvSpPr>
        <p:spPr>
          <a:xfrm>
            <a:off x="721896" y="5352254"/>
            <a:ext cx="7700210" cy="508764"/>
          </a:xfrm>
        </p:spPr>
        <p:txBody>
          <a:bodyPr/>
          <a:lstStyle>
            <a:lvl1pPr marL="0" indent="0">
              <a:buNone/>
              <a:defRPr/>
            </a:lvl1pPr>
          </a:lstStyle>
          <a:p>
            <a:pPr lvl="0"/>
            <a:r>
              <a:rPr lang="en-US" dirty="0"/>
              <a:t>Caption</a:t>
            </a:r>
          </a:p>
        </p:txBody>
      </p:sp>
      <p:sp>
        <p:nvSpPr>
          <p:cNvPr id="8" name="Chart Placeholder 7"/>
          <p:cNvSpPr>
            <a:spLocks noGrp="1"/>
          </p:cNvSpPr>
          <p:nvPr>
            <p:ph type="chart" sz="quarter" idx="19" hasCustomPrompt="1"/>
          </p:nvPr>
        </p:nvSpPr>
        <p:spPr>
          <a:xfrm>
            <a:off x="721896" y="1132146"/>
            <a:ext cx="7700210" cy="4049454"/>
          </a:xfrm>
        </p:spPr>
        <p:txBody>
          <a:bodyPr anchor="ctr">
            <a:normAutofit/>
          </a:bodyPr>
          <a:lstStyle>
            <a:lvl1pPr marL="0" indent="0">
              <a:buNone/>
              <a:defRPr sz="1800" baseline="0">
                <a:sym typeface="Wingdings"/>
              </a:defRPr>
            </a:lvl1pPr>
          </a:lstStyle>
          <a:p>
            <a:r>
              <a:rPr lang="en-US" dirty="0"/>
              <a:t>Click icon to create a chart/graph </a:t>
            </a:r>
          </a:p>
        </p:txBody>
      </p:sp>
      <p:sp>
        <p:nvSpPr>
          <p:cNvPr id="3" name="Title 2"/>
          <p:cNvSpPr>
            <a:spLocks noGrp="1"/>
          </p:cNvSpPr>
          <p:nvPr>
            <p:ph type="title" hasCustomPrompt="1"/>
          </p:nvPr>
        </p:nvSpPr>
        <p:spPr/>
        <p:txBody>
          <a:bodyPr/>
          <a:lstStyle/>
          <a:p>
            <a:r>
              <a:rPr lang="en-US" dirty="0"/>
              <a:t>Slide title</a:t>
            </a:r>
          </a:p>
        </p:txBody>
      </p:sp>
      <p:cxnSp>
        <p:nvCxnSpPr>
          <p:cNvPr id="12" name="Straight Connector 11"/>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0"/>
          </p:nvPr>
        </p:nvSpPr>
        <p:spPr/>
        <p:txBody>
          <a:bodyPr/>
          <a:lstStyle/>
          <a:p>
            <a:r>
              <a:rPr lang="en-US"/>
              <a:t>3/5/2025</a:t>
            </a:r>
            <a:endParaRPr lang="en-US" dirty="0"/>
          </a:p>
        </p:txBody>
      </p:sp>
      <p:sp>
        <p:nvSpPr>
          <p:cNvPr id="9" name="Footer Placeholder 8"/>
          <p:cNvSpPr>
            <a:spLocks noGrp="1"/>
          </p:cNvSpPr>
          <p:nvPr>
            <p:ph type="ftr" sz="quarter" idx="21"/>
          </p:nvPr>
        </p:nvSpPr>
        <p:spPr/>
        <p:txBody>
          <a:bodyPr/>
          <a:lstStyle/>
          <a:p>
            <a:r>
              <a:rPr lang="en-US"/>
              <a:t>Community Action Advisory Board</a:t>
            </a:r>
            <a:endParaRPr lang="en-US" dirty="0"/>
          </a:p>
        </p:txBody>
      </p:sp>
      <p:sp>
        <p:nvSpPr>
          <p:cNvPr id="11" name="Slide Number Placeholder 10"/>
          <p:cNvSpPr>
            <a:spLocks noGrp="1"/>
          </p:cNvSpPr>
          <p:nvPr>
            <p:ph type="sldNum" sz="quarter" idx="2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998913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mages with Caption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5244887"/>
            <a:ext cx="3689643"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5" name="Text Placeholder 4"/>
          <p:cNvSpPr>
            <a:spLocks noGrp="1"/>
          </p:cNvSpPr>
          <p:nvPr>
            <p:ph type="body" sz="quarter" idx="3" hasCustomPrompt="1"/>
          </p:nvPr>
        </p:nvSpPr>
        <p:spPr>
          <a:xfrm>
            <a:off x="4722507" y="5244887"/>
            <a:ext cx="3707814" cy="693798"/>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5" name="Picture Placeholder 14"/>
          <p:cNvSpPr>
            <a:spLocks noGrp="1"/>
          </p:cNvSpPr>
          <p:nvPr>
            <p:ph type="pic" sz="quarter" idx="13"/>
          </p:nvPr>
        </p:nvSpPr>
        <p:spPr>
          <a:xfrm>
            <a:off x="721895" y="1148159"/>
            <a:ext cx="3690780" cy="3960107"/>
          </a:xfrm>
          <a:solidFill>
            <a:schemeClr val="accent2">
              <a:alpha val="29804"/>
            </a:schemeClr>
          </a:solidFill>
        </p:spPr>
        <p:txBody>
          <a:bodyPr anchor="ctr">
            <a:normAutofit/>
          </a:bodyPr>
          <a:lstStyle>
            <a:lvl1pPr marL="0" indent="0">
              <a:buNone/>
              <a:defRPr sz="1875">
                <a:sym typeface="Wingdings"/>
              </a:defRPr>
            </a:lvl1pPr>
          </a:lstStyle>
          <a:p>
            <a:endParaRPr lang="en-US" dirty="0"/>
          </a:p>
        </p:txBody>
      </p:sp>
      <p:sp>
        <p:nvSpPr>
          <p:cNvPr id="16" name="Picture Placeholder 14"/>
          <p:cNvSpPr>
            <a:spLocks noGrp="1"/>
          </p:cNvSpPr>
          <p:nvPr>
            <p:ph type="pic" sz="quarter" idx="14"/>
          </p:nvPr>
        </p:nvSpPr>
        <p:spPr>
          <a:xfrm>
            <a:off x="4731326" y="1148159"/>
            <a:ext cx="3690780" cy="3960107"/>
          </a:xfrm>
          <a:solidFill>
            <a:schemeClr val="accent2">
              <a:alpha val="29804"/>
            </a:schemeClr>
          </a:solidFill>
        </p:spPr>
        <p:txBody>
          <a:bodyPr anchor="ctr">
            <a:normAutofit/>
          </a:bodyPr>
          <a:lstStyle>
            <a:lvl1pPr marL="0" indent="0">
              <a:buNone/>
              <a:defRPr sz="1875">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3/5/2025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964143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image and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3080" y="1127534"/>
            <a:ext cx="3689643" cy="4693164"/>
          </a:xfrm>
        </p:spPr>
        <p:txBody>
          <a:bodyPr anchor="t"/>
          <a:lstStyle>
            <a:lvl1pPr marL="0" indent="0">
              <a:buNone/>
              <a:defRPr sz="1350" b="0"/>
            </a:lvl1pPr>
            <a:lvl2pPr marL="257163" indent="0">
              <a:buNone/>
              <a:defRPr sz="1125" b="1"/>
            </a:lvl2pPr>
            <a:lvl3pPr marL="514325" indent="0">
              <a:buNone/>
              <a:defRPr sz="1013" b="1"/>
            </a:lvl3pPr>
            <a:lvl4pPr marL="771487" indent="0">
              <a:buNone/>
              <a:defRPr sz="900" b="1"/>
            </a:lvl4pPr>
            <a:lvl5pPr marL="1028649" indent="0">
              <a:buNone/>
              <a:defRPr sz="900" b="1"/>
            </a:lvl5pPr>
            <a:lvl6pPr marL="1285811" indent="0">
              <a:buNone/>
              <a:defRPr sz="900" b="1"/>
            </a:lvl6pPr>
            <a:lvl7pPr marL="1542973" indent="0">
              <a:buNone/>
              <a:defRPr sz="900" b="1"/>
            </a:lvl7pPr>
            <a:lvl8pPr marL="1800135" indent="0">
              <a:buNone/>
              <a:defRPr sz="900" b="1"/>
            </a:lvl8pPr>
            <a:lvl9pPr marL="2057298" indent="0">
              <a:buNone/>
              <a:defRPr sz="900" b="1"/>
            </a:lvl9pPr>
          </a:lstStyle>
          <a:p>
            <a:pPr lvl="0"/>
            <a:r>
              <a:rPr lang="en-US" dirty="0"/>
              <a:t>Image caption</a:t>
            </a:r>
          </a:p>
        </p:txBody>
      </p:sp>
      <p:sp>
        <p:nvSpPr>
          <p:cNvPr id="16" name="Picture Placeholder 14"/>
          <p:cNvSpPr>
            <a:spLocks noGrp="1"/>
          </p:cNvSpPr>
          <p:nvPr>
            <p:ph type="pic" sz="quarter" idx="14"/>
          </p:nvPr>
        </p:nvSpPr>
        <p:spPr>
          <a:xfrm>
            <a:off x="4731326" y="1127534"/>
            <a:ext cx="3690780" cy="4693164"/>
          </a:xfrm>
          <a:solidFill>
            <a:schemeClr val="accent2">
              <a:alpha val="29804"/>
            </a:schemeClr>
          </a:solidFill>
        </p:spPr>
        <p:txBody>
          <a:bodyPr anchor="ctr">
            <a:normAutofit/>
          </a:bodyPr>
          <a:lstStyle>
            <a:lvl1pPr marL="0" indent="0">
              <a:buNone/>
              <a:defRPr sz="1875" baseline="0">
                <a:sym typeface="Wingdings"/>
              </a:defRPr>
            </a:lvl1pPr>
          </a:lstStyle>
          <a:p>
            <a:endParaRPr lang="en-US" dirty="0"/>
          </a:p>
        </p:txBody>
      </p:sp>
      <p:sp>
        <p:nvSpPr>
          <p:cNvPr id="17" name="Title 16"/>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Date Placeholder 18"/>
          <p:cNvSpPr>
            <a:spLocks noGrp="1"/>
          </p:cNvSpPr>
          <p:nvPr>
            <p:ph type="dt" sz="half" idx="15"/>
          </p:nvPr>
        </p:nvSpPr>
        <p:spPr/>
        <p:txBody>
          <a:bodyPr/>
          <a:lstStyle/>
          <a:p>
            <a:r>
              <a:rPr lang="en-US"/>
              <a:t>3/5/2025</a:t>
            </a:r>
            <a:endParaRPr lang="en-US" dirty="0"/>
          </a:p>
        </p:txBody>
      </p:sp>
      <p:sp>
        <p:nvSpPr>
          <p:cNvPr id="20" name="Footer Placeholder 19"/>
          <p:cNvSpPr>
            <a:spLocks noGrp="1"/>
          </p:cNvSpPr>
          <p:nvPr>
            <p:ph type="ftr" sz="quarter" idx="16"/>
          </p:nvPr>
        </p:nvSpPr>
        <p:spPr/>
        <p:txBody>
          <a:bodyPr/>
          <a:lstStyle/>
          <a:p>
            <a:r>
              <a:rPr lang="en-US"/>
              <a:t>Community Action Advisory Board</a:t>
            </a:r>
            <a:endParaRPr lang="en-US" dirty="0"/>
          </a:p>
        </p:txBody>
      </p:sp>
      <p:sp>
        <p:nvSpPr>
          <p:cNvPr id="21" name="Slide Number Placeholder 20"/>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290845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ith 3 Imag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7" y="1237535"/>
            <a:ext cx="5169242" cy="4494671"/>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sp>
        <p:nvSpPr>
          <p:cNvPr id="12" name="Title 11"/>
          <p:cNvSpPr>
            <a:spLocks noGrp="1"/>
          </p:cNvSpPr>
          <p:nvPr>
            <p:ph type="title" hasCustomPrompt="1"/>
          </p:nvPr>
        </p:nvSpPr>
        <p:spPr/>
        <p:txBody>
          <a:bodyPr/>
          <a:lstStyle/>
          <a:p>
            <a:r>
              <a:rPr lang="en-US" dirty="0"/>
              <a:t>Slide title</a:t>
            </a:r>
          </a:p>
        </p:txBody>
      </p:sp>
      <p:cxnSp>
        <p:nvCxnSpPr>
          <p:cNvPr id="16" name="Straight Connector 15"/>
          <p:cNvCxnSpPr/>
          <p:nvPr userDrawn="1"/>
        </p:nvCxnSpPr>
        <p:spPr>
          <a:xfrm>
            <a:off x="721896" y="1038154"/>
            <a:ext cx="77002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6"/>
          </p:nvPr>
        </p:nvSpPr>
        <p:spPr/>
        <p:txBody>
          <a:bodyPr/>
          <a:lstStyle/>
          <a:p>
            <a:r>
              <a:rPr lang="en-US"/>
              <a:t>3/5/2025</a:t>
            </a:r>
            <a:endParaRPr lang="en-US" dirty="0"/>
          </a:p>
        </p:txBody>
      </p:sp>
      <p:sp>
        <p:nvSpPr>
          <p:cNvPr id="14" name="Footer Placeholder 13"/>
          <p:cNvSpPr>
            <a:spLocks noGrp="1"/>
          </p:cNvSpPr>
          <p:nvPr>
            <p:ph type="ftr" sz="quarter" idx="17"/>
          </p:nvPr>
        </p:nvSpPr>
        <p:spPr/>
        <p:txBody>
          <a:bodyPr/>
          <a:lstStyle/>
          <a:p>
            <a:r>
              <a:rPr lang="en-US"/>
              <a:t>Community Action Advisory Board</a:t>
            </a:r>
            <a:endParaRPr lang="en-US" dirty="0"/>
          </a:p>
        </p:txBody>
      </p:sp>
      <p:sp>
        <p:nvSpPr>
          <p:cNvPr id="15" name="Slide Number Placeholder 14"/>
          <p:cNvSpPr>
            <a:spLocks noGrp="1"/>
          </p:cNvSpPr>
          <p:nvPr>
            <p:ph type="sldNum" sz="quarter" idx="18"/>
          </p:nvPr>
        </p:nvSpPr>
        <p:spPr/>
        <p:txBody>
          <a:bodyPr/>
          <a:lstStyle/>
          <a:p>
            <a:fld id="{BD3A08C5-CC68-3947-88A8-A9E34C1A68A7}" type="slidenum">
              <a:rPr lang="en-US" smtClean="0"/>
              <a:pPr/>
              <a:t>‹#›</a:t>
            </a:fld>
            <a:endParaRPr lang="en-US" dirty="0"/>
          </a:p>
        </p:txBody>
      </p:sp>
      <p:sp>
        <p:nvSpPr>
          <p:cNvPr id="18" name="Picture Placeholder 10"/>
          <p:cNvSpPr>
            <a:spLocks noGrp="1"/>
          </p:cNvSpPr>
          <p:nvPr>
            <p:ph type="pic" sz="quarter" idx="20"/>
          </p:nvPr>
        </p:nvSpPr>
        <p:spPr>
          <a:xfrm>
            <a:off x="6029541" y="1243753"/>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
        <p:nvSpPr>
          <p:cNvPr id="20" name="Picture Placeholder 10"/>
          <p:cNvSpPr>
            <a:spLocks noGrp="1"/>
          </p:cNvSpPr>
          <p:nvPr>
            <p:ph type="pic" sz="quarter" idx="21"/>
          </p:nvPr>
        </p:nvSpPr>
        <p:spPr>
          <a:xfrm>
            <a:off x="6029541" y="2787417"/>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
        <p:nvSpPr>
          <p:cNvPr id="22" name="Picture Placeholder 10"/>
          <p:cNvSpPr>
            <a:spLocks noGrp="1"/>
          </p:cNvSpPr>
          <p:nvPr>
            <p:ph type="pic" sz="quarter" idx="22"/>
          </p:nvPr>
        </p:nvSpPr>
        <p:spPr>
          <a:xfrm>
            <a:off x="6029541" y="4331082"/>
            <a:ext cx="2392565" cy="1401124"/>
          </a:xfrm>
          <a:solidFill>
            <a:schemeClr val="accent2">
              <a:alpha val="29804"/>
            </a:schemeClr>
          </a:solidFill>
        </p:spPr>
        <p:txBody>
          <a:bodyPr anchor="ctr">
            <a:normAutofit/>
          </a:bodyPr>
          <a:lstStyle>
            <a:lvl1pPr marL="0" indent="0">
              <a:buNone/>
              <a:defRPr sz="1013">
                <a:sym typeface="Wingdings"/>
              </a:defRPr>
            </a:lvl1pPr>
          </a:lstStyle>
          <a:p>
            <a:endParaRPr lang="en-US" dirty="0"/>
          </a:p>
        </p:txBody>
      </p:sp>
    </p:spTree>
    <p:extLst>
      <p:ext uri="{BB962C8B-B14F-4D97-AF65-F5344CB8AC3E}">
        <p14:creationId xmlns:p14="http://schemas.microsoft.com/office/powerpoint/2010/main" val="153663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p:cNvSpPr>
            <a:spLocks noGrp="1"/>
          </p:cNvSpPr>
          <p:nvPr>
            <p:ph type="tbl" sz="quarter" idx="13" hasCustomPrompt="1"/>
          </p:nvPr>
        </p:nvSpPr>
        <p:spPr>
          <a:xfrm>
            <a:off x="721896" y="1155032"/>
            <a:ext cx="7690684" cy="4734491"/>
          </a:xfrm>
        </p:spPr>
        <p:txBody>
          <a:bodyPr anchor="ctr"/>
          <a:lstStyle>
            <a:lvl1pPr marL="0" indent="0">
              <a:buNone/>
              <a:defRPr baseline="0">
                <a:sym typeface="Wingdings"/>
              </a:defRPr>
            </a:lvl1pPr>
          </a:lstStyle>
          <a:p>
            <a:r>
              <a:rPr lang="en-US" dirty="0"/>
              <a:t>Click icon to create table </a:t>
            </a:r>
          </a:p>
        </p:txBody>
      </p:sp>
      <p:sp>
        <p:nvSpPr>
          <p:cNvPr id="7" name="Title 6"/>
          <p:cNvSpPr>
            <a:spLocks noGrp="1"/>
          </p:cNvSpPr>
          <p:nvPr>
            <p:ph type="title" hasCustomPrompt="1"/>
          </p:nvPr>
        </p:nvSpPr>
        <p:spPr/>
        <p:txBody>
          <a:bodyPr/>
          <a:lstStyle/>
          <a:p>
            <a:r>
              <a:rPr lang="en-US" dirty="0"/>
              <a:t>Slide title</a:t>
            </a:r>
          </a:p>
        </p:txBody>
      </p:sp>
      <p:cxnSp>
        <p:nvCxnSpPr>
          <p:cNvPr id="14" name="Straight Connector 13"/>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4"/>
          </p:nvPr>
        </p:nvSpPr>
        <p:spPr/>
        <p:txBody>
          <a:bodyPr/>
          <a:lstStyle/>
          <a:p>
            <a:r>
              <a:rPr lang="en-US"/>
              <a:t>3/5/2025</a:t>
            </a:r>
            <a:endParaRPr lang="en-US" dirty="0"/>
          </a:p>
        </p:txBody>
      </p:sp>
      <p:sp>
        <p:nvSpPr>
          <p:cNvPr id="12" name="Footer Placeholder 11"/>
          <p:cNvSpPr>
            <a:spLocks noGrp="1"/>
          </p:cNvSpPr>
          <p:nvPr>
            <p:ph type="ftr" sz="quarter" idx="15"/>
          </p:nvPr>
        </p:nvSpPr>
        <p:spPr/>
        <p:txBody>
          <a:bodyPr/>
          <a:lstStyle/>
          <a:p>
            <a:r>
              <a:rPr lang="en-US"/>
              <a:t>Community Action Advisory Board</a:t>
            </a:r>
            <a:endParaRPr lang="en-US" dirty="0"/>
          </a:p>
        </p:txBody>
      </p:sp>
      <p:sp>
        <p:nvSpPr>
          <p:cNvPr id="16" name="Slide Number Placeholder 15"/>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14919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3FD2-95EA-4388-809F-FC9F52E5A32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CACAC3-6EE7-4DC4-8C4A-25491A5974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4538B2-C6E9-4B75-88D6-A5090D24444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9DFDD-93AF-47BD-97E2-400E109873D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7E2BB-F2F5-4300-8CFB-2829C1F0C9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BBAB3-F405-473E-99D2-DFD19CF07332}"/>
              </a:ext>
            </a:extLst>
          </p:cNvPr>
          <p:cNvSpPr>
            <a:spLocks noGrp="1"/>
          </p:cNvSpPr>
          <p:nvPr>
            <p:ph type="dt" sz="half" idx="10"/>
          </p:nvPr>
        </p:nvSpPr>
        <p:spPr/>
        <p:txBody>
          <a:bodyPr/>
          <a:lstStyle/>
          <a:p>
            <a:r>
              <a:rPr lang="en-US"/>
              <a:t>3/5/2025</a:t>
            </a:r>
          </a:p>
        </p:txBody>
      </p:sp>
      <p:sp>
        <p:nvSpPr>
          <p:cNvPr id="8" name="Footer Placeholder 7">
            <a:extLst>
              <a:ext uri="{FF2B5EF4-FFF2-40B4-BE49-F238E27FC236}">
                <a16:creationId xmlns:a16="http://schemas.microsoft.com/office/drawing/2014/main" id="{FC52088E-8BE5-473A-815A-761196ED14B9}"/>
              </a:ext>
            </a:extLst>
          </p:cNvPr>
          <p:cNvSpPr>
            <a:spLocks noGrp="1"/>
          </p:cNvSpPr>
          <p:nvPr>
            <p:ph type="ftr" sz="quarter" idx="11"/>
          </p:nvPr>
        </p:nvSpPr>
        <p:spPr/>
        <p:txBody>
          <a:bodyPr/>
          <a:lstStyle/>
          <a:p>
            <a:r>
              <a:rPr lang="en-US"/>
              <a:t>Community Action Advisory Board</a:t>
            </a:r>
          </a:p>
        </p:txBody>
      </p:sp>
      <p:sp>
        <p:nvSpPr>
          <p:cNvPr id="9" name="Slide Number Placeholder 8">
            <a:extLst>
              <a:ext uri="{FF2B5EF4-FFF2-40B4-BE49-F238E27FC236}">
                <a16:creationId xmlns:a16="http://schemas.microsoft.com/office/drawing/2014/main" id="{22C28067-5F6B-463C-9249-A9AF662077A2}"/>
              </a:ext>
            </a:extLst>
          </p:cNvPr>
          <p:cNvSpPr>
            <a:spLocks noGrp="1"/>
          </p:cNvSpPr>
          <p:nvPr>
            <p:ph type="sldNum" sz="quarter" idx="12"/>
          </p:nvPr>
        </p:nvSpPr>
        <p:spPr/>
        <p:txBody>
          <a:bodyPr/>
          <a:lstStyle/>
          <a:p>
            <a:fld id="{D163BC3C-7891-4636-9C9A-FC4D761384FD}" type="slidenum">
              <a:rPr lang="en-US" smtClean="0"/>
              <a:t>‹#›</a:t>
            </a:fld>
            <a:endParaRPr lang="en-US"/>
          </a:p>
        </p:txBody>
      </p:sp>
    </p:spTree>
    <p:extLst>
      <p:ext uri="{BB962C8B-B14F-4D97-AF65-F5344CB8AC3E}">
        <p14:creationId xmlns:p14="http://schemas.microsoft.com/office/powerpoint/2010/main" val="96908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3"/>
            <a:ext cx="6858000" cy="2157102"/>
          </a:xfrm>
          <a:prstGeom prst="rect">
            <a:avLst/>
          </a:prstGeom>
        </p:spPr>
        <p:txBody>
          <a:bodyPr anchor="b"/>
          <a:lstStyle>
            <a:lvl1pPr algn="l">
              <a:defRPr sz="4500"/>
            </a:lvl1pPr>
          </a:lstStyle>
          <a:p>
            <a:r>
              <a:rPr lang="en-US" dirty="0"/>
              <a:t>Section title</a:t>
            </a:r>
          </a:p>
        </p:txBody>
      </p:sp>
      <p:sp>
        <p:nvSpPr>
          <p:cNvPr id="4" name="Date Placeholder 3"/>
          <p:cNvSpPr>
            <a:spLocks noGrp="1"/>
          </p:cNvSpPr>
          <p:nvPr>
            <p:ph type="dt" sz="half" idx="10"/>
          </p:nvPr>
        </p:nvSpPr>
        <p:spPr/>
        <p:txBody>
          <a:bodyPr/>
          <a:lstStyle/>
          <a:p>
            <a:r>
              <a:rPr lang="en-US"/>
              <a:t>3/5/2025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2751842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831898" y="3687731"/>
            <a:ext cx="7539533" cy="659493"/>
          </a:xfrm>
        </p:spPr>
        <p:txBody>
          <a:bodyPr anchor="b">
            <a:normAutofit/>
          </a:bodyPr>
          <a:lstStyle>
            <a:lvl1pPr marL="0" indent="0" algn="r">
              <a:buNone/>
              <a:defRPr sz="1350">
                <a:latin typeface="Minion Pro" charset="0"/>
                <a:ea typeface="Minion Pro" charset="0"/>
                <a:cs typeface="Minion Pro" charset="0"/>
              </a:defRPr>
            </a:lvl1pPr>
          </a:lstStyle>
          <a:p>
            <a:pPr lvl="0"/>
            <a:r>
              <a:rPr lang="en-US" dirty="0"/>
              <a:t>-Author</a:t>
            </a:r>
          </a:p>
        </p:txBody>
      </p:sp>
      <p:sp>
        <p:nvSpPr>
          <p:cNvPr id="5" name="Text Placeholder 4"/>
          <p:cNvSpPr>
            <a:spLocks noGrp="1"/>
          </p:cNvSpPr>
          <p:nvPr>
            <p:ph type="body" sz="quarter" idx="18" hasCustomPrompt="1"/>
          </p:nvPr>
        </p:nvSpPr>
        <p:spPr>
          <a:xfrm>
            <a:off x="831898" y="693739"/>
            <a:ext cx="7538991" cy="2860734"/>
          </a:xfrm>
        </p:spPr>
        <p:txBody>
          <a:bodyPr anchor="b">
            <a:normAutofit/>
          </a:bodyPr>
          <a:lstStyle>
            <a:lvl1pPr marL="0" indent="0">
              <a:buNone/>
              <a:defRPr sz="2700" b="0" i="1">
                <a:latin typeface="Minion Pro" charset="0"/>
                <a:ea typeface="Minion Pro" charset="0"/>
                <a:cs typeface="Minion Pro"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2" name="Date Placeholder 11"/>
          <p:cNvSpPr>
            <a:spLocks noGrp="1"/>
          </p:cNvSpPr>
          <p:nvPr>
            <p:ph type="dt" sz="half" idx="19"/>
          </p:nvPr>
        </p:nvSpPr>
        <p:spPr/>
        <p:txBody>
          <a:bodyPr/>
          <a:lstStyle/>
          <a:p>
            <a:r>
              <a:rPr lang="en-US"/>
              <a:t>3/5/2025</a:t>
            </a:r>
            <a:endParaRPr lang="en-US" dirty="0"/>
          </a:p>
        </p:txBody>
      </p:sp>
      <p:sp>
        <p:nvSpPr>
          <p:cNvPr id="13" name="Footer Placeholder 12"/>
          <p:cNvSpPr>
            <a:spLocks noGrp="1"/>
          </p:cNvSpPr>
          <p:nvPr>
            <p:ph type="ftr" sz="quarter" idx="20"/>
          </p:nvPr>
        </p:nvSpPr>
        <p:spPr/>
        <p:txBody>
          <a:bodyPr/>
          <a:lstStyle/>
          <a:p>
            <a:r>
              <a:rPr lang="en-US"/>
              <a:t>Community Action Advisory Board</a:t>
            </a:r>
            <a:endParaRPr lang="en-US" dirty="0"/>
          </a:p>
        </p:txBody>
      </p:sp>
      <p:sp>
        <p:nvSpPr>
          <p:cNvPr id="14" name="Slide Number Placeholder 13"/>
          <p:cNvSpPr>
            <a:spLocks noGrp="1"/>
          </p:cNvSpPr>
          <p:nvPr>
            <p:ph type="sldNum" sz="quarter" idx="21"/>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50685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665505"/>
            <a:ext cx="6858000" cy="1531459"/>
          </a:xfrm>
          <a:prstGeom prst="rect">
            <a:avLst/>
          </a:prstGeom>
        </p:spPr>
        <p:txBody>
          <a:bodyPr anchor="b"/>
          <a:lstStyle>
            <a:lvl1pPr algn="l">
              <a:defRPr sz="4500" baseline="0"/>
            </a:lvl1pPr>
          </a:lstStyle>
          <a:p>
            <a:r>
              <a:rPr lang="en-US" dirty="0"/>
              <a:t>Final slide</a:t>
            </a:r>
          </a:p>
        </p:txBody>
      </p:sp>
      <p:sp>
        <p:nvSpPr>
          <p:cNvPr id="4" name="Date Placeholder 3"/>
          <p:cNvSpPr>
            <a:spLocks noGrp="1"/>
          </p:cNvSpPr>
          <p:nvPr>
            <p:ph type="dt" sz="half" idx="10"/>
          </p:nvPr>
        </p:nvSpPr>
        <p:spPr/>
        <p:txBody>
          <a:bodyPr/>
          <a:lstStyle/>
          <a:p>
            <a:r>
              <a:rPr lang="en-US"/>
              <a:t>3/5/2025</a:t>
            </a:r>
            <a:endParaRPr lang="en-US" dirty="0"/>
          </a:p>
        </p:txBody>
      </p:sp>
      <p:sp>
        <p:nvSpPr>
          <p:cNvPr id="5" name="Footer Placeholder 4"/>
          <p:cNvSpPr>
            <a:spLocks noGrp="1"/>
          </p:cNvSpPr>
          <p:nvPr>
            <p:ph type="ftr" sz="quarter" idx="11"/>
          </p:nvPr>
        </p:nvSpPr>
        <p:spPr/>
        <p:txBody>
          <a:bodyPr/>
          <a:lstStyle/>
          <a:p>
            <a:r>
              <a:rPr lang="en-US"/>
              <a:t>Community Action Advisory Board</a:t>
            </a:r>
            <a:endParaRPr lang="en-US" dirty="0"/>
          </a:p>
        </p:txBody>
      </p:sp>
      <p:sp>
        <p:nvSpPr>
          <p:cNvPr id="6" name="Slide Number Placeholder 5"/>
          <p:cNvSpPr>
            <a:spLocks noGrp="1"/>
          </p:cNvSpPr>
          <p:nvPr>
            <p:ph type="sldNum" sz="quarter" idx="12"/>
          </p:nvPr>
        </p:nvSpPr>
        <p:spPr/>
        <p:txBody>
          <a:bodyPr/>
          <a:lstStyle/>
          <a:p>
            <a:fld id="{BD3A08C5-CC68-3947-88A8-A9E34C1A68A7}" type="slidenum">
              <a:rPr lang="en-US" smtClean="0"/>
              <a:pPr/>
              <a:t>‹#›</a:t>
            </a:fld>
            <a:endParaRPr lang="en-US" dirty="0"/>
          </a:p>
        </p:txBody>
      </p:sp>
      <p:sp>
        <p:nvSpPr>
          <p:cNvPr id="7" name="Text Placeholder 4"/>
          <p:cNvSpPr>
            <a:spLocks noGrp="1"/>
          </p:cNvSpPr>
          <p:nvPr>
            <p:ph type="body" sz="quarter" idx="18" hasCustomPrompt="1"/>
          </p:nvPr>
        </p:nvSpPr>
        <p:spPr>
          <a:xfrm>
            <a:off x="1143001" y="3262032"/>
            <a:ext cx="6876261" cy="756271"/>
          </a:xfrm>
        </p:spPr>
        <p:txBody>
          <a:bodyPr anchor="b">
            <a:normAutofit/>
          </a:bodyPr>
          <a:lstStyle>
            <a:lvl1pPr marL="0" indent="0">
              <a:buNone/>
              <a:defRPr sz="2700"/>
            </a:lvl1pPr>
            <a:lvl2pPr marL="342900" indent="0">
              <a:buNone/>
              <a:defRPr/>
            </a:lvl2pPr>
            <a:lvl3pPr marL="685800" indent="0">
              <a:buNone/>
              <a:defRPr/>
            </a:lvl3pPr>
            <a:lvl4pPr marL="1028700" indent="0">
              <a:buNone/>
              <a:defRPr/>
            </a:lvl4pPr>
            <a:lvl5pPr marL="1371600" indent="0">
              <a:buNone/>
              <a:defRPr/>
            </a:lvl5pPr>
          </a:lstStyle>
          <a:p>
            <a:pPr lvl="0"/>
            <a:r>
              <a:rPr lang="en-US"/>
              <a:t>Subhead</a:t>
            </a:r>
            <a:endParaRPr lang="en-US" dirty="0"/>
          </a:p>
        </p:txBody>
      </p:sp>
      <p:sp>
        <p:nvSpPr>
          <p:cNvPr id="8" name="Text Placeholder 4"/>
          <p:cNvSpPr>
            <a:spLocks noGrp="1"/>
          </p:cNvSpPr>
          <p:nvPr>
            <p:ph type="body" sz="quarter" idx="19" hasCustomPrompt="1"/>
          </p:nvPr>
        </p:nvSpPr>
        <p:spPr>
          <a:xfrm>
            <a:off x="1143001" y="4018305"/>
            <a:ext cx="6876261" cy="1478165"/>
          </a:xfrm>
        </p:spPr>
        <p:txBody>
          <a:bodyPr anchor="b">
            <a:normAutofit/>
          </a:bodyPr>
          <a:lstStyle>
            <a:lvl1pPr marL="0" inden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dirty="0"/>
              <a:t>Additional info</a:t>
            </a:r>
          </a:p>
        </p:txBody>
      </p:sp>
    </p:spTree>
    <p:extLst>
      <p:ext uri="{BB962C8B-B14F-4D97-AF65-F5344CB8AC3E}">
        <p14:creationId xmlns:p14="http://schemas.microsoft.com/office/powerpoint/2010/main" val="3134456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593645" y="-484095"/>
            <a:ext cx="5370625" cy="8807824"/>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37" y="583070"/>
            <a:ext cx="1136096" cy="712298"/>
          </a:xfrm>
          <a:prstGeom prst="rect">
            <a:avLst/>
          </a:prstGeom>
        </p:spPr>
      </p:pic>
    </p:spTree>
    <p:extLst>
      <p:ext uri="{BB962C8B-B14F-4D97-AF65-F5344CB8AC3E}">
        <p14:creationId xmlns:p14="http://schemas.microsoft.com/office/powerpoint/2010/main" val="947961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170830" y="0"/>
            <a:ext cx="5248835" cy="8608088"/>
          </a:xfrm>
          <a:prstGeom prst="rect">
            <a:avLst/>
          </a:prstGeom>
        </p:spPr>
      </p:pic>
    </p:spTree>
    <p:extLst>
      <p:ext uri="{BB962C8B-B14F-4D97-AF65-F5344CB8AC3E}">
        <p14:creationId xmlns:p14="http://schemas.microsoft.com/office/powerpoint/2010/main" val="3722250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1" y="365126"/>
            <a:ext cx="4154366" cy="13255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4154366" cy="4351338"/>
          </a:xfrm>
          <a:prstGeom prst="rect">
            <a:avLst/>
          </a:prstGeom>
        </p:spPr>
        <p:txBody>
          <a:bodyPr/>
          <a:lstStyle/>
          <a:p>
            <a:pPr lvl="0"/>
            <a:r>
              <a:rPr lang="en-US"/>
              <a:t>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0028" y="-968187"/>
            <a:ext cx="5488081" cy="8790076"/>
          </a:xfrm>
          <a:prstGeom prst="rect">
            <a:avLst/>
          </a:prstGeom>
        </p:spPr>
      </p:pic>
    </p:spTree>
    <p:extLst>
      <p:ext uri="{BB962C8B-B14F-4D97-AF65-F5344CB8AC3E}">
        <p14:creationId xmlns:p14="http://schemas.microsoft.com/office/powerpoint/2010/main" val="2822098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1" y="365126"/>
            <a:ext cx="4154366" cy="13255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4154366" cy="4351338"/>
          </a:xfrm>
          <a:prstGeom prst="rect">
            <a:avLst/>
          </a:prstGeom>
        </p:spPr>
        <p:txBody>
          <a:bodyPr/>
          <a:lstStyle/>
          <a:p>
            <a:pPr lvl="0"/>
            <a:r>
              <a:rPr lang="en-US"/>
              <a:t>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790" y="-793376"/>
            <a:ext cx="8656650" cy="14935608"/>
          </a:xfrm>
          <a:prstGeom prst="rect">
            <a:avLst/>
          </a:prstGeom>
        </p:spPr>
      </p:pic>
    </p:spTree>
    <p:extLst>
      <p:ext uri="{BB962C8B-B14F-4D97-AF65-F5344CB8AC3E}">
        <p14:creationId xmlns:p14="http://schemas.microsoft.com/office/powerpoint/2010/main" val="1803618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6CE9-5DA7-5249-A4A6-1A29BB3A8B68}"/>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CBB649-EC0D-E34A-BC3D-B47ACD84602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p:txBody>
      </p:sp>
      <p:sp>
        <p:nvSpPr>
          <p:cNvPr id="6" name="Slide Number Placeholder 5">
            <a:extLst>
              <a:ext uri="{FF2B5EF4-FFF2-40B4-BE49-F238E27FC236}">
                <a16:creationId xmlns:a16="http://schemas.microsoft.com/office/drawing/2014/main" id="{32C168B9-0FB2-244E-8FC1-57D7BD34884E}"/>
              </a:ext>
            </a:extLst>
          </p:cNvPr>
          <p:cNvSpPr>
            <a:spLocks noGrp="1"/>
          </p:cNvSpPr>
          <p:nvPr>
            <p:ph type="sldNum" sz="quarter" idx="12"/>
          </p:nvPr>
        </p:nvSpPr>
        <p:spPr>
          <a:xfrm>
            <a:off x="6302142" y="6176964"/>
            <a:ext cx="2213209" cy="544512"/>
          </a:xfrm>
          <a:prstGeom prst="rect">
            <a:avLst/>
          </a:prstGeom>
        </p:spPr>
        <p:txBody>
          <a:bodyPr/>
          <a:lstStyle/>
          <a:p>
            <a:fld id="{DAD97633-53E7-C74C-AC60-1D9666A2B9B2}" type="slidenum">
              <a:rPr lang="en-US" smtClean="0"/>
              <a:t>‹#›</a:t>
            </a:fld>
            <a:endParaRPr lang="en-US"/>
          </a:p>
        </p:txBody>
      </p:sp>
    </p:spTree>
    <p:extLst>
      <p:ext uri="{BB962C8B-B14F-4D97-AF65-F5344CB8AC3E}">
        <p14:creationId xmlns:p14="http://schemas.microsoft.com/office/powerpoint/2010/main" val="3635118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130ACF-9AC8-1347-888A-1756F6EAC57E}"/>
              </a:ext>
            </a:extLst>
          </p:cNvPr>
          <p:cNvSpPr/>
          <p:nvPr userDrawn="1"/>
        </p:nvSpPr>
        <p:spPr>
          <a:xfrm>
            <a:off x="1" y="0"/>
            <a:ext cx="4498181" cy="6858000"/>
          </a:xfrm>
          <a:prstGeom prst="rect">
            <a:avLst/>
          </a:prstGeom>
          <a:solidFill>
            <a:srgbClr val="FF4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019D94D-87BC-CD4D-B8EC-45955FE45DA2}"/>
              </a:ext>
            </a:extLst>
          </p:cNvPr>
          <p:cNvSpPr>
            <a:spLocks noGrp="1"/>
          </p:cNvSpPr>
          <p:nvPr>
            <p:ph sz="half" idx="2"/>
          </p:nvPr>
        </p:nvSpPr>
        <p:spPr>
          <a:xfrm>
            <a:off x="629842" y="1304145"/>
            <a:ext cx="3868340" cy="4885519"/>
          </a:xfrm>
          <a:prstGeom prst="rect">
            <a:avLst/>
          </a:prstGeom>
        </p:spPr>
        <p:txBody>
          <a:bodyPr/>
          <a:lstStyle>
            <a:lvl1pPr marL="0" indent="0">
              <a:buNone/>
              <a:defRPr/>
            </a:lvl1pPr>
          </a:lstStyle>
          <a:p>
            <a:pPr lvl="0"/>
            <a:r>
              <a:rPr lang="en-US"/>
              <a:t>Edit Master text styles</a:t>
            </a:r>
          </a:p>
        </p:txBody>
      </p:sp>
      <p:sp>
        <p:nvSpPr>
          <p:cNvPr id="6" name="Content Placeholder 5">
            <a:extLst>
              <a:ext uri="{FF2B5EF4-FFF2-40B4-BE49-F238E27FC236}">
                <a16:creationId xmlns:a16="http://schemas.microsoft.com/office/drawing/2014/main" id="{6CE3DDB8-2C97-BA43-AC84-3BA4A837037B}"/>
              </a:ext>
            </a:extLst>
          </p:cNvPr>
          <p:cNvSpPr>
            <a:spLocks noGrp="1"/>
          </p:cNvSpPr>
          <p:nvPr>
            <p:ph sz="quarter" idx="4"/>
          </p:nvPr>
        </p:nvSpPr>
        <p:spPr>
          <a:xfrm>
            <a:off x="4629150" y="1304145"/>
            <a:ext cx="3887391" cy="4885519"/>
          </a:xfrm>
          <a:prstGeom prst="rect">
            <a:avLst/>
          </a:prstGeom>
        </p:spPr>
        <p:txBody>
          <a:bodyPr/>
          <a:lstStyle>
            <a:lvl1pPr marL="0" indent="0">
              <a:buNone/>
              <a:defRPr/>
            </a:lvl1pPr>
          </a:lstStyle>
          <a:p>
            <a:pPr lvl="0"/>
            <a:r>
              <a:rPr lang="en-US"/>
              <a:t>Edit Master text styles</a:t>
            </a:r>
          </a:p>
        </p:txBody>
      </p:sp>
      <p:sp>
        <p:nvSpPr>
          <p:cNvPr id="10" name="TextBox 9">
            <a:extLst>
              <a:ext uri="{FF2B5EF4-FFF2-40B4-BE49-F238E27FC236}">
                <a16:creationId xmlns:a16="http://schemas.microsoft.com/office/drawing/2014/main" id="{D2A3E1E0-4679-154C-BBE6-1CF59B8DC054}"/>
              </a:ext>
            </a:extLst>
          </p:cNvPr>
          <p:cNvSpPr txBox="1"/>
          <p:nvPr userDrawn="1"/>
        </p:nvSpPr>
        <p:spPr>
          <a:xfrm>
            <a:off x="563078" y="6264554"/>
            <a:ext cx="3775509" cy="230832"/>
          </a:xfrm>
          <a:prstGeom prst="rect">
            <a:avLst/>
          </a:prstGeom>
          <a:noFill/>
        </p:spPr>
        <p:txBody>
          <a:bodyPr wrap="square" rtlCol="0">
            <a:spAutoFit/>
          </a:bodyPr>
          <a:lstStyle/>
          <a:p>
            <a:r>
              <a:rPr lang="en-US" sz="900" b="1" dirty="0"/>
              <a:t>2018 YWCA USA LEADERSHIP &amp; CAPACITY BUILDING INSTITUTE</a:t>
            </a:r>
          </a:p>
        </p:txBody>
      </p:sp>
    </p:spTree>
    <p:extLst>
      <p:ext uri="{BB962C8B-B14F-4D97-AF65-F5344CB8AC3E}">
        <p14:creationId xmlns:p14="http://schemas.microsoft.com/office/powerpoint/2010/main" val="23769497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Text Below">
    <p:spTree>
      <p:nvGrpSpPr>
        <p:cNvPr id="1" name=""/>
        <p:cNvGrpSpPr/>
        <p:nvPr/>
      </p:nvGrpSpPr>
      <p:grpSpPr>
        <a:xfrm>
          <a:off x="0" y="0"/>
          <a:ext cx="0" cy="0"/>
          <a:chOff x="0" y="0"/>
          <a:chExt cx="0" cy="0"/>
        </a:xfrm>
      </p:grpSpPr>
      <p:sp>
        <p:nvSpPr>
          <p:cNvPr id="5" name="Table Placeholder 4"/>
          <p:cNvSpPr>
            <a:spLocks noGrp="1"/>
          </p:cNvSpPr>
          <p:nvPr>
            <p:ph type="tbl" sz="quarter" idx="13"/>
          </p:nvPr>
        </p:nvSpPr>
        <p:spPr>
          <a:xfrm>
            <a:off x="721896" y="1182532"/>
            <a:ext cx="7700210" cy="3650725"/>
          </a:xfrm>
        </p:spPr>
        <p:txBody>
          <a:bodyPr anchor="ctr"/>
          <a:lstStyle>
            <a:lvl1pPr marL="0" marR="0" indent="0" algn="l" defTabSz="685800" rtl="0" eaLnBrk="1" fontAlgn="auto" latinLnBrk="0" hangingPunct="1">
              <a:lnSpc>
                <a:spcPct val="90000"/>
              </a:lnSpc>
              <a:spcBef>
                <a:spcPts val="750"/>
              </a:spcBef>
              <a:spcAft>
                <a:spcPts val="0"/>
              </a:spcAft>
              <a:buClrTx/>
              <a:buSzTx/>
              <a:buFont typeface="Arial"/>
              <a:buNone/>
              <a:tabLst/>
              <a:defRPr baseline="0">
                <a:sym typeface="Wingdings"/>
              </a:defRPr>
            </a:lvl1pPr>
          </a:lstStyle>
          <a:p>
            <a:endParaRPr lang="en-US" dirty="0"/>
          </a:p>
          <a:p>
            <a:r>
              <a:rPr lang="en-US" dirty="0"/>
              <a:t>Click icon to create table  </a:t>
            </a:r>
          </a:p>
          <a:p>
            <a:endParaRPr lang="en-US" dirty="0"/>
          </a:p>
        </p:txBody>
      </p:sp>
      <p:sp>
        <p:nvSpPr>
          <p:cNvPr id="4" name="Text Placeholder 3"/>
          <p:cNvSpPr>
            <a:spLocks noGrp="1"/>
          </p:cNvSpPr>
          <p:nvPr>
            <p:ph type="body" sz="quarter" idx="14" hasCustomPrompt="1"/>
          </p:nvPr>
        </p:nvSpPr>
        <p:spPr>
          <a:xfrm>
            <a:off x="721896" y="5012014"/>
            <a:ext cx="7690684" cy="877509"/>
          </a:xfrm>
        </p:spPr>
        <p:txBody>
          <a:bodyPr/>
          <a:lstStyle>
            <a:lvl1pPr marL="0" indent="0">
              <a:buNone/>
              <a:defRPr/>
            </a:lvl1pPr>
          </a:lstStyle>
          <a:p>
            <a:pPr lvl="0"/>
            <a:r>
              <a:rPr lang="en-US" dirty="0"/>
              <a:t>Text</a:t>
            </a:r>
          </a:p>
        </p:txBody>
      </p:sp>
      <p:sp>
        <p:nvSpPr>
          <p:cNvPr id="6" name="Title 5"/>
          <p:cNvSpPr>
            <a:spLocks noGrp="1"/>
          </p:cNvSpPr>
          <p:nvPr>
            <p:ph type="title" hasCustomPrompt="1"/>
          </p:nvPr>
        </p:nvSpPr>
        <p:spPr/>
        <p:txBody>
          <a:bodyPr/>
          <a:lstStyle/>
          <a:p>
            <a:r>
              <a:rPr lang="en-US" dirty="0"/>
              <a:t>Slide title</a:t>
            </a:r>
          </a:p>
        </p:txBody>
      </p:sp>
      <p:cxnSp>
        <p:nvCxnSpPr>
          <p:cNvPr id="11" name="Straight Connector 10"/>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5"/>
          </p:nvPr>
        </p:nvSpPr>
        <p:spPr/>
        <p:txBody>
          <a:bodyPr/>
          <a:lstStyle/>
          <a:p>
            <a:r>
              <a:rPr lang="en-US"/>
              <a:t>3/5/2025</a:t>
            </a:r>
            <a:endParaRPr lang="en-US" dirty="0"/>
          </a:p>
        </p:txBody>
      </p:sp>
      <p:sp>
        <p:nvSpPr>
          <p:cNvPr id="12" name="Footer Placeholder 11"/>
          <p:cNvSpPr>
            <a:spLocks noGrp="1"/>
          </p:cNvSpPr>
          <p:nvPr>
            <p:ph type="ftr" sz="quarter" idx="16"/>
          </p:nvPr>
        </p:nvSpPr>
        <p:spPr/>
        <p:txBody>
          <a:bodyPr/>
          <a:lstStyle/>
          <a:p>
            <a:r>
              <a:rPr lang="en-US"/>
              <a:t>Community Action Advisory Board</a:t>
            </a:r>
            <a:endParaRPr lang="en-US" dirty="0"/>
          </a:p>
        </p:txBody>
      </p:sp>
      <p:sp>
        <p:nvSpPr>
          <p:cNvPr id="14" name="Slide Number Placeholder 13"/>
          <p:cNvSpPr>
            <a:spLocks noGrp="1"/>
          </p:cNvSpPr>
          <p:nvPr>
            <p:ph type="sldNum" sz="quarter" idx="17"/>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028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BD9DF1-75B5-3E46-88C1-92A39FFE7C03}"/>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1BCCC6B9-C666-8246-AAD6-7EC020F75742}"/>
              </a:ext>
            </a:extLst>
          </p:cNvPr>
          <p:cNvSpPr>
            <a:spLocks noGrp="1"/>
          </p:cNvSpPr>
          <p:nvPr>
            <p:ph sz="quarter" idx="10"/>
          </p:nvPr>
        </p:nvSpPr>
        <p:spPr>
          <a:xfrm>
            <a:off x="628650" y="1873770"/>
            <a:ext cx="7886700" cy="4036493"/>
          </a:xfrm>
          <a:prstGeom prst="rect">
            <a:avLst/>
          </a:prstGeom>
        </p:spPr>
        <p:txBody>
          <a:bodyPr/>
          <a:lstStyle/>
          <a:p>
            <a:pPr lvl="0"/>
            <a:r>
              <a:rPr lang="en-US"/>
              <a:t>Edit Master text styles</a:t>
            </a:r>
          </a:p>
        </p:txBody>
      </p:sp>
    </p:spTree>
    <p:extLst>
      <p:ext uri="{BB962C8B-B14F-4D97-AF65-F5344CB8AC3E}">
        <p14:creationId xmlns:p14="http://schemas.microsoft.com/office/powerpoint/2010/main" val="3078328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22147"/>
            <a:ext cx="6858000" cy="762001"/>
          </a:xfrm>
        </p:spPr>
        <p:txBody>
          <a:bodyPr anchor="t">
            <a:normAutofit/>
          </a:bodyPr>
          <a:lstStyle>
            <a:lvl1pPr algn="ctr">
              <a:defRPr sz="3600"/>
            </a:lvl1pPr>
          </a:lstStyle>
          <a:p>
            <a:r>
              <a:rPr lang="en-US"/>
              <a:t>Click to edit Master title style</a:t>
            </a:r>
          </a:p>
        </p:txBody>
      </p:sp>
      <p:sp>
        <p:nvSpPr>
          <p:cNvPr id="3" name="Subtitle 2"/>
          <p:cNvSpPr>
            <a:spLocks noGrp="1"/>
          </p:cNvSpPr>
          <p:nvPr>
            <p:ph type="subTitle" idx="1"/>
          </p:nvPr>
        </p:nvSpPr>
        <p:spPr>
          <a:xfrm>
            <a:off x="1143000" y="5470413"/>
            <a:ext cx="6858000" cy="540920"/>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562780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07460"/>
            <a:ext cx="7886700" cy="676275"/>
          </a:xfrm>
        </p:spPr>
        <p:txBody>
          <a:bodyPr/>
          <a:lstStyle>
            <a:lvl1pPr>
              <a:defRPr>
                <a:solidFill>
                  <a:schemeClr val="tx1"/>
                </a:solidFill>
                <a:latin typeface="Proxima Nova"/>
              </a:defRPr>
            </a:lvl1pPr>
          </a:lstStyle>
          <a:p>
            <a:r>
              <a:rPr lang="en-US"/>
              <a:t>Click to edit Master title style</a:t>
            </a:r>
          </a:p>
        </p:txBody>
      </p:sp>
      <p:sp>
        <p:nvSpPr>
          <p:cNvPr id="3" name="Content Placeholder 2"/>
          <p:cNvSpPr>
            <a:spLocks noGrp="1"/>
          </p:cNvSpPr>
          <p:nvPr>
            <p:ph idx="1"/>
          </p:nvPr>
        </p:nvSpPr>
        <p:spPr/>
        <p:txBody>
          <a:bodyPr/>
          <a:lstStyle>
            <a:lvl1pPr>
              <a:buClr>
                <a:srgbClr val="FFC000"/>
              </a:buClr>
              <a:buSzPct val="110000"/>
              <a:defRPr>
                <a:latin typeface="Proxima Nova" panose="02000506030000020004"/>
              </a:defRPr>
            </a:lvl1pPr>
            <a:lvl2pPr marL="514350" indent="-171450">
              <a:buClr>
                <a:schemeClr val="tx1">
                  <a:lumMod val="75000"/>
                  <a:lumOff val="25000"/>
                </a:schemeClr>
              </a:buClr>
              <a:buSzPct val="111000"/>
              <a:buFont typeface="Calibri" panose="020F0502020204030204" pitchFamily="34" charset="0"/>
              <a:buChar char="–"/>
              <a:defRPr>
                <a:latin typeface="Proxima Nova" panose="02000506030000020004"/>
              </a:defRPr>
            </a:lvl2pPr>
            <a:lvl3pPr>
              <a:defRPr>
                <a:latin typeface="Proxima Nova" panose="02000506030000020004"/>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71501" y="6493933"/>
            <a:ext cx="8312150" cy="196208"/>
          </a:xfrm>
          <a:prstGeom prst="rect">
            <a:avLst/>
          </a:prstGeom>
          <a:noFill/>
        </p:spPr>
        <p:txBody>
          <a:bodyPr wrap="square" rtlCol="0">
            <a:spAutoFit/>
          </a:bodyPr>
          <a:lstStyle/>
          <a:p>
            <a:pPr algn="ctr"/>
            <a:fld id="{B689297D-9DD3-4332-9B6D-DF38D54F4B14}" type="slidenum">
              <a:rPr lang="en-US" sz="675" smtClean="0">
                <a:solidFill>
                  <a:schemeClr val="tx1">
                    <a:lumMod val="75000"/>
                    <a:lumOff val="25000"/>
                  </a:schemeClr>
                </a:solidFill>
              </a:rPr>
              <a:pPr algn="ctr"/>
              <a:t>‹#›</a:t>
            </a:fld>
            <a:endParaRPr lang="en-US" sz="675">
              <a:solidFill>
                <a:schemeClr val="tx1">
                  <a:lumMod val="75000"/>
                  <a:lumOff val="25000"/>
                </a:schemeClr>
              </a:solidFill>
            </a:endParaRPr>
          </a:p>
        </p:txBody>
      </p:sp>
    </p:spTree>
    <p:extLst>
      <p:ext uri="{BB962C8B-B14F-4D97-AF65-F5344CB8AC3E}">
        <p14:creationId xmlns:p14="http://schemas.microsoft.com/office/powerpoint/2010/main" val="658650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550" y="407460"/>
            <a:ext cx="7886700" cy="676275"/>
          </a:xfrm>
        </p:spPr>
        <p:txBody>
          <a:bodyPr/>
          <a:lstStyle>
            <a:lvl1pPr>
              <a:defRPr>
                <a:solidFill>
                  <a:schemeClr val="tx1"/>
                </a:solidFill>
              </a:defRPr>
            </a:lvl1pPr>
          </a:lstStyle>
          <a:p>
            <a:r>
              <a:rPr lang="en-US"/>
              <a:t>Click to edit Master title style</a:t>
            </a:r>
          </a:p>
        </p:txBody>
      </p:sp>
      <p:sp>
        <p:nvSpPr>
          <p:cNvPr id="8" name="TextBox 7"/>
          <p:cNvSpPr txBox="1"/>
          <p:nvPr userDrawn="1"/>
        </p:nvSpPr>
        <p:spPr>
          <a:xfrm>
            <a:off x="571501" y="6493933"/>
            <a:ext cx="8312150" cy="196208"/>
          </a:xfrm>
          <a:prstGeom prst="rect">
            <a:avLst/>
          </a:prstGeom>
          <a:noFill/>
        </p:spPr>
        <p:txBody>
          <a:bodyPr wrap="square" rtlCol="0">
            <a:spAutoFit/>
          </a:bodyPr>
          <a:lstStyle/>
          <a:p>
            <a:pPr algn="ctr"/>
            <a:fld id="{B689297D-9DD3-4332-9B6D-DF38D54F4B14}" type="slidenum">
              <a:rPr lang="en-US" sz="675" smtClean="0">
                <a:solidFill>
                  <a:schemeClr val="tx1">
                    <a:lumMod val="75000"/>
                    <a:lumOff val="25000"/>
                  </a:schemeClr>
                </a:solidFill>
              </a:rPr>
              <a:pPr algn="ctr"/>
              <a:t>‹#›</a:t>
            </a:fld>
            <a:endParaRPr lang="en-US" sz="675">
              <a:solidFill>
                <a:schemeClr val="tx1">
                  <a:lumMod val="75000"/>
                  <a:lumOff val="25000"/>
                </a:schemeClr>
              </a:solidFill>
            </a:endParaRPr>
          </a:p>
        </p:txBody>
      </p:sp>
    </p:spTree>
    <p:extLst>
      <p:ext uri="{BB962C8B-B14F-4D97-AF65-F5344CB8AC3E}">
        <p14:creationId xmlns:p14="http://schemas.microsoft.com/office/powerpoint/2010/main" val="2995514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3175000" y="4056593"/>
            <a:ext cx="5591594" cy="676275"/>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23643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71501" y="6493933"/>
            <a:ext cx="8312150" cy="196208"/>
          </a:xfrm>
          <a:prstGeom prst="rect">
            <a:avLst/>
          </a:prstGeom>
          <a:noFill/>
        </p:spPr>
        <p:txBody>
          <a:bodyPr wrap="square" rtlCol="0">
            <a:spAutoFit/>
          </a:bodyPr>
          <a:lstStyle/>
          <a:p>
            <a:pPr algn="ctr"/>
            <a:fld id="{B689297D-9DD3-4332-9B6D-DF38D54F4B14}" type="slidenum">
              <a:rPr lang="en-US" sz="675" smtClean="0">
                <a:solidFill>
                  <a:schemeClr val="tx1">
                    <a:lumMod val="75000"/>
                    <a:lumOff val="25000"/>
                  </a:schemeClr>
                </a:solidFill>
              </a:rPr>
              <a:pPr algn="ctr"/>
              <a:t>‹#›</a:t>
            </a:fld>
            <a:endParaRPr lang="en-US" sz="675">
              <a:solidFill>
                <a:schemeClr val="tx1">
                  <a:lumMod val="75000"/>
                  <a:lumOff val="25000"/>
                </a:schemeClr>
              </a:solidFill>
            </a:endParaRPr>
          </a:p>
        </p:txBody>
      </p:sp>
    </p:spTree>
    <p:extLst>
      <p:ext uri="{BB962C8B-B14F-4D97-AF65-F5344CB8AC3E}">
        <p14:creationId xmlns:p14="http://schemas.microsoft.com/office/powerpoint/2010/main" val="810780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4F5065A3-F376-456A-A247-100E075C7EB0}" type="datetimeFigureOut">
              <a:rPr lang="en-US" smtClean="0"/>
              <a:pPr/>
              <a:t>3/4/2025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3A57C98-A990-4C4A-AFF2-D3171697626D}" type="slidenum">
              <a:rPr lang="en-US" smtClean="0"/>
              <a:pPr/>
              <a:t>‹#›</a:t>
            </a:fld>
            <a:endParaRPr lang="en-US"/>
          </a:p>
        </p:txBody>
      </p:sp>
    </p:spTree>
    <p:extLst>
      <p:ext uri="{BB962C8B-B14F-4D97-AF65-F5344CB8AC3E}">
        <p14:creationId xmlns:p14="http://schemas.microsoft.com/office/powerpoint/2010/main" val="1697894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143000" y="1122363"/>
            <a:ext cx="6858000" cy="3025308"/>
          </a:xfrm>
        </p:spPr>
        <p:txBody>
          <a:bodyPr anchor="b">
            <a:normAutofit/>
          </a:bodyPr>
          <a:lstStyle>
            <a:lvl1pPr algn="ctr">
              <a:defRPr sz="49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143000" y="4386730"/>
            <a:ext cx="6858000" cy="1135529"/>
          </a:xfrm>
        </p:spPr>
        <p:txBody>
          <a:bodyPr>
            <a:normAutofit/>
          </a:bodyPr>
          <a:lstStyle>
            <a:lvl1pPr marL="0" indent="0" algn="ctr">
              <a:lnSpc>
                <a:spcPct val="120000"/>
              </a:lnSpc>
              <a:buNone/>
              <a:defRPr sz="1350" b="1"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97064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94843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02861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7" name="Picture Placeholder 2"/>
          <p:cNvSpPr>
            <a:spLocks noGrp="1"/>
          </p:cNvSpPr>
          <p:nvPr>
            <p:ph type="pic" idx="14"/>
          </p:nvPr>
        </p:nvSpPr>
        <p:spPr>
          <a:xfrm>
            <a:off x="721895" y="1230660"/>
            <a:ext cx="2392566" cy="4590038"/>
          </a:xfrm>
          <a:solidFill>
            <a:srgbClr val="D8872A">
              <a:alpha val="29804"/>
            </a:srgbClr>
          </a:solidFill>
        </p:spPr>
        <p:txBody>
          <a:bodyPr anchor="ctr">
            <a:normAutofit/>
          </a:bodyPr>
          <a:lstStyle>
            <a:lvl1pPr marL="0" indent="0">
              <a:buNone/>
              <a:defRPr sz="1050" spc="0" baseline="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0" name="Picture Placeholder 2"/>
          <p:cNvSpPr>
            <a:spLocks noGrp="1"/>
          </p:cNvSpPr>
          <p:nvPr>
            <p:ph type="pic" idx="15"/>
          </p:nvPr>
        </p:nvSpPr>
        <p:spPr>
          <a:xfrm>
            <a:off x="3375717" y="1230660"/>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6029539" y="1230651"/>
            <a:ext cx="2392566" cy="4590038"/>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3/5/2025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1995329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628650" y="1924493"/>
            <a:ext cx="38862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4629150" y="1924493"/>
            <a:ext cx="38862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22378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629842" y="1734325"/>
            <a:ext cx="3868340" cy="823912"/>
          </a:xfrm>
        </p:spPr>
        <p:txBody>
          <a:bodyPr anchor="b">
            <a:normAutofit/>
          </a:bodyPr>
          <a:lstStyle>
            <a:lvl1pPr marL="0" indent="0">
              <a:buNone/>
              <a:defRPr sz="150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629842" y="2558237"/>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629150" y="1734325"/>
            <a:ext cx="3887391" cy="823912"/>
          </a:xfrm>
        </p:spPr>
        <p:txBody>
          <a:bodyPr anchor="b">
            <a:normAutofit/>
          </a:bodyPr>
          <a:lstStyle>
            <a:lvl1pPr marL="0" indent="0">
              <a:buNone/>
              <a:defRPr sz="150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629150" y="2558237"/>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9354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19430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403067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731458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51445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093250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30485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233978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1"/>
            <a:ext cx="677826"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643101" y="486138"/>
            <a:ext cx="4070688" cy="3599727"/>
          </a:xfrm>
        </p:spPr>
        <p:txBody>
          <a:bodyPr anchor="b" anchorCtr="0">
            <a:noAutofit/>
          </a:bodyPr>
          <a:lstStyle>
            <a:lvl1pPr algn="l">
              <a:defRPr sz="33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4218581" y="-6713"/>
            <a:ext cx="49341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1500"/>
            </a:lvl1pPr>
          </a:lstStyle>
          <a:p>
            <a:r>
              <a:rPr lang="en-US"/>
              <a:t>Click icon to add picture</a:t>
            </a:r>
            <a:endParaRPr lang="en-US" dirty="0"/>
          </a:p>
        </p:txBody>
      </p:sp>
    </p:spTree>
    <p:extLst>
      <p:ext uri="{BB962C8B-B14F-4D97-AF65-F5344CB8AC3E}">
        <p14:creationId xmlns:p14="http://schemas.microsoft.com/office/powerpoint/2010/main" val="1871872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32147" y="0"/>
            <a:ext cx="3493794"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32147" y="5791201"/>
            <a:ext cx="4714876"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233978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1"/>
            <a:ext cx="677826"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28650" y="509287"/>
            <a:ext cx="24003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3767559" y="509286"/>
            <a:ext cx="3246699" cy="5617194"/>
          </a:xfrm>
        </p:spPr>
        <p:txBody>
          <a:bodyPr anchor="ctr" anchorCtr="0">
            <a:normAutofit/>
          </a:bodyPr>
          <a:lstStyle>
            <a:lvl1pPr marL="0" indent="0">
              <a:lnSpc>
                <a:spcPct val="150000"/>
              </a:lnSpc>
              <a:spcBef>
                <a:spcPts val="750"/>
              </a:spcBef>
              <a:buNone/>
              <a:defRPr sz="1350"/>
            </a:lvl1pPr>
            <a:lvl2pPr marL="342900" indent="0">
              <a:lnSpc>
                <a:spcPct val="150000"/>
              </a:lnSpc>
              <a:spcBef>
                <a:spcPts val="750"/>
              </a:spcBef>
              <a:buNone/>
              <a:defRPr sz="1200"/>
            </a:lvl2pPr>
            <a:lvl3pPr marL="685800" indent="0">
              <a:lnSpc>
                <a:spcPct val="150000"/>
              </a:lnSpc>
              <a:spcBef>
                <a:spcPts val="750"/>
              </a:spcBef>
              <a:buNone/>
              <a:defRPr sz="1050"/>
            </a:lvl3pPr>
            <a:lvl4pPr marL="1028700" indent="0">
              <a:lnSpc>
                <a:spcPct val="150000"/>
              </a:lnSpc>
              <a:spcBef>
                <a:spcPts val="750"/>
              </a:spcBef>
              <a:buNone/>
              <a:defRPr sz="900"/>
            </a:lvl4pPr>
            <a:lvl5pPr marL="1371600" indent="0">
              <a:lnSpc>
                <a:spcPct val="150000"/>
              </a:lnSpc>
              <a:spcBef>
                <a:spcPts val="750"/>
              </a:spcBef>
              <a:buNone/>
              <a:defRPr sz="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7161610" y="-22860"/>
            <a:ext cx="1988820" cy="6903720"/>
          </a:xfrm>
        </p:spPr>
        <p:txBody>
          <a:bodyPr lIns="182880" tIns="274320" rIns="182880">
            <a:normAutofit/>
          </a:bodyPr>
          <a:lstStyle>
            <a:lvl1pPr marL="0" indent="0" algn="ctr">
              <a:buNone/>
              <a:defRPr sz="15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1614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1 text, 2 image">
    <p:spTree>
      <p:nvGrpSpPr>
        <p:cNvPr id="1" name=""/>
        <p:cNvGrpSpPr/>
        <p:nvPr/>
      </p:nvGrpSpPr>
      <p:grpSpPr>
        <a:xfrm>
          <a:off x="0" y="0"/>
          <a:ext cx="0" cy="0"/>
          <a:chOff x="0" y="0"/>
          <a:chExt cx="0" cy="0"/>
        </a:xfrm>
      </p:grpSpPr>
      <p:sp>
        <p:nvSpPr>
          <p:cNvPr id="20" name="Picture Placeholder 2"/>
          <p:cNvSpPr>
            <a:spLocks noGrp="1"/>
          </p:cNvSpPr>
          <p:nvPr>
            <p:ph type="pic" idx="15"/>
          </p:nvPr>
        </p:nvSpPr>
        <p:spPr>
          <a:xfrm>
            <a:off x="3310572" y="1230660"/>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21" name="Picture Placeholder 2"/>
          <p:cNvSpPr>
            <a:spLocks noGrp="1"/>
          </p:cNvSpPr>
          <p:nvPr>
            <p:ph type="pic" idx="16"/>
          </p:nvPr>
        </p:nvSpPr>
        <p:spPr>
          <a:xfrm>
            <a:off x="5964394" y="1230652"/>
            <a:ext cx="2457711" cy="4609702"/>
          </a:xfrm>
          <a:solidFill>
            <a:srgbClr val="D8872A">
              <a:alpha val="29804"/>
            </a:srgbClr>
          </a:solidFill>
        </p:spPr>
        <p:txBody>
          <a:bodyPr anchor="ctr">
            <a:normAutofit/>
          </a:bodyPr>
          <a:lstStyle>
            <a:lvl1pPr marL="0" indent="0">
              <a:buNone/>
              <a:defRPr sz="1050">
                <a:sym typeface="Wingdings"/>
              </a:defRPr>
            </a:lvl1pPr>
            <a:lvl2pPr marL="257163" indent="0">
              <a:buNone/>
              <a:defRPr sz="1575"/>
            </a:lvl2pPr>
            <a:lvl3pPr marL="514325" indent="0">
              <a:buNone/>
              <a:defRPr sz="1350"/>
            </a:lvl3pPr>
            <a:lvl4pPr marL="771487" indent="0">
              <a:buNone/>
              <a:defRPr sz="1125"/>
            </a:lvl4pPr>
            <a:lvl5pPr marL="1028649" indent="0">
              <a:buNone/>
              <a:defRPr sz="1125"/>
            </a:lvl5pPr>
            <a:lvl6pPr marL="1285811" indent="0">
              <a:buNone/>
              <a:defRPr sz="1125"/>
            </a:lvl6pPr>
            <a:lvl7pPr marL="1542973" indent="0">
              <a:buNone/>
              <a:defRPr sz="1125"/>
            </a:lvl7pPr>
            <a:lvl8pPr marL="1800135" indent="0">
              <a:buNone/>
              <a:defRPr sz="1125"/>
            </a:lvl8pPr>
            <a:lvl9pPr marL="2057298" indent="0">
              <a:buNone/>
              <a:defRPr sz="1125"/>
            </a:lvl9pPr>
          </a:lstStyle>
          <a:p>
            <a:endParaRPr lang="en-US" dirty="0"/>
          </a:p>
        </p:txBody>
      </p:sp>
      <p:sp>
        <p:nvSpPr>
          <p:cNvPr id="10" name="Title 9"/>
          <p:cNvSpPr>
            <a:spLocks noGrp="1"/>
          </p:cNvSpPr>
          <p:nvPr>
            <p:ph type="title" hasCustomPrompt="1"/>
          </p:nvPr>
        </p:nvSpPr>
        <p:spPr/>
        <p:txBody>
          <a:bodyPr/>
          <a:lstStyle/>
          <a:p>
            <a:r>
              <a:rPr lang="en-US" dirty="0"/>
              <a:t>Slide title</a:t>
            </a:r>
          </a:p>
        </p:txBody>
      </p:sp>
      <p:cxnSp>
        <p:nvCxnSpPr>
          <p:cNvPr id="18" name="Straight Connector 17"/>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7"/>
          </p:nvPr>
        </p:nvSpPr>
        <p:spPr/>
        <p:txBody>
          <a:bodyPr/>
          <a:lstStyle/>
          <a:p>
            <a:r>
              <a:rPr lang="en-US"/>
              <a:t>3/5/2025</a:t>
            </a:r>
            <a:endParaRPr lang="en-US" dirty="0"/>
          </a:p>
        </p:txBody>
      </p:sp>
      <p:sp>
        <p:nvSpPr>
          <p:cNvPr id="13" name="Footer Placeholder 12"/>
          <p:cNvSpPr>
            <a:spLocks noGrp="1"/>
          </p:cNvSpPr>
          <p:nvPr>
            <p:ph type="ftr" sz="quarter" idx="18"/>
          </p:nvPr>
        </p:nvSpPr>
        <p:spPr/>
        <p:txBody>
          <a:bodyPr/>
          <a:lstStyle/>
          <a:p>
            <a:r>
              <a:rPr lang="en-US"/>
              <a:t>Community Action Advisory Board</a:t>
            </a:r>
            <a:endParaRPr lang="en-US" dirty="0"/>
          </a:p>
        </p:txBody>
      </p:sp>
      <p:sp>
        <p:nvSpPr>
          <p:cNvPr id="14" name="Slide Number Placeholder 13"/>
          <p:cNvSpPr>
            <a:spLocks noGrp="1"/>
          </p:cNvSpPr>
          <p:nvPr>
            <p:ph type="sldNum" sz="quarter" idx="19"/>
          </p:nvPr>
        </p:nvSpPr>
        <p:spPr/>
        <p:txBody>
          <a:bodyPr/>
          <a:lstStyle/>
          <a:p>
            <a:fld id="{BD3A08C5-CC68-3947-88A8-A9E34C1A68A7}" type="slidenum">
              <a:rPr lang="en-US" smtClean="0"/>
              <a:pPr/>
              <a:t>‹#›</a:t>
            </a:fld>
            <a:endParaRPr lang="en-US" dirty="0"/>
          </a:p>
        </p:txBody>
      </p:sp>
      <p:sp>
        <p:nvSpPr>
          <p:cNvPr id="3" name="Text Placeholder 2"/>
          <p:cNvSpPr>
            <a:spLocks noGrp="1"/>
          </p:cNvSpPr>
          <p:nvPr>
            <p:ph type="body" sz="quarter" idx="20" hasCustomPrompt="1"/>
          </p:nvPr>
        </p:nvSpPr>
        <p:spPr>
          <a:xfrm>
            <a:off x="721896" y="1230651"/>
            <a:ext cx="2351505" cy="4610156"/>
          </a:xfrm>
        </p:spPr>
        <p:txBody>
          <a:bodyPr>
            <a:normAutofit/>
          </a:bodyPr>
          <a:lstStyle>
            <a:lvl1pPr marL="0" indent="0">
              <a:buNone/>
              <a:defRPr sz="1500"/>
            </a:lvl1pPr>
          </a:lstStyle>
          <a:p>
            <a:pPr lvl="0"/>
            <a:r>
              <a:rPr lang="en-US" dirty="0"/>
              <a:t>Text</a:t>
            </a:r>
          </a:p>
        </p:txBody>
      </p:sp>
    </p:spTree>
    <p:extLst>
      <p:ext uri="{BB962C8B-B14F-4D97-AF65-F5344CB8AC3E}">
        <p14:creationId xmlns:p14="http://schemas.microsoft.com/office/powerpoint/2010/main" val="172200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233978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8086165" y="0"/>
            <a:ext cx="1057835"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4897041" y="-4762"/>
            <a:ext cx="4246959"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1"/>
            <a:ext cx="677826"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143000" y="743671"/>
            <a:ext cx="6858000" cy="3361254"/>
          </a:xfrm>
        </p:spPr>
        <p:txBody>
          <a:bodyPr anchor="b">
            <a:noAutofit/>
          </a:bodyPr>
          <a:lstStyle>
            <a:lvl1pPr algn="ctr">
              <a:defRPr sz="33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5715" y="4766434"/>
            <a:ext cx="9155430" cy="2121408"/>
          </a:xfrm>
        </p:spPr>
        <p:txBody>
          <a:bodyPr>
            <a:no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1844542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233978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1"/>
            <a:ext cx="677826"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32147" y="5791201"/>
            <a:ext cx="4714876"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6347223" y="5848350"/>
            <a:ext cx="2796777"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8657368" y="1647826"/>
            <a:ext cx="48663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8086165" y="0"/>
            <a:ext cx="1057835"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4897041" y="-4762"/>
            <a:ext cx="4246959"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7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626221" y="2032663"/>
            <a:ext cx="3347254" cy="4067492"/>
          </a:xfrm>
        </p:spPr>
        <p:txBody>
          <a:bodyPr>
            <a:normAutofit/>
          </a:bodyPr>
          <a:lstStyle>
            <a:lvl1pPr marL="0" indent="0">
              <a:spcBef>
                <a:spcPts val="750"/>
              </a:spcBef>
              <a:spcAft>
                <a:spcPts val="375"/>
              </a:spcAft>
              <a:buNone/>
              <a:defRPr sz="1350"/>
            </a:lvl1pPr>
            <a:lvl2pPr marL="0">
              <a:spcBef>
                <a:spcPts val="750"/>
              </a:spcBef>
              <a:spcAft>
                <a:spcPts val="375"/>
              </a:spcAft>
              <a:defRPr sz="1350"/>
            </a:lvl2pPr>
            <a:lvl3pPr marL="342900">
              <a:spcBef>
                <a:spcPts val="750"/>
              </a:spcBef>
              <a:spcAft>
                <a:spcPts val="375"/>
              </a:spcAft>
              <a:defRPr sz="1350"/>
            </a:lvl3pPr>
            <a:lvl4pPr marL="514350">
              <a:spcBef>
                <a:spcPts val="750"/>
              </a:spcBef>
              <a:spcAft>
                <a:spcPts val="375"/>
              </a:spcAft>
              <a:defRPr sz="1350"/>
            </a:lvl4pPr>
            <a:lvl5pPr marL="685800">
              <a:spcBef>
                <a:spcPts val="750"/>
              </a:spcBef>
              <a:spcAft>
                <a:spcPts val="375"/>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4606290" y="2032663"/>
            <a:ext cx="3909060" cy="4067492"/>
          </a:xfrm>
        </p:spPr>
        <p:txBody>
          <a:bodyPr>
            <a:normAutofit/>
          </a:bodyPr>
          <a:lstStyle>
            <a:lvl1pPr marL="0" indent="0">
              <a:spcBef>
                <a:spcPts val="750"/>
              </a:spcBef>
              <a:spcAft>
                <a:spcPts val="375"/>
              </a:spcAft>
              <a:buNone/>
              <a:defRPr sz="1350"/>
            </a:lvl1pPr>
            <a:lvl2pPr marL="0">
              <a:spcBef>
                <a:spcPts val="750"/>
              </a:spcBef>
              <a:spcAft>
                <a:spcPts val="375"/>
              </a:spcAft>
              <a:defRPr sz="1350"/>
            </a:lvl2pPr>
            <a:lvl3pPr marL="342900">
              <a:spcBef>
                <a:spcPts val="750"/>
              </a:spcBef>
              <a:spcAft>
                <a:spcPts val="375"/>
              </a:spcAft>
              <a:defRPr sz="1350"/>
            </a:lvl3pPr>
            <a:lvl4pPr marL="514350">
              <a:spcBef>
                <a:spcPts val="750"/>
              </a:spcBef>
              <a:spcAft>
                <a:spcPts val="375"/>
              </a:spcAft>
              <a:defRPr sz="1350"/>
            </a:lvl4pPr>
            <a:lvl5pPr marL="685800">
              <a:spcBef>
                <a:spcPts val="750"/>
              </a:spcBef>
              <a:spcAft>
                <a:spcPts val="375"/>
              </a:spcAft>
              <a:defRPr sz="13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3/4/2025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740835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6347223" y="5848350"/>
            <a:ext cx="2796777"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8657368" y="1647826"/>
            <a:ext cx="48663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8086165" y="0"/>
            <a:ext cx="1057835"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4897041" y="-4762"/>
            <a:ext cx="4246959"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2858" y="0"/>
            <a:ext cx="5862746"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4560745" y="731562"/>
            <a:ext cx="3677132"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560745" y="4373218"/>
            <a:ext cx="3677132" cy="1753221"/>
          </a:xfrm>
        </p:spPr>
        <p:txBody>
          <a:bodyPr anchor="t" anchorCtr="0">
            <a:normAutofit/>
          </a:bodyPr>
          <a:lstStyle>
            <a:lvl1pPr marL="0" indent="0">
              <a:spcBef>
                <a:spcPts val="750"/>
              </a:spcBef>
              <a:buNone/>
              <a:defRPr sz="1350">
                <a:solidFill>
                  <a:schemeClr val="tx1"/>
                </a:solidFill>
              </a:defRPr>
            </a:lvl1pPr>
            <a:lvl2pPr>
              <a:spcBef>
                <a:spcPts val="750"/>
              </a:spcBef>
              <a:defRPr sz="1200">
                <a:solidFill>
                  <a:schemeClr val="tx1"/>
                </a:solidFill>
              </a:defRPr>
            </a:lvl2pPr>
            <a:lvl3pPr>
              <a:spcBef>
                <a:spcPts val="750"/>
              </a:spcBef>
              <a:defRPr sz="1050">
                <a:solidFill>
                  <a:schemeClr val="tx1"/>
                </a:solidFill>
              </a:defRPr>
            </a:lvl3pPr>
            <a:lvl4pPr>
              <a:spcBef>
                <a:spcPts val="750"/>
              </a:spcBef>
              <a:defRPr sz="900">
                <a:solidFill>
                  <a:schemeClr val="tx1"/>
                </a:solidFill>
              </a:defRPr>
            </a:lvl4pPr>
            <a:lvl5pPr>
              <a:spcBef>
                <a:spcPts val="750"/>
              </a:spcBef>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7357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grpSp>
        <p:nvGrpSpPr>
          <p:cNvPr id="14" name="Google Shape;14;p2"/>
          <p:cNvGrpSpPr/>
          <p:nvPr/>
        </p:nvGrpSpPr>
        <p:grpSpPr>
          <a:xfrm>
            <a:off x="4350279" y="3807170"/>
            <a:ext cx="443589" cy="140843"/>
            <a:chOff x="4137525" y="2915950"/>
            <a:chExt cx="869100" cy="207000"/>
          </a:xfrm>
        </p:grpSpPr>
        <p:sp>
          <p:nvSpPr>
            <p:cNvPr id="15" name="Google Shape;15;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txBox="1">
            <a:spLocks noGrp="1"/>
          </p:cNvSpPr>
          <p:nvPr>
            <p:ph type="ctrTitle"/>
          </p:nvPr>
        </p:nvSpPr>
        <p:spPr>
          <a:xfrm>
            <a:off x="671258" y="1321067"/>
            <a:ext cx="7801500" cy="230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2"/>
          <p:cNvSpPr txBox="1">
            <a:spLocks noGrp="1"/>
          </p:cNvSpPr>
          <p:nvPr>
            <p:ph type="subTitle" idx="1"/>
          </p:nvPr>
        </p:nvSpPr>
        <p:spPr>
          <a:xfrm>
            <a:off x="671250" y="4233168"/>
            <a:ext cx="78015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0" name="Google Shape;20;p2"/>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5349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71250" y="2855000"/>
            <a:ext cx="7852200" cy="11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 name="Google Shape;23;p3"/>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1575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681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5"/>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9976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Google Shape;35;p6"/>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1773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7"/>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0631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701800"/>
            <a:ext cx="6227100" cy="5454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2" name="Google Shape;42;p8"/>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6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721896" y="1120847"/>
            <a:ext cx="7700210" cy="4729348"/>
          </a:xfrm>
        </p:spPr>
        <p:txBody>
          <a:bodyPr/>
          <a:lstStyle>
            <a:lvl1pPr>
              <a:defRPr b="1"/>
            </a:lvl1pPr>
          </a:lstStyle>
          <a:p>
            <a:pPr lvl="0"/>
            <a:r>
              <a:rPr lang="en-US" dirty="0"/>
              <a:t>First level text</a:t>
            </a:r>
          </a:p>
          <a:p>
            <a:pPr lvl="1"/>
            <a:r>
              <a:rPr lang="en-US" dirty="0"/>
              <a:t>Second level text</a:t>
            </a:r>
          </a:p>
          <a:p>
            <a:pPr lvl="2"/>
            <a:r>
              <a:rPr lang="en-US" dirty="0"/>
              <a:t>Third level text</a:t>
            </a:r>
          </a:p>
          <a:p>
            <a:pPr lvl="3"/>
            <a:r>
              <a:rPr lang="en-US" dirty="0"/>
              <a:t>Fourth level text</a:t>
            </a:r>
          </a:p>
          <a:p>
            <a:pPr lvl="4"/>
            <a:r>
              <a:rPr lang="en-US" dirty="0"/>
              <a:t>Fifth level text</a:t>
            </a:r>
          </a:p>
        </p:txBody>
      </p:sp>
      <p:cxnSp>
        <p:nvCxnSpPr>
          <p:cNvPr id="20" name="Straight Connector 19"/>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hasCustomPrompt="1"/>
          </p:nvPr>
        </p:nvSpPr>
        <p:spPr/>
        <p:txBody>
          <a:bodyPr/>
          <a:lstStyle/>
          <a:p>
            <a:r>
              <a:rPr lang="en-US" dirty="0"/>
              <a:t>Slide title</a:t>
            </a:r>
          </a:p>
        </p:txBody>
      </p:sp>
      <p:sp>
        <p:nvSpPr>
          <p:cNvPr id="12" name="Date Placeholder 11"/>
          <p:cNvSpPr>
            <a:spLocks noGrp="1"/>
          </p:cNvSpPr>
          <p:nvPr>
            <p:ph type="dt" sz="half" idx="14"/>
          </p:nvPr>
        </p:nvSpPr>
        <p:spPr/>
        <p:txBody>
          <a:bodyPr/>
          <a:lstStyle/>
          <a:p>
            <a:r>
              <a:rPr lang="en-US"/>
              <a:t>3/5/2025</a:t>
            </a:r>
            <a:endParaRPr lang="en-US" dirty="0"/>
          </a:p>
        </p:txBody>
      </p:sp>
      <p:sp>
        <p:nvSpPr>
          <p:cNvPr id="13" name="Footer Placeholder 12"/>
          <p:cNvSpPr>
            <a:spLocks noGrp="1"/>
          </p:cNvSpPr>
          <p:nvPr>
            <p:ph type="ftr" sz="quarter" idx="15"/>
          </p:nvPr>
        </p:nvSpPr>
        <p:spPr/>
        <p:txBody>
          <a:bodyPr/>
          <a:lstStyle/>
          <a:p>
            <a:r>
              <a:rPr lang="en-US"/>
              <a:t>Community Action Advisory Board</a:t>
            </a:r>
            <a:endParaRPr lang="en-US" dirty="0"/>
          </a:p>
        </p:txBody>
      </p:sp>
      <p:sp>
        <p:nvSpPr>
          <p:cNvPr id="14" name="Slide Number Placeholder 13"/>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80948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p:nvPr/>
        </p:nvSpPr>
        <p:spPr>
          <a:xfrm>
            <a:off x="457200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9"/>
          <p:cNvSpPr txBox="1">
            <a:spLocks noGrp="1"/>
          </p:cNvSpPr>
          <p:nvPr>
            <p:ph type="title"/>
          </p:nvPr>
        </p:nvSpPr>
        <p:spPr>
          <a:xfrm>
            <a:off x="265500" y="1441867"/>
            <a:ext cx="4045200" cy="228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265500" y="3793601"/>
            <a:ext cx="40452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8" name="Google Shape;48;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9" name="Google Shape;49;p9"/>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3527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52" name="Google Shape;52;p10"/>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64374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673700"/>
            <a:ext cx="8520600" cy="25209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5" name="Google Shape;55;p11"/>
          <p:cNvSpPr txBox="1">
            <a:spLocks noGrp="1"/>
          </p:cNvSpPr>
          <p:nvPr>
            <p:ph type="body" idx="1"/>
          </p:nvPr>
        </p:nvSpPr>
        <p:spPr>
          <a:xfrm>
            <a:off x="311700" y="43045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0220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90250" y="6241346"/>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7684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61" name="Google Shape;61;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62" name="Google Shape;62;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000">
              <a:solidFill>
                <a:schemeClr val="accent3"/>
              </a:solidFill>
              <a:latin typeface="Average"/>
              <a:ea typeface="Average"/>
              <a:cs typeface="Average"/>
              <a:sym typeface="Average"/>
            </a:endParaRPr>
          </a:p>
        </p:txBody>
      </p:sp>
    </p:spTree>
    <p:extLst>
      <p:ext uri="{BB962C8B-B14F-4D97-AF65-F5344CB8AC3E}">
        <p14:creationId xmlns:p14="http://schemas.microsoft.com/office/powerpoint/2010/main" val="3003036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9"/>
        <p:cNvGrpSpPr/>
        <p:nvPr/>
      </p:nvGrpSpPr>
      <p:grpSpPr>
        <a:xfrm>
          <a:off x="0" y="0"/>
          <a:ext cx="0" cy="0"/>
          <a:chOff x="0" y="0"/>
          <a:chExt cx="0" cy="0"/>
        </a:xfrm>
      </p:grpSpPr>
      <p:sp>
        <p:nvSpPr>
          <p:cNvPr id="10" name="Google Shape;10;p15"/>
          <p:cNvSpPr/>
          <p:nvPr/>
        </p:nvSpPr>
        <p:spPr>
          <a:xfrm>
            <a:off x="0" y="0"/>
            <a:ext cx="3971925" cy="6877050"/>
          </a:xfrm>
          <a:custGeom>
            <a:avLst/>
            <a:gdLst/>
            <a:ahLst/>
            <a:cxnLst/>
            <a:rect l="l" t="t" r="r" b="b"/>
            <a:pathLst>
              <a:path w="5295900" h="6877050" extrusionOk="0">
                <a:moveTo>
                  <a:pt x="0" y="0"/>
                </a:moveTo>
                <a:lnTo>
                  <a:pt x="5295900" y="0"/>
                </a:lnTo>
                <a:lnTo>
                  <a:pt x="5295900" y="6877050"/>
                </a:lnTo>
                <a:lnTo>
                  <a:pt x="0" y="6877050"/>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1" name="Google Shape;11;p15"/>
          <p:cNvSpPr/>
          <p:nvPr/>
        </p:nvSpPr>
        <p:spPr>
          <a:xfrm>
            <a:off x="1125141" y="1173106"/>
            <a:ext cx="6893719" cy="5704772"/>
          </a:xfrm>
          <a:custGeom>
            <a:avLst/>
            <a:gdLst/>
            <a:ahLst/>
            <a:cxnLst/>
            <a:rect l="l" t="t" r="r" b="b"/>
            <a:pathLst>
              <a:path w="9191625" h="5704772" extrusionOk="0">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 name="Google Shape;12;p15"/>
          <p:cNvSpPr/>
          <p:nvPr/>
        </p:nvSpPr>
        <p:spPr>
          <a:xfrm>
            <a:off x="2020822" y="0"/>
            <a:ext cx="5102357" cy="5396474"/>
          </a:xfrm>
          <a:custGeom>
            <a:avLst/>
            <a:gdLst/>
            <a:ahLst/>
            <a:cxnLst/>
            <a:rect l="l" t="t" r="r" b="b"/>
            <a:pathLst>
              <a:path w="6803142" h="5396474" extrusionOk="0">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lt1">
              <a:alpha val="9882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 name="Google Shape;13;p15"/>
          <p:cNvSpPr txBox="1">
            <a:spLocks noGrp="1"/>
          </p:cNvSpPr>
          <p:nvPr>
            <p:ph type="ctrTitle"/>
          </p:nvPr>
        </p:nvSpPr>
        <p:spPr>
          <a:xfrm>
            <a:off x="2174843" y="810228"/>
            <a:ext cx="4794316" cy="3831221"/>
          </a:xfrm>
          <a:prstGeom prst="rect">
            <a:avLst/>
          </a:prstGeom>
          <a:noFill/>
          <a:ln>
            <a:noFill/>
          </a:ln>
        </p:spPr>
        <p:txBody>
          <a:bodyPr spcFirstLastPara="1" wrap="square" lIns="91425" tIns="0" rIns="91425" bIns="0" anchor="ctr" anchorCtr="0">
            <a:noAutofit/>
          </a:bodyPr>
          <a:lstStyle>
            <a:lvl1pPr lvl="0" algn="ctr">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93191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4"/>
        <p:cNvGrpSpPr/>
        <p:nvPr/>
      </p:nvGrpSpPr>
      <p:grpSpPr>
        <a:xfrm>
          <a:off x="0" y="0"/>
          <a:ext cx="0" cy="0"/>
          <a:chOff x="0" y="0"/>
          <a:chExt cx="0" cy="0"/>
        </a:xfrm>
      </p:grpSpPr>
      <p:grpSp>
        <p:nvGrpSpPr>
          <p:cNvPr id="15" name="Google Shape;15;p16"/>
          <p:cNvGrpSpPr/>
          <p:nvPr/>
        </p:nvGrpSpPr>
        <p:grpSpPr>
          <a:xfrm>
            <a:off x="4839228" y="3405020"/>
            <a:ext cx="4304773" cy="3467971"/>
            <a:chOff x="5009037" y="2525712"/>
            <a:chExt cx="7170193" cy="4332288"/>
          </a:xfrm>
        </p:grpSpPr>
        <p:sp>
          <p:nvSpPr>
            <p:cNvPr id="16" name="Google Shape;16;p16"/>
            <p:cNvSpPr/>
            <p:nvPr/>
          </p:nvSpPr>
          <p:spPr>
            <a:xfrm>
              <a:off x="5009037" y="2525712"/>
              <a:ext cx="3601721" cy="4332288"/>
            </a:xfrm>
            <a:custGeom>
              <a:avLst/>
              <a:gdLst/>
              <a:ahLst/>
              <a:cxnLst/>
              <a:rect l="l" t="t" r="r" b="b"/>
              <a:pathLst>
                <a:path w="1198" h="1441" extrusionOk="0">
                  <a:moveTo>
                    <a:pt x="1198" y="0"/>
                  </a:moveTo>
                  <a:lnTo>
                    <a:pt x="0" y="1441"/>
                  </a:lnTo>
                  <a:lnTo>
                    <a:pt x="1198" y="1441"/>
                  </a:lnTo>
                  <a:lnTo>
                    <a:pt x="1198"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7" name="Google Shape;17;p16"/>
            <p:cNvSpPr/>
            <p:nvPr/>
          </p:nvSpPr>
          <p:spPr>
            <a:xfrm>
              <a:off x="8589536" y="2525712"/>
              <a:ext cx="3589694" cy="4332288"/>
            </a:xfrm>
            <a:custGeom>
              <a:avLst/>
              <a:gdLst/>
              <a:ahLst/>
              <a:cxnLst/>
              <a:rect l="l" t="t" r="r" b="b"/>
              <a:pathLst>
                <a:path w="1194" h="1441" extrusionOk="0">
                  <a:moveTo>
                    <a:pt x="0" y="0"/>
                  </a:moveTo>
                  <a:lnTo>
                    <a:pt x="1194" y="1441"/>
                  </a:lnTo>
                  <a:lnTo>
                    <a:pt x="0" y="144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grpSp>
        <p:nvGrpSpPr>
          <p:cNvPr id="18" name="Google Shape;18;p16"/>
          <p:cNvGrpSpPr/>
          <p:nvPr/>
        </p:nvGrpSpPr>
        <p:grpSpPr>
          <a:xfrm rot="10800000">
            <a:off x="4849208" y="1"/>
            <a:ext cx="4304773" cy="3467971"/>
            <a:chOff x="5183405" y="2678112"/>
            <a:chExt cx="7170193" cy="4332288"/>
          </a:xfrm>
        </p:grpSpPr>
        <p:sp>
          <p:nvSpPr>
            <p:cNvPr id="19" name="Google Shape;19;p16"/>
            <p:cNvSpPr/>
            <p:nvPr/>
          </p:nvSpPr>
          <p:spPr>
            <a:xfrm>
              <a:off x="5183405" y="2678112"/>
              <a:ext cx="3601721" cy="4332288"/>
            </a:xfrm>
            <a:custGeom>
              <a:avLst/>
              <a:gdLst/>
              <a:ahLst/>
              <a:cxnLst/>
              <a:rect l="l" t="t" r="r" b="b"/>
              <a:pathLst>
                <a:path w="1198" h="1441" extrusionOk="0">
                  <a:moveTo>
                    <a:pt x="1198" y="0"/>
                  </a:moveTo>
                  <a:lnTo>
                    <a:pt x="0" y="1441"/>
                  </a:lnTo>
                  <a:lnTo>
                    <a:pt x="1198" y="1441"/>
                  </a:lnTo>
                  <a:lnTo>
                    <a:pt x="1198"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20" name="Google Shape;20;p16"/>
            <p:cNvSpPr/>
            <p:nvPr/>
          </p:nvSpPr>
          <p:spPr>
            <a:xfrm>
              <a:off x="8763903" y="2678112"/>
              <a:ext cx="3589695" cy="4332288"/>
            </a:xfrm>
            <a:custGeom>
              <a:avLst/>
              <a:gdLst/>
              <a:ahLst/>
              <a:cxnLst/>
              <a:rect l="l" t="t" r="r" b="b"/>
              <a:pathLst>
                <a:path w="1194" h="1441" extrusionOk="0">
                  <a:moveTo>
                    <a:pt x="0" y="0"/>
                  </a:moveTo>
                  <a:lnTo>
                    <a:pt x="1194" y="1441"/>
                  </a:lnTo>
                  <a:lnTo>
                    <a:pt x="0" y="1441"/>
                  </a:lnTo>
                  <a:lnTo>
                    <a:pt x="0"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21" name="Google Shape;21;p16"/>
          <p:cNvSpPr/>
          <p:nvPr/>
        </p:nvSpPr>
        <p:spPr>
          <a:xfrm>
            <a:off x="5731889" y="4577659"/>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22" name="Google Shape;22;p16"/>
          <p:cNvSpPr txBox="1">
            <a:spLocks noGrp="1"/>
          </p:cNvSpPr>
          <p:nvPr>
            <p:ph type="title"/>
          </p:nvPr>
        </p:nvSpPr>
        <p:spPr>
          <a:xfrm>
            <a:off x="685800" y="1057275"/>
            <a:ext cx="4937760" cy="153135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685800" y="2834640"/>
            <a:ext cx="4937760" cy="3207344"/>
          </a:xfrm>
          <a:prstGeom prst="rect">
            <a:avLst/>
          </a:prstGeom>
          <a:noFill/>
          <a:ln>
            <a:noFill/>
          </a:ln>
        </p:spPr>
        <p:txBody>
          <a:bodyPr spcFirstLastPara="1" wrap="square" lIns="91425" tIns="0" rIns="91425" bIns="0" anchor="t" anchorCtr="0">
            <a:normAutofit/>
          </a:bodyPr>
          <a:lstStyle>
            <a:lvl1pPr marL="342900" lvl="0" indent="-171450" algn="l">
              <a:lnSpc>
                <a:spcPct val="150000"/>
              </a:lnSpc>
              <a:spcBef>
                <a:spcPts val="0"/>
              </a:spcBef>
              <a:spcAft>
                <a:spcPts val="0"/>
              </a:spcAft>
              <a:buClr>
                <a:schemeClr val="accent6"/>
              </a:buClr>
              <a:buSzPts val="2400"/>
              <a:buNone/>
              <a:defRPr sz="1800"/>
            </a:lvl1pPr>
            <a:lvl2pPr marL="685800" lvl="1" indent="-266700" algn="l">
              <a:lnSpc>
                <a:spcPct val="150000"/>
              </a:lnSpc>
              <a:spcBef>
                <a:spcPts val="0"/>
              </a:spcBef>
              <a:spcAft>
                <a:spcPts val="0"/>
              </a:spcAft>
              <a:buClr>
                <a:schemeClr val="accent6"/>
              </a:buClr>
              <a:buSzPts val="2000"/>
              <a:buChar char="•"/>
              <a:defRPr sz="1500"/>
            </a:lvl2pPr>
            <a:lvl3pPr marL="1028700" lvl="2" indent="-257175" algn="l">
              <a:lnSpc>
                <a:spcPct val="150000"/>
              </a:lnSpc>
              <a:spcBef>
                <a:spcPts val="0"/>
              </a:spcBef>
              <a:spcAft>
                <a:spcPts val="0"/>
              </a:spcAft>
              <a:buClr>
                <a:schemeClr val="accent6"/>
              </a:buClr>
              <a:buSzPts val="1800"/>
              <a:buChar char="•"/>
              <a:defRPr sz="135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6"/>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5521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ntroduction 2">
  <p:cSld name="Introduction 2">
    <p:spTree>
      <p:nvGrpSpPr>
        <p:cNvPr id="1" name="Shape 25"/>
        <p:cNvGrpSpPr/>
        <p:nvPr/>
      </p:nvGrpSpPr>
      <p:grpSpPr>
        <a:xfrm>
          <a:off x="0" y="0"/>
          <a:ext cx="0" cy="0"/>
          <a:chOff x="0" y="0"/>
          <a:chExt cx="0" cy="0"/>
        </a:xfrm>
      </p:grpSpPr>
      <p:sp>
        <p:nvSpPr>
          <p:cNvPr id="26" name="Google Shape;26;p17"/>
          <p:cNvSpPr/>
          <p:nvPr/>
        </p:nvSpPr>
        <p:spPr>
          <a:xfrm>
            <a:off x="-18048" y="3390900"/>
            <a:ext cx="9162047" cy="3467100"/>
          </a:xfrm>
          <a:prstGeom prst="rect">
            <a:avLst/>
          </a:prstGeom>
          <a:solidFill>
            <a:schemeClr val="accent4"/>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27" name="Google Shape;27;p17"/>
          <p:cNvSpPr/>
          <p:nvPr/>
        </p:nvSpPr>
        <p:spPr>
          <a:xfrm>
            <a:off x="332510" y="332510"/>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grpSp>
        <p:nvGrpSpPr>
          <p:cNvPr id="28" name="Google Shape;28;p17"/>
          <p:cNvGrpSpPr/>
          <p:nvPr/>
        </p:nvGrpSpPr>
        <p:grpSpPr>
          <a:xfrm flipH="1">
            <a:off x="7015162" y="0"/>
            <a:ext cx="2128838" cy="2857958"/>
            <a:chOff x="0" y="0"/>
            <a:chExt cx="2838450" cy="2857958"/>
          </a:xfrm>
        </p:grpSpPr>
        <p:sp>
          <p:nvSpPr>
            <p:cNvPr id="29" name="Google Shape;29;p17"/>
            <p:cNvSpPr/>
            <p:nvPr/>
          </p:nvSpPr>
          <p:spPr>
            <a:xfrm>
              <a:off x="0" y="0"/>
              <a:ext cx="2838450" cy="2857958"/>
            </a:xfrm>
            <a:custGeom>
              <a:avLst/>
              <a:gdLst/>
              <a:ahLst/>
              <a:cxnLst/>
              <a:rect l="l" t="t" r="r" b="b"/>
              <a:pathLst>
                <a:path w="2838450" h="2857958" extrusionOk="0">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0" name="Google Shape;30;p17"/>
            <p:cNvSpPr/>
            <p:nvPr/>
          </p:nvSpPr>
          <p:spPr>
            <a:xfrm>
              <a:off x="1" y="1"/>
              <a:ext cx="1003449" cy="1013015"/>
            </a:xfrm>
            <a:custGeom>
              <a:avLst/>
              <a:gdLst/>
              <a:ahLst/>
              <a:cxnLst/>
              <a:rect l="l" t="t" r="r" b="b"/>
              <a:pathLst>
                <a:path w="1003449" h="1013015" extrusionOk="0">
                  <a:moveTo>
                    <a:pt x="0" y="0"/>
                  </a:moveTo>
                  <a:lnTo>
                    <a:pt x="1003449" y="0"/>
                  </a:lnTo>
                  <a:lnTo>
                    <a:pt x="998306" y="100639"/>
                  </a:lnTo>
                  <a:cubicBezTo>
                    <a:pt x="949402" y="576784"/>
                    <a:pt x="566756" y="959471"/>
                    <a:pt x="90663" y="1008380"/>
                  </a:cubicBezTo>
                  <a:lnTo>
                    <a:pt x="0" y="10130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1" name="Google Shape;31;p17"/>
            <p:cNvSpPr/>
            <p:nvPr/>
          </p:nvSpPr>
          <p:spPr>
            <a:xfrm>
              <a:off x="1458332" y="590133"/>
              <a:ext cx="775021"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32" name="Google Shape;32;p17"/>
          <p:cNvSpPr txBox="1">
            <a:spLocks noGrp="1"/>
          </p:cNvSpPr>
          <p:nvPr>
            <p:ph type="title"/>
          </p:nvPr>
        </p:nvSpPr>
        <p:spPr>
          <a:xfrm>
            <a:off x="4276831" y="1061623"/>
            <a:ext cx="4292690" cy="4739104"/>
          </a:xfrm>
          <a:prstGeom prst="rect">
            <a:avLst/>
          </a:prstGeom>
          <a:noFill/>
          <a:ln>
            <a:noFill/>
          </a:ln>
        </p:spPr>
        <p:txBody>
          <a:bodyPr spcFirstLastPara="1" wrap="square" lIns="91425" tIns="0" rIns="91425" bIns="0" anchor="ctr"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a:spLocks noGrp="1"/>
          </p:cNvSpPr>
          <p:nvPr>
            <p:ph type="pic" idx="2"/>
          </p:nvPr>
        </p:nvSpPr>
        <p:spPr>
          <a:xfrm>
            <a:off x="332509" y="1"/>
            <a:ext cx="3258521" cy="6359525"/>
          </a:xfrm>
          <a:prstGeom prst="rect">
            <a:avLst/>
          </a:prstGeom>
          <a:noFill/>
          <a:ln>
            <a:noFill/>
          </a:ln>
        </p:spPr>
      </p:sp>
    </p:spTree>
    <p:extLst>
      <p:ext uri="{BB962C8B-B14F-4D97-AF65-F5344CB8AC3E}">
        <p14:creationId xmlns:p14="http://schemas.microsoft.com/office/powerpoint/2010/main" val="4270437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4"/>
        <p:cNvGrpSpPr/>
        <p:nvPr/>
      </p:nvGrpSpPr>
      <p:grpSpPr>
        <a:xfrm>
          <a:off x="0" y="0"/>
          <a:ext cx="0" cy="0"/>
          <a:chOff x="0" y="0"/>
          <a:chExt cx="0" cy="0"/>
        </a:xfrm>
      </p:grpSpPr>
      <p:sp>
        <p:nvSpPr>
          <p:cNvPr id="35" name="Google Shape;35;p18"/>
          <p:cNvSpPr/>
          <p:nvPr/>
        </p:nvSpPr>
        <p:spPr>
          <a:xfrm>
            <a:off x="-18048" y="-400"/>
            <a:ext cx="9162047" cy="34671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36" name="Google Shape;36;p18"/>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37" name="Google Shape;37;p18"/>
          <p:cNvSpPr/>
          <p:nvPr/>
        </p:nvSpPr>
        <p:spPr>
          <a:xfrm rot="-5400000">
            <a:off x="3968473" y="4188732"/>
            <a:ext cx="2812357" cy="2545607"/>
          </a:xfrm>
          <a:custGeom>
            <a:avLst/>
            <a:gdLst/>
            <a:ahLst/>
            <a:cxnLst/>
            <a:rect l="l" t="t" r="r" b="b"/>
            <a:pathLst>
              <a:path w="2812357" h="3394143" extrusionOk="0">
                <a:moveTo>
                  <a:pt x="0" y="0"/>
                </a:moveTo>
                <a:lnTo>
                  <a:pt x="2812357" y="3394143"/>
                </a:lnTo>
                <a:lnTo>
                  <a:pt x="0" y="3394143"/>
                </a:lnTo>
                <a:close/>
              </a:path>
            </a:pathLst>
          </a:custGeom>
          <a:solidFill>
            <a:srgbClr val="ECEDD2">
              <a:alpha val="49803"/>
            </a:srgbClr>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38" name="Google Shape;38;p18"/>
          <p:cNvSpPr/>
          <p:nvPr/>
        </p:nvSpPr>
        <p:spPr>
          <a:xfrm>
            <a:off x="0" y="3463854"/>
            <a:ext cx="326431" cy="3394146"/>
          </a:xfrm>
          <a:custGeom>
            <a:avLst/>
            <a:gdLst/>
            <a:ahLst/>
            <a:cxnLst/>
            <a:rect l="l" t="t" r="r" b="b"/>
            <a:pathLst>
              <a:path w="435241" h="3394146" extrusionOk="0">
                <a:moveTo>
                  <a:pt x="435241" y="0"/>
                </a:moveTo>
                <a:lnTo>
                  <a:pt x="435241" y="3394146"/>
                </a:lnTo>
                <a:lnTo>
                  <a:pt x="0" y="3394146"/>
                </a:lnTo>
                <a:lnTo>
                  <a:pt x="0" y="523525"/>
                </a:lnTo>
                <a:close/>
              </a:path>
            </a:pathLst>
          </a:cu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EB Garamond"/>
              <a:ea typeface="EB Garamond"/>
              <a:cs typeface="EB Garamond"/>
              <a:sym typeface="EB Garamond"/>
            </a:endParaRPr>
          </a:p>
        </p:txBody>
      </p:sp>
      <p:sp>
        <p:nvSpPr>
          <p:cNvPr id="39" name="Google Shape;39;p18"/>
          <p:cNvSpPr txBox="1">
            <a:spLocks noGrp="1"/>
          </p:cNvSpPr>
          <p:nvPr>
            <p:ph type="title"/>
          </p:nvPr>
        </p:nvSpPr>
        <p:spPr>
          <a:xfrm>
            <a:off x="685800" y="1057275"/>
            <a:ext cx="3944666" cy="2495028"/>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685800" y="3808751"/>
            <a:ext cx="3944666" cy="2233233"/>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18"/>
          <p:cNvSpPr>
            <a:spLocks noGrp="1"/>
          </p:cNvSpPr>
          <p:nvPr>
            <p:ph type="pic" idx="2"/>
          </p:nvPr>
        </p:nvSpPr>
        <p:spPr>
          <a:xfrm>
            <a:off x="5560646" y="410780"/>
            <a:ext cx="3258521" cy="6447220"/>
          </a:xfrm>
          <a:prstGeom prst="rect">
            <a:avLst/>
          </a:prstGeom>
          <a:solidFill>
            <a:schemeClr val="accent3"/>
          </a:solidFill>
          <a:ln>
            <a:noFill/>
          </a:ln>
        </p:spPr>
      </p:sp>
    </p:spTree>
    <p:extLst>
      <p:ext uri="{BB962C8B-B14F-4D97-AF65-F5344CB8AC3E}">
        <p14:creationId xmlns:p14="http://schemas.microsoft.com/office/powerpoint/2010/main" val="847443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
        <p:cNvGrpSpPr/>
        <p:nvPr/>
      </p:nvGrpSpPr>
      <p:grpSpPr>
        <a:xfrm>
          <a:off x="0" y="0"/>
          <a:ext cx="0" cy="0"/>
          <a:chOff x="0" y="0"/>
          <a:chExt cx="0" cy="0"/>
        </a:xfrm>
      </p:grpSpPr>
      <p:sp>
        <p:nvSpPr>
          <p:cNvPr id="43" name="Google Shape;43;p19"/>
          <p:cNvSpPr/>
          <p:nvPr/>
        </p:nvSpPr>
        <p:spPr>
          <a:xfrm>
            <a:off x="-5338" y="0"/>
            <a:ext cx="1913239" cy="6858000"/>
          </a:xfrm>
          <a:custGeom>
            <a:avLst/>
            <a:gdLst/>
            <a:ahLst/>
            <a:cxnLst/>
            <a:rect l="l" t="t" r="r" b="b"/>
            <a:pathLst>
              <a:path w="2550985" h="6858000" extrusionOk="0">
                <a:moveTo>
                  <a:pt x="2550985" y="0"/>
                </a:moveTo>
                <a:lnTo>
                  <a:pt x="0" y="0"/>
                </a:lnTo>
                <a:lnTo>
                  <a:pt x="0" y="6858000"/>
                </a:lnTo>
                <a:lnTo>
                  <a:pt x="2550985" y="6858000"/>
                </a:lnTo>
                <a:lnTo>
                  <a:pt x="2550985" y="0"/>
                </a:ln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4" name="Google Shape;44;p19"/>
          <p:cNvSpPr/>
          <p:nvPr/>
        </p:nvSpPr>
        <p:spPr>
          <a:xfrm>
            <a:off x="-7061" y="0"/>
            <a:ext cx="1911443" cy="2555628"/>
          </a:xfrm>
          <a:custGeom>
            <a:avLst/>
            <a:gdLst/>
            <a:ahLst/>
            <a:cxnLst/>
            <a:rect l="l" t="t" r="r" b="b"/>
            <a:pathLst>
              <a:path w="2548591" h="2555628" extrusionOk="0">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l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5" name="Google Shape;45;p19"/>
          <p:cNvSpPr/>
          <p:nvPr/>
        </p:nvSpPr>
        <p:spPr>
          <a:xfrm rot="-5400000" flipH="1">
            <a:off x="-325915" y="4628522"/>
            <a:ext cx="2550984" cy="1920331"/>
          </a:xfrm>
          <a:custGeom>
            <a:avLst/>
            <a:gdLst/>
            <a:ahLst/>
            <a:cxnLst/>
            <a:rect l="l" t="t" r="r" b="b"/>
            <a:pathLst>
              <a:path w="1079" h="1083" extrusionOk="0">
                <a:moveTo>
                  <a:pt x="0" y="1083"/>
                </a:moveTo>
                <a:lnTo>
                  <a:pt x="1079" y="1083"/>
                </a:lnTo>
                <a:lnTo>
                  <a:pt x="1079" y="0"/>
                </a:lnTo>
                <a:lnTo>
                  <a:pt x="0" y="1083"/>
                </a:lnTo>
                <a:close/>
              </a:path>
            </a:pathLst>
          </a:custGeom>
          <a:solidFill>
            <a:schemeClr val="accent2">
              <a:alpha val="49803"/>
            </a:schemeClr>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6" name="Google Shape;46;p19"/>
          <p:cNvSpPr/>
          <p:nvPr/>
        </p:nvSpPr>
        <p:spPr>
          <a:xfrm flipH="1">
            <a:off x="-7963" y="4308467"/>
            <a:ext cx="1913238" cy="2560441"/>
          </a:xfrm>
          <a:custGeom>
            <a:avLst/>
            <a:gdLst/>
            <a:ahLst/>
            <a:cxnLst/>
            <a:rect l="l" t="t" r="r" b="b"/>
            <a:pathLst>
              <a:path w="1079" h="1083" extrusionOk="0">
                <a:moveTo>
                  <a:pt x="0" y="1083"/>
                </a:moveTo>
                <a:lnTo>
                  <a:pt x="1079" y="1083"/>
                </a:lnTo>
                <a:lnTo>
                  <a:pt x="1079" y="0"/>
                </a:lnTo>
                <a:lnTo>
                  <a:pt x="0" y="1083"/>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7" name="Google Shape;47;p19"/>
          <p:cNvSpPr/>
          <p:nvPr/>
        </p:nvSpPr>
        <p:spPr>
          <a:xfrm>
            <a:off x="1907901" y="0"/>
            <a:ext cx="1920255" cy="2560340"/>
          </a:xfrm>
          <a:custGeom>
            <a:avLst/>
            <a:gdLst/>
            <a:ahLst/>
            <a:cxnLst/>
            <a:rect l="l" t="t" r="r" b="b"/>
            <a:pathLst>
              <a:path w="2560340" h="2560340" extrusionOk="0">
                <a:moveTo>
                  <a:pt x="0" y="2560340"/>
                </a:moveTo>
                <a:cubicBezTo>
                  <a:pt x="1414079" y="2560340"/>
                  <a:pt x="2560340" y="1414079"/>
                  <a:pt x="2560340" y="0"/>
                </a:cubicBezTo>
                <a:lnTo>
                  <a:pt x="0" y="0"/>
                </a:lnTo>
                <a:lnTo>
                  <a:pt x="0" y="2560340"/>
                </a:lnTo>
                <a:close/>
              </a:path>
            </a:pathLst>
          </a:custGeom>
          <a:solidFill>
            <a:srgbClr val="DCE6F5">
              <a:alpha val="49803"/>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48" name="Google Shape;48;p19"/>
          <p:cNvSpPr txBox="1">
            <a:spLocks noGrp="1"/>
          </p:cNvSpPr>
          <p:nvPr>
            <p:ph type="title"/>
          </p:nvPr>
        </p:nvSpPr>
        <p:spPr>
          <a:xfrm>
            <a:off x="2595424" y="1057274"/>
            <a:ext cx="5974096" cy="994164"/>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2595424" y="2303029"/>
            <a:ext cx="5974095" cy="3497698"/>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19"/>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77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1896" y="1127527"/>
            <a:ext cx="3687530" cy="4722664"/>
          </a:xfrm>
        </p:spPr>
        <p:txBody>
          <a:bodyPr/>
          <a:lstStyle>
            <a:lvl1pPr marL="214313" indent="-214313">
              <a:lnSpc>
                <a:spcPct val="100000"/>
              </a:lnSpc>
              <a:buFont typeface="Arial" charset="0"/>
              <a:buChar char="•"/>
              <a:defRPr baseline="0"/>
            </a:lvl1pPr>
            <a:lvl2pPr marL="257162" indent="0">
              <a:buFont typeface="Arial" charset="0"/>
              <a:buNone/>
              <a:defRPr/>
            </a:lvl2pPr>
            <a:lvl3pPr marL="514324" indent="0">
              <a:buFont typeface="Arial" charset="0"/>
              <a:buNone/>
              <a:defRPr/>
            </a:lvl3pPr>
            <a:lvl4pPr marL="771486" indent="0">
              <a:buFont typeface="Arial" charset="0"/>
              <a:buNone/>
              <a:defRPr/>
            </a:lvl4pPr>
            <a:lvl5pPr marL="1028649" indent="0">
              <a:buFont typeface="Arial" charset="0"/>
              <a:buNone/>
              <a:defRPr/>
            </a:lvl5pPr>
          </a:lstStyle>
          <a:p>
            <a:pPr lvl="0"/>
            <a:r>
              <a:rPr lang="en-US" dirty="0"/>
              <a:t>Point 1</a:t>
            </a:r>
          </a:p>
          <a:p>
            <a:pPr lvl="0"/>
            <a:r>
              <a:rPr lang="en-US" dirty="0"/>
              <a:t>Point 2</a:t>
            </a:r>
          </a:p>
          <a:p>
            <a:pPr lvl="0"/>
            <a:r>
              <a:rPr lang="en-US" dirty="0"/>
              <a:t>Point 3</a:t>
            </a:r>
          </a:p>
        </p:txBody>
      </p:sp>
      <p:sp>
        <p:nvSpPr>
          <p:cNvPr id="10" name="Content Placeholder 2"/>
          <p:cNvSpPr>
            <a:spLocks noGrp="1"/>
          </p:cNvSpPr>
          <p:nvPr>
            <p:ph idx="13" hasCustomPrompt="1"/>
          </p:nvPr>
        </p:nvSpPr>
        <p:spPr>
          <a:xfrm>
            <a:off x="4734576" y="1127531"/>
            <a:ext cx="3687530" cy="4722663"/>
          </a:xfrm>
        </p:spPr>
        <p:txBody>
          <a:bodyPr/>
          <a:lstStyle>
            <a:lvl1pPr marL="214313" indent="-214313">
              <a:buFont typeface="Arial" charset="0"/>
              <a:buChar char="•"/>
              <a:defRPr/>
            </a:lvl1pPr>
          </a:lstStyle>
          <a:p>
            <a:pPr lvl="0"/>
            <a:r>
              <a:rPr lang="en-US" dirty="0"/>
              <a:t>Point 1</a:t>
            </a:r>
          </a:p>
          <a:p>
            <a:pPr lvl="0"/>
            <a:r>
              <a:rPr lang="en-US" dirty="0"/>
              <a:t>Point 2</a:t>
            </a:r>
          </a:p>
          <a:p>
            <a:pPr lvl="0"/>
            <a:r>
              <a:rPr lang="en-US" dirty="0"/>
              <a:t>Point 3</a:t>
            </a:r>
          </a:p>
          <a:p>
            <a:pPr lvl="0"/>
            <a:endParaRPr lang="en-US" dirty="0"/>
          </a:p>
        </p:txBody>
      </p:sp>
      <p:sp>
        <p:nvSpPr>
          <p:cNvPr id="11" name="Title 10"/>
          <p:cNvSpPr>
            <a:spLocks noGrp="1"/>
          </p:cNvSpPr>
          <p:nvPr>
            <p:ph type="title" hasCustomPrompt="1"/>
          </p:nvPr>
        </p:nvSpPr>
        <p:spPr/>
        <p:txBody>
          <a:bodyPr/>
          <a:lstStyle/>
          <a:p>
            <a:r>
              <a:rPr lang="en-US" dirty="0"/>
              <a:t>Slide title</a:t>
            </a:r>
          </a:p>
        </p:txBody>
      </p:sp>
      <p:cxnSp>
        <p:nvCxnSpPr>
          <p:cNvPr id="13" name="Straight Connector 12"/>
          <p:cNvCxnSpPr/>
          <p:nvPr userDrawn="1"/>
        </p:nvCxnSpPr>
        <p:spPr>
          <a:xfrm>
            <a:off x="721896" y="1038154"/>
            <a:ext cx="7700210" cy="0"/>
          </a:xfrm>
          <a:prstGeom prst="line">
            <a:avLst/>
          </a:prstGeom>
          <a:ln w="38100">
            <a:solidFill>
              <a:srgbClr val="D8872A"/>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4"/>
          </p:nvPr>
        </p:nvSpPr>
        <p:spPr/>
        <p:txBody>
          <a:bodyPr/>
          <a:lstStyle/>
          <a:p>
            <a:r>
              <a:rPr lang="en-US"/>
              <a:t>3/5/2025</a:t>
            </a:r>
            <a:endParaRPr lang="en-US" dirty="0"/>
          </a:p>
        </p:txBody>
      </p:sp>
      <p:sp>
        <p:nvSpPr>
          <p:cNvPr id="14" name="Footer Placeholder 13"/>
          <p:cNvSpPr>
            <a:spLocks noGrp="1"/>
          </p:cNvSpPr>
          <p:nvPr>
            <p:ph type="ftr" sz="quarter" idx="15"/>
          </p:nvPr>
        </p:nvSpPr>
        <p:spPr/>
        <p:txBody>
          <a:bodyPr/>
          <a:lstStyle/>
          <a:p>
            <a:r>
              <a:rPr lang="en-US"/>
              <a:t>Community Action Advisory Board</a:t>
            </a:r>
            <a:endParaRPr lang="en-US" dirty="0"/>
          </a:p>
        </p:txBody>
      </p:sp>
      <p:sp>
        <p:nvSpPr>
          <p:cNvPr id="15" name="Slide Number Placeholder 14"/>
          <p:cNvSpPr>
            <a:spLocks noGrp="1"/>
          </p:cNvSpPr>
          <p:nvPr>
            <p:ph type="sldNum" sz="quarter" idx="16"/>
          </p:nvPr>
        </p:nvSpPr>
        <p:spPr/>
        <p:txBody>
          <a:bodyPr/>
          <a:lstStyle/>
          <a:p>
            <a:fld id="{BD3A08C5-CC68-3947-88A8-A9E34C1A68A7}" type="slidenum">
              <a:rPr lang="en-US" smtClean="0"/>
              <a:pPr/>
              <a:t>‹#›</a:t>
            </a:fld>
            <a:endParaRPr lang="en-US" dirty="0"/>
          </a:p>
        </p:txBody>
      </p:sp>
    </p:spTree>
    <p:extLst>
      <p:ext uri="{BB962C8B-B14F-4D97-AF65-F5344CB8AC3E}">
        <p14:creationId xmlns:p14="http://schemas.microsoft.com/office/powerpoint/2010/main" val="396190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Comparison 1">
  <p:cSld name="1_Comparison 1">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3273607" y="1057275"/>
            <a:ext cx="5282713" cy="252021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0"/>
          <p:cNvSpPr/>
          <p:nvPr/>
        </p:nvSpPr>
        <p:spPr>
          <a:xfrm>
            <a:off x="-4176" y="-2784"/>
            <a:ext cx="2582466" cy="6891337"/>
          </a:xfrm>
          <a:custGeom>
            <a:avLst/>
            <a:gdLst/>
            <a:ahLst/>
            <a:cxnLst/>
            <a:rect l="l" t="t" r="r" b="b"/>
            <a:pathLst>
              <a:path w="3443288" h="6891337" extrusionOk="0">
                <a:moveTo>
                  <a:pt x="3443288" y="0"/>
                </a:moveTo>
                <a:lnTo>
                  <a:pt x="0" y="0"/>
                </a:lnTo>
                <a:lnTo>
                  <a:pt x="0" y="6891338"/>
                </a:lnTo>
                <a:lnTo>
                  <a:pt x="3443288" y="6891338"/>
                </a:lnTo>
                <a:lnTo>
                  <a:pt x="3443288" y="0"/>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54" name="Google Shape;54;p20"/>
          <p:cNvPicPr preferRelativeResize="0"/>
          <p:nvPr/>
        </p:nvPicPr>
        <p:blipFill rotWithShape="1">
          <a:blip r:embed="rId2">
            <a:alphaModFix/>
          </a:blip>
          <a:srcRect/>
          <a:stretch/>
        </p:blipFill>
        <p:spPr>
          <a:xfrm>
            <a:off x="1277483" y="-2784"/>
            <a:ext cx="1300808" cy="5167313"/>
          </a:xfrm>
          <a:prstGeom prst="rect">
            <a:avLst/>
          </a:prstGeom>
          <a:noFill/>
          <a:ln>
            <a:noFill/>
          </a:ln>
        </p:spPr>
      </p:pic>
      <p:sp>
        <p:nvSpPr>
          <p:cNvPr id="55" name="Google Shape;55;p20"/>
          <p:cNvSpPr/>
          <p:nvPr/>
        </p:nvSpPr>
        <p:spPr>
          <a:xfrm>
            <a:off x="1291216" y="-2784"/>
            <a:ext cx="1287086" cy="1720853"/>
          </a:xfrm>
          <a:custGeom>
            <a:avLst/>
            <a:gdLst/>
            <a:ahLst/>
            <a:cxnLst/>
            <a:rect l="l" t="t" r="r" b="b"/>
            <a:pathLst>
              <a:path w="1716115" h="1720853" extrusionOk="0">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lt1">
              <a:alpha val="9882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56" name="Google Shape;56;p20"/>
          <p:cNvSpPr/>
          <p:nvPr/>
        </p:nvSpPr>
        <p:spPr>
          <a:xfrm>
            <a:off x="-4176" y="3440504"/>
            <a:ext cx="2582466" cy="3448050"/>
          </a:xfrm>
          <a:custGeom>
            <a:avLst/>
            <a:gdLst/>
            <a:ahLst/>
            <a:cxnLst/>
            <a:rect l="l" t="t" r="r" b="b"/>
            <a:pathLst>
              <a:path w="3443288" h="3448050" extrusionOk="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57" name="Google Shape;57;p20"/>
          <p:cNvPicPr preferRelativeResize="0"/>
          <p:nvPr/>
        </p:nvPicPr>
        <p:blipFill rotWithShape="1">
          <a:blip r:embed="rId3">
            <a:alphaModFix/>
          </a:blip>
          <a:srcRect/>
          <a:stretch/>
        </p:blipFill>
        <p:spPr>
          <a:xfrm>
            <a:off x="1288843" y="3440505"/>
            <a:ext cx="1289447" cy="1724025"/>
          </a:xfrm>
          <a:prstGeom prst="rect">
            <a:avLst/>
          </a:prstGeom>
          <a:noFill/>
          <a:ln>
            <a:noFill/>
          </a:ln>
        </p:spPr>
      </p:pic>
      <p:sp>
        <p:nvSpPr>
          <p:cNvPr id="58" name="Google Shape;58;p20"/>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
        <p:nvSpPr>
          <p:cNvPr id="59" name="Google Shape;59;p20"/>
          <p:cNvSpPr txBox="1">
            <a:spLocks noGrp="1"/>
          </p:cNvSpPr>
          <p:nvPr>
            <p:ph type="body" idx="1"/>
          </p:nvPr>
        </p:nvSpPr>
        <p:spPr>
          <a:xfrm>
            <a:off x="3273606" y="3808751"/>
            <a:ext cx="5282714" cy="2233233"/>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6750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4">
  <p:cSld name="Comparison 4">
    <p:spTree>
      <p:nvGrpSpPr>
        <p:cNvPr id="1" name="Shape 60"/>
        <p:cNvGrpSpPr/>
        <p:nvPr/>
      </p:nvGrpSpPr>
      <p:grpSpPr>
        <a:xfrm>
          <a:off x="0" y="0"/>
          <a:ext cx="0" cy="0"/>
          <a:chOff x="0" y="0"/>
          <a:chExt cx="0" cy="0"/>
        </a:xfrm>
      </p:grpSpPr>
      <p:sp>
        <p:nvSpPr>
          <p:cNvPr id="61" name="Google Shape;61;p21"/>
          <p:cNvSpPr/>
          <p:nvPr/>
        </p:nvSpPr>
        <p:spPr>
          <a:xfrm>
            <a:off x="6742090" y="3427337"/>
            <a:ext cx="2401910" cy="3430665"/>
          </a:xfrm>
          <a:custGeom>
            <a:avLst/>
            <a:gdLst/>
            <a:ahLst/>
            <a:cxnLst/>
            <a:rect l="l" t="t" r="r" b="b"/>
            <a:pathLst>
              <a:path w="3202546" h="3430665" extrusionOk="0">
                <a:moveTo>
                  <a:pt x="0" y="0"/>
                </a:moveTo>
                <a:lnTo>
                  <a:pt x="3202546" y="0"/>
                </a:lnTo>
                <a:lnTo>
                  <a:pt x="3202546" y="3430665"/>
                </a:lnTo>
                <a:lnTo>
                  <a:pt x="0" y="3430665"/>
                </a:lnTo>
                <a:close/>
              </a:path>
            </a:pathLst>
          </a:custGeom>
          <a:solidFill>
            <a:schemeClr val="accent3"/>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2" name="Google Shape;62;p21"/>
          <p:cNvSpPr/>
          <p:nvPr/>
        </p:nvSpPr>
        <p:spPr>
          <a:xfrm>
            <a:off x="6742090" y="3654149"/>
            <a:ext cx="2401910" cy="3203852"/>
          </a:xfrm>
          <a:custGeom>
            <a:avLst/>
            <a:gdLst/>
            <a:ahLst/>
            <a:cxnLst/>
            <a:rect l="l" t="t" r="r" b="b"/>
            <a:pathLst>
              <a:path w="3202546" h="3203852" extrusionOk="0">
                <a:moveTo>
                  <a:pt x="3202546" y="0"/>
                </a:moveTo>
                <a:lnTo>
                  <a:pt x="3202546" y="3203852"/>
                </a:lnTo>
                <a:lnTo>
                  <a:pt x="0" y="3203852"/>
                </a:lnTo>
                <a:lnTo>
                  <a:pt x="0" y="3190718"/>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3" name="Google Shape;63;p21"/>
          <p:cNvSpPr/>
          <p:nvPr/>
        </p:nvSpPr>
        <p:spPr>
          <a:xfrm>
            <a:off x="6742092" y="1"/>
            <a:ext cx="2401909" cy="3437345"/>
          </a:xfrm>
          <a:custGeom>
            <a:avLst/>
            <a:gdLst/>
            <a:ahLst/>
            <a:cxnLst/>
            <a:rect l="l" t="t" r="r" b="b"/>
            <a:pathLst>
              <a:path w="3202545" h="3437345" extrusionOk="0">
                <a:moveTo>
                  <a:pt x="0" y="0"/>
                </a:moveTo>
                <a:lnTo>
                  <a:pt x="3202545" y="0"/>
                </a:lnTo>
                <a:lnTo>
                  <a:pt x="3202545" y="3437345"/>
                </a:lnTo>
                <a:lnTo>
                  <a:pt x="0" y="3437345"/>
                </a:lnTo>
                <a:close/>
              </a:path>
            </a:pathLst>
          </a:custGeom>
          <a:solidFill>
            <a:schemeClr val="accent5"/>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4" name="Google Shape;64;p21"/>
          <p:cNvSpPr/>
          <p:nvPr/>
        </p:nvSpPr>
        <p:spPr>
          <a:xfrm>
            <a:off x="6742090" y="6682"/>
            <a:ext cx="2401910" cy="3436477"/>
          </a:xfrm>
          <a:custGeom>
            <a:avLst/>
            <a:gdLst/>
            <a:ahLst/>
            <a:cxnLst/>
            <a:rect l="l" t="t" r="r" b="b"/>
            <a:pathLst>
              <a:path w="3202546" h="3436477" extrusionOk="0">
                <a:moveTo>
                  <a:pt x="0" y="0"/>
                </a:moveTo>
                <a:lnTo>
                  <a:pt x="3202546" y="3214418"/>
                </a:lnTo>
                <a:lnTo>
                  <a:pt x="3202546" y="3436477"/>
                </a:lnTo>
                <a:lnTo>
                  <a:pt x="0" y="3436477"/>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65" name="Google Shape;65;p21"/>
          <p:cNvSpPr txBox="1">
            <a:spLocks noGrp="1"/>
          </p:cNvSpPr>
          <p:nvPr>
            <p:ph type="title"/>
          </p:nvPr>
        </p:nvSpPr>
        <p:spPr>
          <a:xfrm>
            <a:off x="685799" y="834636"/>
            <a:ext cx="5847348" cy="1222385"/>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1"/>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
        <p:nvSpPr>
          <p:cNvPr id="67" name="Google Shape;67;p21"/>
          <p:cNvSpPr txBox="1">
            <a:spLocks noGrp="1"/>
          </p:cNvSpPr>
          <p:nvPr>
            <p:ph type="body" idx="1"/>
          </p:nvPr>
        </p:nvSpPr>
        <p:spPr>
          <a:xfrm>
            <a:off x="685801" y="2303029"/>
            <a:ext cx="2462339" cy="372033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8" name="Google Shape;68;p21"/>
          <p:cNvSpPr txBox="1">
            <a:spLocks noGrp="1"/>
          </p:cNvSpPr>
          <p:nvPr>
            <p:ph type="body" idx="2"/>
          </p:nvPr>
        </p:nvSpPr>
        <p:spPr>
          <a:xfrm>
            <a:off x="3586620" y="2303029"/>
            <a:ext cx="2463713" cy="372033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20343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meline 1">
  <p:cSld name="Timeline 1">
    <p:spTree>
      <p:nvGrpSpPr>
        <p:cNvPr id="1" name="Shape 69"/>
        <p:cNvGrpSpPr/>
        <p:nvPr/>
      </p:nvGrpSpPr>
      <p:grpSpPr>
        <a:xfrm>
          <a:off x="0" y="0"/>
          <a:ext cx="0" cy="0"/>
          <a:chOff x="0" y="0"/>
          <a:chExt cx="0" cy="0"/>
        </a:xfrm>
      </p:grpSpPr>
      <p:sp>
        <p:nvSpPr>
          <p:cNvPr id="70" name="Google Shape;70;p22"/>
          <p:cNvSpPr/>
          <p:nvPr/>
        </p:nvSpPr>
        <p:spPr>
          <a:xfrm>
            <a:off x="-18048" y="-400"/>
            <a:ext cx="9162047" cy="34671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71" name="Google Shape;71;p22"/>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72" name="Google Shape;72;p22"/>
          <p:cNvSpPr txBox="1">
            <a:spLocks noGrp="1"/>
          </p:cNvSpPr>
          <p:nvPr>
            <p:ph type="title"/>
          </p:nvPr>
        </p:nvSpPr>
        <p:spPr>
          <a:xfrm>
            <a:off x="685800" y="965394"/>
            <a:ext cx="5723782" cy="1091627"/>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txBox="1">
            <a:spLocks noGrp="1"/>
          </p:cNvSpPr>
          <p:nvPr>
            <p:ph type="body" idx="1"/>
          </p:nvPr>
        </p:nvSpPr>
        <p:spPr>
          <a:xfrm>
            <a:off x="685801" y="2303028"/>
            <a:ext cx="2462339" cy="4144192"/>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Font typeface="Arial Black"/>
              <a:buAutoNum type="arabicPeriod"/>
              <a:defRPr sz="1350"/>
            </a:lvl1pPr>
            <a:lvl2pPr marL="685800" lvl="1" indent="-257175" algn="l">
              <a:lnSpc>
                <a:spcPct val="100000"/>
              </a:lnSpc>
              <a:spcBef>
                <a:spcPts val="750"/>
              </a:spcBef>
              <a:spcAft>
                <a:spcPts val="0"/>
              </a:spcAft>
              <a:buClr>
                <a:schemeClr val="accent6"/>
              </a:buClr>
              <a:buSzPts val="1800"/>
              <a:buFont typeface="Arial Black"/>
              <a:buAutoNum type="alphaLcPeriod"/>
              <a:defRPr sz="1350"/>
            </a:lvl2pPr>
            <a:lvl3pPr marL="1028700" lvl="2" indent="-257175" algn="l">
              <a:lnSpc>
                <a:spcPct val="100000"/>
              </a:lnSpc>
              <a:spcBef>
                <a:spcPts val="750"/>
              </a:spcBef>
              <a:spcAft>
                <a:spcPts val="0"/>
              </a:spcAft>
              <a:buClr>
                <a:schemeClr val="accent6"/>
              </a:buClr>
              <a:buSzPts val="1800"/>
              <a:buFont typeface="Arial Black"/>
              <a:buAutoNum type="arabicParenR"/>
              <a:defRPr sz="1350"/>
            </a:lvl3pPr>
            <a:lvl4pPr marL="1371600" lvl="3" indent="-257175" algn="l">
              <a:lnSpc>
                <a:spcPct val="100000"/>
              </a:lnSpc>
              <a:spcBef>
                <a:spcPts val="750"/>
              </a:spcBef>
              <a:spcAft>
                <a:spcPts val="0"/>
              </a:spcAft>
              <a:buClr>
                <a:schemeClr val="accent6"/>
              </a:buClr>
              <a:buSzPts val="1800"/>
              <a:buFont typeface="Arial Black"/>
              <a:buAutoNum type="alphaLcParen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4" name="Google Shape;74;p22"/>
          <p:cNvSpPr txBox="1">
            <a:spLocks noGrp="1"/>
          </p:cNvSpPr>
          <p:nvPr>
            <p:ph type="body" idx="2"/>
          </p:nvPr>
        </p:nvSpPr>
        <p:spPr>
          <a:xfrm>
            <a:off x="3586619" y="2303028"/>
            <a:ext cx="2822963" cy="4144192"/>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750"/>
              </a:spcBef>
              <a:spcAft>
                <a:spcPts val="0"/>
              </a:spcAft>
              <a:buClr>
                <a:schemeClr val="accent6"/>
              </a:buClr>
              <a:buSzPts val="1800"/>
              <a:buNone/>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22"/>
          <p:cNvSpPr>
            <a:spLocks noGrp="1"/>
          </p:cNvSpPr>
          <p:nvPr>
            <p:ph type="pic" idx="3"/>
          </p:nvPr>
        </p:nvSpPr>
        <p:spPr>
          <a:xfrm>
            <a:off x="6742091" y="965393"/>
            <a:ext cx="2401909" cy="5892607"/>
          </a:xfrm>
          <a:prstGeom prst="rect">
            <a:avLst/>
          </a:prstGeom>
          <a:solidFill>
            <a:schemeClr val="accent4"/>
          </a:solidFill>
          <a:ln>
            <a:noFill/>
          </a:ln>
        </p:spPr>
      </p:sp>
      <p:grpSp>
        <p:nvGrpSpPr>
          <p:cNvPr id="76" name="Google Shape;76;p22"/>
          <p:cNvGrpSpPr/>
          <p:nvPr/>
        </p:nvGrpSpPr>
        <p:grpSpPr>
          <a:xfrm>
            <a:off x="7015162" y="4000042"/>
            <a:ext cx="2128838" cy="2857959"/>
            <a:chOff x="12797096" y="4000041"/>
            <a:chExt cx="2838450" cy="2857959"/>
          </a:xfrm>
        </p:grpSpPr>
        <p:sp>
          <p:nvSpPr>
            <p:cNvPr id="77" name="Google Shape;77;p22"/>
            <p:cNvSpPr/>
            <p:nvPr/>
          </p:nvSpPr>
          <p:spPr>
            <a:xfrm rot="10800000">
              <a:off x="12797096" y="4000041"/>
              <a:ext cx="2838450" cy="2857958"/>
            </a:xfrm>
            <a:custGeom>
              <a:avLst/>
              <a:gdLst/>
              <a:ahLst/>
              <a:cxnLst/>
              <a:rect l="l" t="t" r="r" b="b"/>
              <a:pathLst>
                <a:path w="2838450" h="2857958" extrusionOk="0">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78" name="Google Shape;78;p22"/>
            <p:cNvSpPr/>
            <p:nvPr/>
          </p:nvSpPr>
          <p:spPr>
            <a:xfrm rot="10800000">
              <a:off x="13664918" y="4867733"/>
              <a:ext cx="1970627" cy="1990267"/>
            </a:xfrm>
            <a:custGeom>
              <a:avLst/>
              <a:gdLst/>
              <a:ahLst/>
              <a:cxnLst/>
              <a:rect l="l" t="t" r="r" b="b"/>
              <a:pathLst>
                <a:path w="1970627" h="1990267" extrusionOk="0">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79" name="Google Shape;79;p22"/>
            <p:cNvSpPr/>
            <p:nvPr/>
          </p:nvSpPr>
          <p:spPr>
            <a:xfrm rot="10800000">
              <a:off x="14632096" y="5844983"/>
              <a:ext cx="1003449" cy="1013015"/>
            </a:xfrm>
            <a:custGeom>
              <a:avLst/>
              <a:gdLst/>
              <a:ahLst/>
              <a:cxnLst/>
              <a:rect l="l" t="t" r="r" b="b"/>
              <a:pathLst>
                <a:path w="1003449" h="1013015" extrusionOk="0">
                  <a:moveTo>
                    <a:pt x="0" y="0"/>
                  </a:moveTo>
                  <a:lnTo>
                    <a:pt x="1003449" y="0"/>
                  </a:lnTo>
                  <a:lnTo>
                    <a:pt x="998306" y="100639"/>
                  </a:lnTo>
                  <a:cubicBezTo>
                    <a:pt x="949402" y="576784"/>
                    <a:pt x="566756" y="959471"/>
                    <a:pt x="90663" y="1008380"/>
                  </a:cubicBezTo>
                  <a:lnTo>
                    <a:pt x="0" y="10130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0" name="Google Shape;80;p22"/>
            <p:cNvSpPr/>
            <p:nvPr/>
          </p:nvSpPr>
          <p:spPr>
            <a:xfrm rot="10800000">
              <a:off x="13402193" y="5492845"/>
              <a:ext cx="775021"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grpSp>
      <p:sp>
        <p:nvSpPr>
          <p:cNvPr id="81" name="Google Shape;81;p22"/>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8216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ummary 2">
  <p:cSld name="Summary 2">
    <p:spTree>
      <p:nvGrpSpPr>
        <p:cNvPr id="1" name="Shape 82"/>
        <p:cNvGrpSpPr/>
        <p:nvPr/>
      </p:nvGrpSpPr>
      <p:grpSpPr>
        <a:xfrm>
          <a:off x="0" y="0"/>
          <a:ext cx="0" cy="0"/>
          <a:chOff x="0" y="0"/>
          <a:chExt cx="0" cy="0"/>
        </a:xfrm>
      </p:grpSpPr>
      <p:sp>
        <p:nvSpPr>
          <p:cNvPr id="83" name="Google Shape;83;p23"/>
          <p:cNvSpPr/>
          <p:nvPr/>
        </p:nvSpPr>
        <p:spPr>
          <a:xfrm>
            <a:off x="6742090" y="-2546"/>
            <a:ext cx="2401910" cy="3441072"/>
          </a:xfrm>
          <a:custGeom>
            <a:avLst/>
            <a:gdLst/>
            <a:ahLst/>
            <a:cxnLst/>
            <a:rect l="l" t="t" r="r" b="b"/>
            <a:pathLst>
              <a:path w="3202546" h="3441072" extrusionOk="0">
                <a:moveTo>
                  <a:pt x="3202546" y="0"/>
                </a:moveTo>
                <a:lnTo>
                  <a:pt x="3202546" y="3441072"/>
                </a:lnTo>
                <a:lnTo>
                  <a:pt x="0" y="3441072"/>
                </a:lnTo>
                <a:cubicBezTo>
                  <a:pt x="0" y="1653352"/>
                  <a:pt x="1351216" y="182908"/>
                  <a:pt x="3082686" y="6086"/>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4" name="Google Shape;84;p23"/>
          <p:cNvSpPr/>
          <p:nvPr/>
        </p:nvSpPr>
        <p:spPr>
          <a:xfrm rot="10800000" flipH="1">
            <a:off x="7493794" y="1247776"/>
            <a:ext cx="1650206" cy="2181225"/>
          </a:xfrm>
          <a:custGeom>
            <a:avLst/>
            <a:gdLst/>
            <a:ahLst/>
            <a:cxnLst/>
            <a:rect l="l" t="t" r="r" b="b"/>
            <a:pathLst>
              <a:path w="2200275" h="2181225" extrusionOk="0">
                <a:moveTo>
                  <a:pt x="0" y="0"/>
                </a:moveTo>
                <a:cubicBezTo>
                  <a:pt x="0" y="1204689"/>
                  <a:pt x="985061" y="2181225"/>
                  <a:pt x="2200275" y="2181225"/>
                </a:cubicBezTo>
                <a:lnTo>
                  <a:pt x="2200275" y="0"/>
                </a:lnTo>
                <a:lnTo>
                  <a:pt x="0" y="0"/>
                </a:lnTo>
                <a:close/>
              </a:path>
            </a:pathLst>
          </a:cu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5" name="Google Shape;85;p23"/>
          <p:cNvSpPr/>
          <p:nvPr/>
        </p:nvSpPr>
        <p:spPr>
          <a:xfrm rot="10800000" flipH="1">
            <a:off x="-15065" y="5331514"/>
            <a:ext cx="1611312" cy="1526486"/>
          </a:xfrm>
          <a:custGeom>
            <a:avLst/>
            <a:gdLst/>
            <a:ahLst/>
            <a:cxnLst/>
            <a:rect l="l" t="t" r="r" b="b"/>
            <a:pathLst>
              <a:path w="2148416" h="1526486" extrusionOk="0">
                <a:moveTo>
                  <a:pt x="0" y="1526486"/>
                </a:moveTo>
                <a:cubicBezTo>
                  <a:pt x="943526" y="1526486"/>
                  <a:pt x="1753109" y="952785"/>
                  <a:pt x="2098930" y="135201"/>
                </a:cubicBezTo>
                <a:lnTo>
                  <a:pt x="2148416" y="0"/>
                </a:lnTo>
                <a:lnTo>
                  <a:pt x="0" y="0"/>
                </a:lnTo>
                <a:close/>
              </a:path>
            </a:pathLst>
          </a:custGeom>
          <a:solidFill>
            <a:schemeClr val="accent4">
              <a:alpha val="49803"/>
            </a:scheme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86" name="Google Shape;86;p23"/>
          <p:cNvPicPr preferRelativeResize="0"/>
          <p:nvPr/>
        </p:nvPicPr>
        <p:blipFill rotWithShape="1">
          <a:blip r:embed="rId2">
            <a:alphaModFix/>
          </a:blip>
          <a:srcRect/>
          <a:stretch/>
        </p:blipFill>
        <p:spPr>
          <a:xfrm rot="5400000">
            <a:off x="7218900" y="1522789"/>
            <a:ext cx="2200114" cy="1650086"/>
          </a:xfrm>
          <a:prstGeom prst="rect">
            <a:avLst/>
          </a:prstGeom>
          <a:noFill/>
          <a:ln>
            <a:noFill/>
          </a:ln>
        </p:spPr>
      </p:pic>
      <p:sp>
        <p:nvSpPr>
          <p:cNvPr id="87" name="Google Shape;87;p23"/>
          <p:cNvSpPr/>
          <p:nvPr/>
        </p:nvSpPr>
        <p:spPr>
          <a:xfrm>
            <a:off x="1155321" y="6470489"/>
            <a:ext cx="581266" cy="387513"/>
          </a:xfrm>
          <a:custGeom>
            <a:avLst/>
            <a:gdLst/>
            <a:ahLst/>
            <a:cxnLst/>
            <a:rect l="l" t="t" r="r" b="b"/>
            <a:pathLst>
              <a:path w="775021" h="387513" extrusionOk="0">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88" name="Google Shape;88;p23"/>
          <p:cNvSpPr txBox="1">
            <a:spLocks noGrp="1"/>
          </p:cNvSpPr>
          <p:nvPr>
            <p:ph type="title"/>
          </p:nvPr>
        </p:nvSpPr>
        <p:spPr>
          <a:xfrm>
            <a:off x="685800" y="1057274"/>
            <a:ext cx="5882878" cy="1012782"/>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3"/>
          <p:cNvSpPr txBox="1">
            <a:spLocks noGrp="1"/>
          </p:cNvSpPr>
          <p:nvPr>
            <p:ph type="body" idx="1"/>
          </p:nvPr>
        </p:nvSpPr>
        <p:spPr>
          <a:xfrm>
            <a:off x="685800" y="2331791"/>
            <a:ext cx="5177307" cy="3721817"/>
          </a:xfrm>
          <a:prstGeom prst="rect">
            <a:avLst/>
          </a:prstGeom>
          <a:noFill/>
          <a:ln>
            <a:noFill/>
          </a:ln>
        </p:spPr>
        <p:txBody>
          <a:bodyPr spcFirstLastPara="1" wrap="square" lIns="91425" tIns="0" rIns="91425" bIns="0" anchor="t" anchorCtr="0">
            <a:normAutofit/>
          </a:bodyPr>
          <a:lstStyle>
            <a:lvl1pPr marL="342900" lvl="0" indent="-171450" algn="l">
              <a:lnSpc>
                <a:spcPct val="100000"/>
              </a:lnSpc>
              <a:spcBef>
                <a:spcPts val="0"/>
              </a:spcBef>
              <a:spcAft>
                <a:spcPts val="0"/>
              </a:spcAft>
              <a:buClr>
                <a:schemeClr val="accent6"/>
              </a:buClr>
              <a:buSzPts val="2400"/>
              <a:buNone/>
              <a:defRPr sz="1800"/>
            </a:lvl1pPr>
            <a:lvl2pPr marL="685800" lvl="1" indent="-285750" algn="l">
              <a:lnSpc>
                <a:spcPct val="100000"/>
              </a:lnSpc>
              <a:spcBef>
                <a:spcPts val="0"/>
              </a:spcBef>
              <a:spcAft>
                <a:spcPts val="0"/>
              </a:spcAft>
              <a:buClr>
                <a:schemeClr val="accent6"/>
              </a:buClr>
              <a:buSzPts val="2400"/>
              <a:buChar char="•"/>
              <a:defRPr sz="1800"/>
            </a:lvl2pPr>
            <a:lvl3pPr marL="1028700" lvl="2" indent="-285750" algn="l">
              <a:lnSpc>
                <a:spcPct val="100000"/>
              </a:lnSpc>
              <a:spcBef>
                <a:spcPts val="0"/>
              </a:spcBef>
              <a:spcAft>
                <a:spcPts val="0"/>
              </a:spcAft>
              <a:buClr>
                <a:schemeClr val="accent6"/>
              </a:buClr>
              <a:buSzPts val="2400"/>
              <a:buChar char="•"/>
              <a:defRPr sz="1800"/>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0" name="Google Shape;90;p23"/>
          <p:cNvSpPr>
            <a:spLocks noGrp="1"/>
          </p:cNvSpPr>
          <p:nvPr>
            <p:ph type="pic" idx="2"/>
          </p:nvPr>
        </p:nvSpPr>
        <p:spPr>
          <a:xfrm>
            <a:off x="6742090" y="3405190"/>
            <a:ext cx="2401910" cy="3452811"/>
          </a:xfrm>
          <a:prstGeom prst="rect">
            <a:avLst/>
          </a:prstGeom>
          <a:solidFill>
            <a:schemeClr val="accent1"/>
          </a:solidFill>
          <a:ln>
            <a:noFill/>
          </a:ln>
        </p:spPr>
      </p:sp>
      <p:sp>
        <p:nvSpPr>
          <p:cNvPr id="91" name="Google Shape;91;p23"/>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7769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meline 3">
  <p:cSld name="Timeline 3">
    <p:spTree>
      <p:nvGrpSpPr>
        <p:cNvPr id="1" name="Shape 92"/>
        <p:cNvGrpSpPr/>
        <p:nvPr/>
      </p:nvGrpSpPr>
      <p:grpSpPr>
        <a:xfrm>
          <a:off x="0" y="0"/>
          <a:ext cx="0" cy="0"/>
          <a:chOff x="0" y="0"/>
          <a:chExt cx="0" cy="0"/>
        </a:xfrm>
      </p:grpSpPr>
      <p:sp>
        <p:nvSpPr>
          <p:cNvPr id="93" name="Google Shape;93;p24"/>
          <p:cNvSpPr/>
          <p:nvPr/>
        </p:nvSpPr>
        <p:spPr>
          <a:xfrm>
            <a:off x="1" y="0"/>
            <a:ext cx="1162922" cy="2545382"/>
          </a:xfrm>
          <a:custGeom>
            <a:avLst/>
            <a:gdLst/>
            <a:ahLst/>
            <a:cxnLst/>
            <a:rect l="l" t="t" r="r" b="b"/>
            <a:pathLst>
              <a:path w="1550562" h="2545382" extrusionOk="0">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4" name="Google Shape;94;p24"/>
          <p:cNvSpPr/>
          <p:nvPr/>
        </p:nvSpPr>
        <p:spPr>
          <a:xfrm>
            <a:off x="1" y="-1"/>
            <a:ext cx="512055" cy="1500050"/>
          </a:xfrm>
          <a:custGeom>
            <a:avLst/>
            <a:gdLst/>
            <a:ahLst/>
            <a:cxnLst/>
            <a:rect l="l" t="t" r="r" b="b"/>
            <a:pathLst>
              <a:path w="682740" h="1500050" extrusionOk="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spcFirstLastPara="1" wrap="square" lIns="68569" tIns="34275" rIns="68569" bIns="34275" anchor="t"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5" name="Google Shape;95;p24"/>
          <p:cNvSpPr/>
          <p:nvPr/>
        </p:nvSpPr>
        <p:spPr>
          <a:xfrm>
            <a:off x="127834" y="314192"/>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96" name="Google Shape;96;p24"/>
          <p:cNvSpPr txBox="1">
            <a:spLocks noGrp="1"/>
          </p:cNvSpPr>
          <p:nvPr>
            <p:ph type="title"/>
          </p:nvPr>
        </p:nvSpPr>
        <p:spPr>
          <a:xfrm>
            <a:off x="1162923" y="1089213"/>
            <a:ext cx="7409578" cy="980844"/>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4"/>
          <p:cNvSpPr txBox="1">
            <a:spLocks noGrp="1"/>
          </p:cNvSpPr>
          <p:nvPr>
            <p:ph type="body" idx="1"/>
          </p:nvPr>
        </p:nvSpPr>
        <p:spPr>
          <a:xfrm>
            <a:off x="1162923" y="2331958"/>
            <a:ext cx="2231413" cy="3704266"/>
          </a:xfrm>
          <a:prstGeom prst="rect">
            <a:avLst/>
          </a:prstGeom>
          <a:noFill/>
          <a:ln>
            <a:noFill/>
          </a:ln>
        </p:spPr>
        <p:txBody>
          <a:bodyPr spcFirstLastPara="1" wrap="square" lIns="91425" tIns="0" rIns="91425" bIns="0" anchor="t" anchorCtr="0">
            <a:noAutofit/>
          </a:bodyPr>
          <a:lstStyle>
            <a:lvl1pPr marL="342900" lvl="0" indent="-171450" algn="l">
              <a:lnSpc>
                <a:spcPct val="100000"/>
              </a:lnSpc>
              <a:spcBef>
                <a:spcPts val="0"/>
              </a:spcBef>
              <a:spcAft>
                <a:spcPts val="0"/>
              </a:spcAft>
              <a:buClr>
                <a:schemeClr val="accent6"/>
              </a:buClr>
              <a:buSzPts val="1800"/>
              <a:buFont typeface="Arial"/>
              <a:buNone/>
              <a:defRPr sz="1350"/>
            </a:lvl1pPr>
            <a:lvl2pPr marL="685800" lvl="1" indent="-257175" algn="l">
              <a:lnSpc>
                <a:spcPct val="100000"/>
              </a:lnSpc>
              <a:spcBef>
                <a:spcPts val="900"/>
              </a:spcBef>
              <a:spcAft>
                <a:spcPts val="0"/>
              </a:spcAft>
              <a:buClr>
                <a:schemeClr val="accent6"/>
              </a:buClr>
              <a:buSzPts val="1800"/>
              <a:buChar char="•"/>
              <a:defRPr/>
            </a:lvl2pPr>
            <a:lvl3pPr marL="1028700" lvl="2" indent="-257175" algn="l">
              <a:lnSpc>
                <a:spcPct val="100000"/>
              </a:lnSpc>
              <a:spcBef>
                <a:spcPts val="270"/>
              </a:spcBef>
              <a:spcAft>
                <a:spcPts val="0"/>
              </a:spcAft>
              <a:buClr>
                <a:schemeClr val="accent6"/>
              </a:buClr>
              <a:buSzPts val="1800"/>
              <a:buChar char="•"/>
              <a:defRPr/>
            </a:lvl3pPr>
            <a:lvl4pPr marL="1371600" lvl="3" indent="-257175" algn="l">
              <a:lnSpc>
                <a:spcPct val="100000"/>
              </a:lnSpc>
              <a:spcBef>
                <a:spcPts val="270"/>
              </a:spcBef>
              <a:spcAft>
                <a:spcPts val="0"/>
              </a:spcAft>
              <a:buClr>
                <a:schemeClr val="accent6"/>
              </a:buClr>
              <a:buSzPts val="1800"/>
              <a:buChar char="•"/>
              <a:defRPr/>
            </a:lvl4pPr>
            <a:lvl5pPr marL="1714500" lvl="4" indent="-257175" algn="l">
              <a:lnSpc>
                <a:spcPct val="100000"/>
              </a:lnSpc>
              <a:spcBef>
                <a:spcPts val="270"/>
              </a:spcBef>
              <a:spcAft>
                <a:spcPts val="0"/>
              </a:spcAft>
              <a:buClr>
                <a:schemeClr val="accent6"/>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8" name="Google Shape;98;p24"/>
          <p:cNvSpPr txBox="1">
            <a:spLocks noGrp="1"/>
          </p:cNvSpPr>
          <p:nvPr>
            <p:ph type="body" idx="2"/>
          </p:nvPr>
        </p:nvSpPr>
        <p:spPr>
          <a:xfrm>
            <a:off x="3815366" y="2331791"/>
            <a:ext cx="4759420" cy="372181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accent6"/>
              </a:buClr>
              <a:buSzPts val="1800"/>
              <a:buChar char="•"/>
              <a:defRPr sz="1350"/>
            </a:lvl1pPr>
            <a:lvl2pPr marL="685800" lvl="1" indent="-257175" algn="l">
              <a:lnSpc>
                <a:spcPct val="100000"/>
              </a:lnSpc>
              <a:spcBef>
                <a:spcPts val="270"/>
              </a:spcBef>
              <a:spcAft>
                <a:spcPts val="0"/>
              </a:spcAft>
              <a:buClr>
                <a:schemeClr val="accent6"/>
              </a:buClr>
              <a:buSzPts val="1800"/>
              <a:buChar char="•"/>
              <a:defRPr sz="1350"/>
            </a:lvl2pPr>
            <a:lvl3pPr marL="1028700" lvl="2" indent="-257175" algn="l">
              <a:lnSpc>
                <a:spcPct val="100000"/>
              </a:lnSpc>
              <a:spcBef>
                <a:spcPts val="270"/>
              </a:spcBef>
              <a:spcAft>
                <a:spcPts val="0"/>
              </a:spcAft>
              <a:buClr>
                <a:schemeClr val="accent6"/>
              </a:buClr>
              <a:buSzPts val="1800"/>
              <a:buChar char="•"/>
              <a:defRPr sz="1350"/>
            </a:lvl3pPr>
            <a:lvl4pPr marL="1371600" lvl="3" indent="-257175" algn="l">
              <a:lnSpc>
                <a:spcPct val="100000"/>
              </a:lnSpc>
              <a:spcBef>
                <a:spcPts val="270"/>
              </a:spcBef>
              <a:spcAft>
                <a:spcPts val="0"/>
              </a:spcAft>
              <a:buClr>
                <a:schemeClr val="accent6"/>
              </a:buClr>
              <a:buSzPts val="1800"/>
              <a:buChar char="•"/>
              <a:defRPr sz="1350"/>
            </a:lvl4pPr>
            <a:lvl5pPr marL="1714500" lvl="4" indent="-257175" algn="l">
              <a:lnSpc>
                <a:spcPct val="100000"/>
              </a:lnSpc>
              <a:spcBef>
                <a:spcPts val="27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9" name="Google Shape;99;p24"/>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9671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ummary 3">
  <p:cSld name="Summary 3">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2">
            <a:alphaModFix/>
          </a:blip>
          <a:srcRect t="7193"/>
          <a:stretch/>
        </p:blipFill>
        <p:spPr>
          <a:xfrm>
            <a:off x="1" y="-1"/>
            <a:ext cx="332508" cy="6856025"/>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sp>
        <p:nvSpPr>
          <p:cNvPr id="102" name="Google Shape;102;p25"/>
          <p:cNvSpPr txBox="1">
            <a:spLocks noGrp="1"/>
          </p:cNvSpPr>
          <p:nvPr>
            <p:ph type="title"/>
          </p:nvPr>
        </p:nvSpPr>
        <p:spPr>
          <a:xfrm>
            <a:off x="1162924" y="1057274"/>
            <a:ext cx="7406597" cy="999746"/>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5"/>
          <p:cNvSpPr/>
          <p:nvPr/>
        </p:nvSpPr>
        <p:spPr>
          <a:xfrm rot="10800000">
            <a:off x="-2" y="4420134"/>
            <a:ext cx="969928" cy="2437866"/>
          </a:xfrm>
          <a:custGeom>
            <a:avLst/>
            <a:gdLst/>
            <a:ahLst/>
            <a:cxnLst/>
            <a:rect l="l" t="t" r="r" b="b"/>
            <a:pathLst>
              <a:path w="1293237" h="2437866" extrusionOk="0">
                <a:moveTo>
                  <a:pt x="1293237" y="2437866"/>
                </a:moveTo>
                <a:lnTo>
                  <a:pt x="1292465" y="2437373"/>
                </a:lnTo>
                <a:cubicBezTo>
                  <a:pt x="511725" y="1903845"/>
                  <a:pt x="0" y="1011184"/>
                  <a:pt x="0" y="0"/>
                </a:cubicBezTo>
                <a:lnTo>
                  <a:pt x="1293237" y="0"/>
                </a:ln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04" name="Google Shape;104;p25"/>
          <p:cNvSpPr txBox="1">
            <a:spLocks noGrp="1"/>
          </p:cNvSpPr>
          <p:nvPr>
            <p:ph type="body" idx="1"/>
          </p:nvPr>
        </p:nvSpPr>
        <p:spPr>
          <a:xfrm>
            <a:off x="1162924" y="2303029"/>
            <a:ext cx="4371860" cy="3961593"/>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5" name="Google Shape;105;p25"/>
          <p:cNvSpPr txBox="1">
            <a:spLocks noGrp="1"/>
          </p:cNvSpPr>
          <p:nvPr>
            <p:ph type="body" idx="2"/>
          </p:nvPr>
        </p:nvSpPr>
        <p:spPr>
          <a:xfrm>
            <a:off x="5955632" y="2303029"/>
            <a:ext cx="2613888" cy="3961593"/>
          </a:xfrm>
          <a:prstGeom prst="rect">
            <a:avLst/>
          </a:prstGeom>
          <a:noFill/>
          <a:ln>
            <a:noFill/>
          </a:ln>
        </p:spPr>
        <p:txBody>
          <a:bodyPr spcFirstLastPara="1" wrap="square" lIns="91425" tIns="0" rIns="91425" bIns="0"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6" name="Google Shape;106;p25"/>
          <p:cNvSpPr txBox="1">
            <a:spLocks noGrp="1"/>
          </p:cNvSpPr>
          <p:nvPr>
            <p:ph type="sldNum" idx="12"/>
          </p:nvPr>
        </p:nvSpPr>
        <p:spPr>
          <a:xfrm>
            <a:off x="7828856" y="457200"/>
            <a:ext cx="740664"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pic>
        <p:nvPicPr>
          <p:cNvPr id="107" name="Google Shape;107;p25"/>
          <p:cNvPicPr preferRelativeResize="0"/>
          <p:nvPr/>
        </p:nvPicPr>
        <p:blipFill rotWithShape="1">
          <a:blip r:embed="rId2">
            <a:alphaModFix/>
          </a:blip>
          <a:srcRect t="7193"/>
          <a:stretch/>
        </p:blipFill>
        <p:spPr>
          <a:xfrm rot="5400000">
            <a:off x="4499063" y="-4201594"/>
            <a:ext cx="443344" cy="8846531"/>
          </a:xfrm>
          <a:custGeom>
            <a:avLst/>
            <a:gdLst/>
            <a:ahLst/>
            <a:cxnLst/>
            <a:rect l="l" t="t" r="r" b="b"/>
            <a:pathLst>
              <a:path w="1734410" h="4795637" extrusionOk="0">
                <a:moveTo>
                  <a:pt x="0" y="0"/>
                </a:moveTo>
                <a:lnTo>
                  <a:pt x="1734410" y="0"/>
                </a:lnTo>
                <a:lnTo>
                  <a:pt x="1734410" y="4795637"/>
                </a:lnTo>
                <a:lnTo>
                  <a:pt x="0" y="4795637"/>
                </a:lnTo>
                <a:close/>
              </a:path>
            </a:pathLst>
          </a:custGeom>
          <a:noFill/>
          <a:ln>
            <a:noFill/>
          </a:ln>
        </p:spPr>
      </p:pic>
      <p:pic>
        <p:nvPicPr>
          <p:cNvPr id="108" name="Google Shape;108;p25"/>
          <p:cNvPicPr preferRelativeResize="0"/>
          <p:nvPr/>
        </p:nvPicPr>
        <p:blipFill rotWithShape="1">
          <a:blip r:embed="rId3">
            <a:alphaModFix/>
          </a:blip>
          <a:srcRect t="11443" r="10856"/>
          <a:stretch/>
        </p:blipFill>
        <p:spPr>
          <a:xfrm rot="-5400000">
            <a:off x="-249992" y="249990"/>
            <a:ext cx="1961253" cy="1461273"/>
          </a:xfrm>
          <a:custGeom>
            <a:avLst/>
            <a:gdLst/>
            <a:ahLst/>
            <a:cxnLst/>
            <a:rect l="l" t="t" r="r" b="b"/>
            <a:pathLst>
              <a:path w="1961253" h="1948364" extrusionOk="0">
                <a:moveTo>
                  <a:pt x="1961253" y="0"/>
                </a:moveTo>
                <a:lnTo>
                  <a:pt x="1961253" y="1948364"/>
                </a:lnTo>
                <a:lnTo>
                  <a:pt x="0" y="1948364"/>
                </a:lnTo>
                <a:lnTo>
                  <a:pt x="0" y="0"/>
                </a:lnTo>
                <a:close/>
              </a:path>
            </a:pathLst>
          </a:custGeom>
          <a:noFill/>
          <a:ln>
            <a:noFill/>
          </a:ln>
        </p:spPr>
      </p:pic>
      <p:sp>
        <p:nvSpPr>
          <p:cNvPr id="109" name="Google Shape;109;p25"/>
          <p:cNvSpPr/>
          <p:nvPr/>
        </p:nvSpPr>
        <p:spPr>
          <a:xfrm>
            <a:off x="297470" y="4929578"/>
            <a:ext cx="581266" cy="775021"/>
          </a:xfrm>
          <a:custGeom>
            <a:avLst/>
            <a:gdLst/>
            <a:ahLst/>
            <a:cxnLst/>
            <a:rect l="l" t="t" r="r" b="b"/>
            <a:pathLst>
              <a:path w="775021" h="775021" extrusionOk="0">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Tree>
    <p:extLst>
      <p:ext uri="{BB962C8B-B14F-4D97-AF65-F5344CB8AC3E}">
        <p14:creationId xmlns:p14="http://schemas.microsoft.com/office/powerpoint/2010/main" val="336912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meline 2">
  <p:cSld name="Timeline 2">
    <p:spTree>
      <p:nvGrpSpPr>
        <p:cNvPr id="1" name="Shape 110"/>
        <p:cNvGrpSpPr/>
        <p:nvPr/>
      </p:nvGrpSpPr>
      <p:grpSpPr>
        <a:xfrm>
          <a:off x="0" y="0"/>
          <a:ext cx="0" cy="0"/>
          <a:chOff x="0" y="0"/>
          <a:chExt cx="0" cy="0"/>
        </a:xfrm>
      </p:grpSpPr>
      <p:sp>
        <p:nvSpPr>
          <p:cNvPr id="111" name="Google Shape;111;p26"/>
          <p:cNvSpPr/>
          <p:nvPr/>
        </p:nvSpPr>
        <p:spPr>
          <a:xfrm>
            <a:off x="-18048" y="0"/>
            <a:ext cx="9162047" cy="3467100"/>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338">
              <a:solidFill>
                <a:schemeClr val="lt1"/>
              </a:solidFill>
              <a:latin typeface="EB Garamond"/>
              <a:ea typeface="EB Garamond"/>
              <a:cs typeface="EB Garamond"/>
              <a:sym typeface="EB Garamond"/>
            </a:endParaRPr>
          </a:p>
        </p:txBody>
      </p:sp>
      <p:sp>
        <p:nvSpPr>
          <p:cNvPr id="112" name="Google Shape;112;p26"/>
          <p:cNvSpPr/>
          <p:nvPr/>
        </p:nvSpPr>
        <p:spPr>
          <a:xfrm>
            <a:off x="332510" y="420494"/>
            <a:ext cx="8478982" cy="602672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200">
              <a:solidFill>
                <a:schemeClr val="lt1"/>
              </a:solidFill>
              <a:latin typeface="EB Garamond"/>
              <a:ea typeface="EB Garamond"/>
              <a:cs typeface="EB Garamond"/>
              <a:sym typeface="EB Garamond"/>
            </a:endParaRPr>
          </a:p>
        </p:txBody>
      </p:sp>
      <p:sp>
        <p:nvSpPr>
          <p:cNvPr id="113" name="Google Shape;113;p26"/>
          <p:cNvSpPr txBox="1">
            <a:spLocks noGrp="1"/>
          </p:cNvSpPr>
          <p:nvPr>
            <p:ph type="title"/>
          </p:nvPr>
        </p:nvSpPr>
        <p:spPr>
          <a:xfrm>
            <a:off x="685801" y="1057275"/>
            <a:ext cx="7883720" cy="1012785"/>
          </a:xfrm>
          <a:prstGeom prst="rect">
            <a:avLst/>
          </a:prstGeom>
          <a:noFill/>
          <a:ln>
            <a:noFill/>
          </a:ln>
        </p:spPr>
        <p:txBody>
          <a:bodyPr spcFirstLastPara="1" wrap="square" lIns="91425" tIns="0" rIns="91425" bIns="0" anchor="b" anchorCtr="0">
            <a:noAutofit/>
          </a:bodyPr>
          <a:lstStyle>
            <a:lvl1pPr lvl="0" algn="ctr">
              <a:lnSpc>
                <a:spcPct val="100000"/>
              </a:lnSpc>
              <a:spcBef>
                <a:spcPts val="0"/>
              </a:spcBef>
              <a:spcAft>
                <a:spcPts val="0"/>
              </a:spcAft>
              <a:buClr>
                <a:schemeClr val="accent6"/>
              </a:buClr>
              <a:buSzPts val="3600"/>
              <a:buFont typeface="Arial Black"/>
              <a:buNone/>
              <a:defRPr sz="27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6"/>
          <p:cNvSpPr txBox="1">
            <a:spLocks noGrp="1"/>
          </p:cNvSpPr>
          <p:nvPr>
            <p:ph type="body" idx="1"/>
          </p:nvPr>
        </p:nvSpPr>
        <p:spPr>
          <a:xfrm>
            <a:off x="685801" y="2316068"/>
            <a:ext cx="7883720" cy="3948557"/>
          </a:xfrm>
          <a:prstGeom prst="rect">
            <a:avLst/>
          </a:prstGeom>
          <a:noFill/>
          <a:ln>
            <a:noFill/>
          </a:ln>
        </p:spPr>
        <p:txBody>
          <a:bodyPr spcFirstLastPara="1" wrap="square" lIns="91425" tIns="91425" rIns="91425" bIns="91425" anchor="t" anchorCtr="0">
            <a:normAutofit/>
          </a:bodyPr>
          <a:lstStyle>
            <a:lvl1pPr marL="342900" lvl="0" indent="-257175" algn="l">
              <a:lnSpc>
                <a:spcPct val="100000"/>
              </a:lnSpc>
              <a:spcBef>
                <a:spcPts val="750"/>
              </a:spcBef>
              <a:spcAft>
                <a:spcPts val="0"/>
              </a:spcAft>
              <a:buClr>
                <a:schemeClr val="accent6"/>
              </a:buClr>
              <a:buSzPts val="1800"/>
              <a:buChar char="•"/>
              <a:defRPr sz="1350"/>
            </a:lvl1pPr>
            <a:lvl2pPr marL="685800" lvl="1" indent="-257175" algn="l">
              <a:lnSpc>
                <a:spcPct val="100000"/>
              </a:lnSpc>
              <a:spcBef>
                <a:spcPts val="750"/>
              </a:spcBef>
              <a:spcAft>
                <a:spcPts val="0"/>
              </a:spcAft>
              <a:buClr>
                <a:schemeClr val="accent6"/>
              </a:buClr>
              <a:buSzPts val="1800"/>
              <a:buChar char="•"/>
              <a:defRPr sz="1350"/>
            </a:lvl2pPr>
            <a:lvl3pPr marL="1028700" lvl="2" indent="-257175" algn="l">
              <a:lnSpc>
                <a:spcPct val="100000"/>
              </a:lnSpc>
              <a:spcBef>
                <a:spcPts val="750"/>
              </a:spcBef>
              <a:spcAft>
                <a:spcPts val="0"/>
              </a:spcAft>
              <a:buClr>
                <a:schemeClr val="accent6"/>
              </a:buClr>
              <a:buSzPts val="1800"/>
              <a:buChar char="•"/>
              <a:defRPr sz="1350"/>
            </a:lvl3pPr>
            <a:lvl4pPr marL="1371600" lvl="3" indent="-257175" algn="l">
              <a:lnSpc>
                <a:spcPct val="100000"/>
              </a:lnSpc>
              <a:spcBef>
                <a:spcPts val="750"/>
              </a:spcBef>
              <a:spcAft>
                <a:spcPts val="0"/>
              </a:spcAft>
              <a:buClr>
                <a:schemeClr val="accent6"/>
              </a:buClr>
              <a:buSzPts val="1800"/>
              <a:buChar char="•"/>
              <a:defRPr sz="1350"/>
            </a:lvl4pPr>
            <a:lvl5pPr marL="1714500" lvl="4" indent="-257175" algn="l">
              <a:lnSpc>
                <a:spcPct val="100000"/>
              </a:lnSpc>
              <a:spcBef>
                <a:spcPts val="750"/>
              </a:spcBef>
              <a:spcAft>
                <a:spcPts val="0"/>
              </a:spcAft>
              <a:buClr>
                <a:schemeClr val="accent6"/>
              </a:buClr>
              <a:buSzPts val="1800"/>
              <a:buChar char="•"/>
              <a:defRPr sz="13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15" name="Google Shape;115;p26"/>
          <p:cNvSpPr txBox="1">
            <a:spLocks noGrp="1"/>
          </p:cNvSpPr>
          <p:nvPr>
            <p:ph type="sldNum" idx="12"/>
          </p:nvPr>
        </p:nvSpPr>
        <p:spPr>
          <a:xfrm>
            <a:off x="7768828" y="457200"/>
            <a:ext cx="800692" cy="471489"/>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200">
                <a:solidFill>
                  <a:schemeClr val="accent6"/>
                </a:solidFill>
                <a:latin typeface="Arial Black"/>
                <a:ea typeface="Arial Black"/>
                <a:cs typeface="Arial Black"/>
                <a:sym typeface="Arial Black"/>
              </a:defRPr>
            </a:lvl1pPr>
            <a:lvl2pPr marL="0" lvl="1" indent="0" algn="r">
              <a:spcBef>
                <a:spcPts val="0"/>
              </a:spcBef>
              <a:buNone/>
              <a:defRPr sz="1200">
                <a:solidFill>
                  <a:schemeClr val="accent6"/>
                </a:solidFill>
                <a:latin typeface="Arial Black"/>
                <a:ea typeface="Arial Black"/>
                <a:cs typeface="Arial Black"/>
                <a:sym typeface="Arial Black"/>
              </a:defRPr>
            </a:lvl2pPr>
            <a:lvl3pPr marL="0" lvl="2" indent="0" algn="r">
              <a:spcBef>
                <a:spcPts val="0"/>
              </a:spcBef>
              <a:buNone/>
              <a:defRPr sz="1200">
                <a:solidFill>
                  <a:schemeClr val="accent6"/>
                </a:solidFill>
                <a:latin typeface="Arial Black"/>
                <a:ea typeface="Arial Black"/>
                <a:cs typeface="Arial Black"/>
                <a:sym typeface="Arial Black"/>
              </a:defRPr>
            </a:lvl3pPr>
            <a:lvl4pPr marL="0" lvl="3" indent="0" algn="r">
              <a:spcBef>
                <a:spcPts val="0"/>
              </a:spcBef>
              <a:buNone/>
              <a:defRPr sz="1200">
                <a:solidFill>
                  <a:schemeClr val="accent6"/>
                </a:solidFill>
                <a:latin typeface="Arial Black"/>
                <a:ea typeface="Arial Black"/>
                <a:cs typeface="Arial Black"/>
                <a:sym typeface="Arial Black"/>
              </a:defRPr>
            </a:lvl4pPr>
            <a:lvl5pPr marL="0" lvl="4" indent="0" algn="r">
              <a:spcBef>
                <a:spcPts val="0"/>
              </a:spcBef>
              <a:buNone/>
              <a:defRPr sz="1200">
                <a:solidFill>
                  <a:schemeClr val="accent6"/>
                </a:solidFill>
                <a:latin typeface="Arial Black"/>
                <a:ea typeface="Arial Black"/>
                <a:cs typeface="Arial Black"/>
                <a:sym typeface="Arial Black"/>
              </a:defRPr>
            </a:lvl5pPr>
            <a:lvl6pPr marL="0" lvl="5" indent="0" algn="r">
              <a:spcBef>
                <a:spcPts val="0"/>
              </a:spcBef>
              <a:buNone/>
              <a:defRPr sz="1200">
                <a:solidFill>
                  <a:schemeClr val="accent6"/>
                </a:solidFill>
                <a:latin typeface="Arial Black"/>
                <a:ea typeface="Arial Black"/>
                <a:cs typeface="Arial Black"/>
                <a:sym typeface="Arial Black"/>
              </a:defRPr>
            </a:lvl6pPr>
            <a:lvl7pPr marL="0" lvl="6" indent="0" algn="r">
              <a:spcBef>
                <a:spcPts val="0"/>
              </a:spcBef>
              <a:buNone/>
              <a:defRPr sz="1200">
                <a:solidFill>
                  <a:schemeClr val="accent6"/>
                </a:solidFill>
                <a:latin typeface="Arial Black"/>
                <a:ea typeface="Arial Black"/>
                <a:cs typeface="Arial Black"/>
                <a:sym typeface="Arial Black"/>
              </a:defRPr>
            </a:lvl7pPr>
            <a:lvl8pPr marL="0" lvl="7" indent="0" algn="r">
              <a:spcBef>
                <a:spcPts val="0"/>
              </a:spcBef>
              <a:buNone/>
              <a:defRPr sz="1200">
                <a:solidFill>
                  <a:schemeClr val="accent6"/>
                </a:solidFill>
                <a:latin typeface="Arial Black"/>
                <a:ea typeface="Arial Black"/>
                <a:cs typeface="Arial Black"/>
                <a:sym typeface="Arial Black"/>
              </a:defRPr>
            </a:lvl8pPr>
            <a:lvl9pPr marL="0" lvl="8" indent="0" algn="r">
              <a:spcBef>
                <a:spcPts val="0"/>
              </a:spcBef>
              <a:buNone/>
              <a:defRPr sz="1200">
                <a:solidFill>
                  <a:schemeClr val="accent6"/>
                </a:solidFill>
                <a:latin typeface="Arial Black"/>
                <a:ea typeface="Arial Black"/>
                <a:cs typeface="Arial Black"/>
                <a:sym typeface="Arial Black"/>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446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losing">
  <p:cSld name="Closing">
    <p:bg>
      <p:bgPr>
        <a:solidFill>
          <a:schemeClr val="accent6"/>
        </a:solidFill>
        <a:effectLst/>
      </p:bgPr>
    </p:bg>
    <p:spTree>
      <p:nvGrpSpPr>
        <p:cNvPr id="1" name="Shape 116"/>
        <p:cNvGrpSpPr/>
        <p:nvPr/>
      </p:nvGrpSpPr>
      <p:grpSpPr>
        <a:xfrm>
          <a:off x="0" y="0"/>
          <a:ext cx="0" cy="0"/>
          <a:chOff x="0" y="0"/>
          <a:chExt cx="0" cy="0"/>
        </a:xfrm>
      </p:grpSpPr>
      <p:sp>
        <p:nvSpPr>
          <p:cNvPr id="117" name="Google Shape;117;p27"/>
          <p:cNvSpPr/>
          <p:nvPr/>
        </p:nvSpPr>
        <p:spPr>
          <a:xfrm>
            <a:off x="0" y="0"/>
            <a:ext cx="6711554" cy="6858000"/>
          </a:xfrm>
          <a:custGeom>
            <a:avLst/>
            <a:gdLst/>
            <a:ahLst/>
            <a:cxnLst/>
            <a:rect l="l" t="t" r="r" b="b"/>
            <a:pathLst>
              <a:path w="8948738" h="6858000" extrusionOk="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l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18" name="Google Shape;118;p27"/>
          <p:cNvSpPr/>
          <p:nvPr/>
        </p:nvSpPr>
        <p:spPr>
          <a:xfrm>
            <a:off x="5645626" y="1"/>
            <a:ext cx="3503457" cy="6857999"/>
          </a:xfrm>
          <a:custGeom>
            <a:avLst/>
            <a:gdLst/>
            <a:ahLst/>
            <a:cxnLst/>
            <a:rect l="l" t="t" r="r" b="b"/>
            <a:pathLst>
              <a:path w="4653374" h="6831717" extrusionOk="0">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pic>
        <p:nvPicPr>
          <p:cNvPr id="119" name="Google Shape;119;p27"/>
          <p:cNvPicPr preferRelativeResize="0"/>
          <p:nvPr/>
        </p:nvPicPr>
        <p:blipFill rotWithShape="1">
          <a:blip r:embed="rId2">
            <a:alphaModFix/>
          </a:blip>
          <a:srcRect/>
          <a:stretch/>
        </p:blipFill>
        <p:spPr>
          <a:xfrm>
            <a:off x="6574940" y="0"/>
            <a:ext cx="2574143" cy="3432191"/>
          </a:xfrm>
          <a:prstGeom prst="rect">
            <a:avLst/>
          </a:prstGeom>
          <a:noFill/>
          <a:ln>
            <a:noFill/>
          </a:ln>
        </p:spPr>
      </p:pic>
      <p:sp>
        <p:nvSpPr>
          <p:cNvPr id="120" name="Google Shape;120;p27"/>
          <p:cNvSpPr txBox="1">
            <a:spLocks noGrp="1"/>
          </p:cNvSpPr>
          <p:nvPr>
            <p:ph type="ctrTitle"/>
          </p:nvPr>
        </p:nvSpPr>
        <p:spPr>
          <a:xfrm>
            <a:off x="685801" y="849783"/>
            <a:ext cx="4286250" cy="2727709"/>
          </a:xfrm>
          <a:prstGeom prst="rect">
            <a:avLst/>
          </a:prstGeom>
          <a:noFill/>
          <a:ln>
            <a:noFill/>
          </a:ln>
        </p:spPr>
        <p:txBody>
          <a:bodyPr spcFirstLastPara="1" wrap="square" lIns="91425" tIns="0" rIns="91425" bIns="0" anchor="b" anchorCtr="0">
            <a:noAutofit/>
          </a:bodyPr>
          <a:lstStyle>
            <a:lvl1pPr lvl="0" algn="l">
              <a:lnSpc>
                <a:spcPct val="100000"/>
              </a:lnSpc>
              <a:spcBef>
                <a:spcPts val="0"/>
              </a:spcBef>
              <a:spcAft>
                <a:spcPts val="0"/>
              </a:spcAft>
              <a:buClr>
                <a:schemeClr val="accent6"/>
              </a:buClr>
              <a:buSzPts val="3600"/>
              <a:buFont typeface="Arial Black"/>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7"/>
          <p:cNvSpPr txBox="1">
            <a:spLocks noGrp="1"/>
          </p:cNvSpPr>
          <p:nvPr>
            <p:ph type="subTitle" idx="1"/>
          </p:nvPr>
        </p:nvSpPr>
        <p:spPr>
          <a:xfrm>
            <a:off x="685801" y="3813606"/>
            <a:ext cx="4286250" cy="2234642"/>
          </a:xfrm>
          <a:prstGeom prst="rect">
            <a:avLst/>
          </a:prstGeom>
          <a:noFill/>
          <a:ln>
            <a:noFill/>
          </a:ln>
        </p:spPr>
        <p:txBody>
          <a:bodyPr spcFirstLastPara="1" wrap="square" lIns="91425" tIns="0" rIns="91425" bIns="0" anchor="t" anchorCtr="0">
            <a:normAutofit/>
          </a:bodyPr>
          <a:lstStyle>
            <a:lvl1pPr lvl="0" algn="l">
              <a:lnSpc>
                <a:spcPct val="100000"/>
              </a:lnSpc>
              <a:spcBef>
                <a:spcPts val="432"/>
              </a:spcBef>
              <a:spcAft>
                <a:spcPts val="0"/>
              </a:spcAft>
              <a:buClr>
                <a:schemeClr val="accent6"/>
              </a:buClr>
              <a:buSzPts val="2400"/>
              <a:buNone/>
              <a:defRPr sz="1800"/>
            </a:lvl1pPr>
            <a:lvl2pPr lvl="1" algn="ctr">
              <a:lnSpc>
                <a:spcPct val="100000"/>
              </a:lnSpc>
              <a:spcBef>
                <a:spcPts val="270"/>
              </a:spcBef>
              <a:spcAft>
                <a:spcPts val="0"/>
              </a:spcAft>
              <a:buClr>
                <a:schemeClr val="accent6"/>
              </a:buClr>
              <a:buSzPts val="2000"/>
              <a:buNone/>
              <a:defRPr sz="1500"/>
            </a:lvl2pPr>
            <a:lvl3pPr lvl="2" algn="ctr">
              <a:lnSpc>
                <a:spcPct val="100000"/>
              </a:lnSpc>
              <a:spcBef>
                <a:spcPts val="270"/>
              </a:spcBef>
              <a:spcAft>
                <a:spcPts val="0"/>
              </a:spcAft>
              <a:buClr>
                <a:schemeClr val="accent6"/>
              </a:buClr>
              <a:buSzPts val="1800"/>
              <a:buNone/>
              <a:defRPr sz="1350"/>
            </a:lvl3pPr>
            <a:lvl4pPr lvl="3" algn="ctr">
              <a:lnSpc>
                <a:spcPct val="100000"/>
              </a:lnSpc>
              <a:spcBef>
                <a:spcPts val="270"/>
              </a:spcBef>
              <a:spcAft>
                <a:spcPts val="0"/>
              </a:spcAft>
              <a:buClr>
                <a:schemeClr val="accent6"/>
              </a:buClr>
              <a:buSzPts val="1600"/>
              <a:buNone/>
              <a:defRPr sz="1200"/>
            </a:lvl4pPr>
            <a:lvl5pPr lvl="4" algn="ctr">
              <a:lnSpc>
                <a:spcPct val="100000"/>
              </a:lnSpc>
              <a:spcBef>
                <a:spcPts val="270"/>
              </a:spcBef>
              <a:spcAft>
                <a:spcPts val="0"/>
              </a:spcAft>
              <a:buClr>
                <a:schemeClr val="accent6"/>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1684122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2"/>
        <p:cNvGrpSpPr/>
        <p:nvPr/>
      </p:nvGrpSpPr>
      <p:grpSpPr>
        <a:xfrm>
          <a:off x="0" y="0"/>
          <a:ext cx="0" cy="0"/>
          <a:chOff x="0" y="0"/>
          <a:chExt cx="0" cy="0"/>
        </a:xfrm>
      </p:grpSpPr>
      <p:sp>
        <p:nvSpPr>
          <p:cNvPr id="123" name="Google Shape;123;p28"/>
          <p:cNvSpPr/>
          <p:nvPr/>
        </p:nvSpPr>
        <p:spPr>
          <a:xfrm>
            <a:off x="1" y="0"/>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4" name="Google Shape;124;p28"/>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5" name="Google Shape;125;p28"/>
          <p:cNvSpPr txBox="1">
            <a:spLocks noGrp="1"/>
          </p:cNvSpPr>
          <p:nvPr>
            <p:ph type="title"/>
          </p:nvPr>
        </p:nvSpPr>
        <p:spPr>
          <a:xfrm>
            <a:off x="569214" y="731521"/>
            <a:ext cx="8003286" cy="1362057"/>
          </a:xfrm>
          <a:prstGeom prst="rect">
            <a:avLst/>
          </a:prstGeom>
          <a:noFill/>
          <a:ln>
            <a:noFill/>
          </a:ln>
        </p:spPr>
        <p:txBody>
          <a:bodyPr spcFirstLastPara="1" wrap="square" lIns="91425" tIns="45700" rIns="91425" bIns="45700" anchor="ctr" anchorCtr="0">
            <a:noAutofit/>
          </a:bodyPr>
          <a:lstStyle>
            <a:lvl1pPr lvl="0" algn="ctr">
              <a:lnSpc>
                <a:spcPct val="270833"/>
              </a:lnSpc>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8"/>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1408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9"/>
          <p:cNvSpPr/>
          <p:nvPr/>
        </p:nvSpPr>
        <p:spPr>
          <a:xfrm>
            <a:off x="1" y="0"/>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29" name="Google Shape;129;p29"/>
          <p:cNvSpPr/>
          <p:nvPr/>
        </p:nvSpPr>
        <p:spPr>
          <a:xfrm rot="10800000">
            <a:off x="7461880" y="4755034"/>
            <a:ext cx="1682120" cy="2102966"/>
          </a:xfrm>
          <a:custGeom>
            <a:avLst/>
            <a:gdLst/>
            <a:ahLst/>
            <a:cxnLst/>
            <a:rect l="l" t="t" r="r" b="b"/>
            <a:pathLst>
              <a:path w="2242827" h="2102966" extrusionOk="0">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rgbClr val="EDF2FA"/>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chemeClr val="dk1"/>
              </a:solidFill>
              <a:latin typeface="EB Garamond"/>
              <a:ea typeface="EB Garamond"/>
              <a:cs typeface="EB Garamond"/>
              <a:sym typeface="EB Garamond"/>
            </a:endParaRPr>
          </a:p>
        </p:txBody>
      </p:sp>
      <p:sp>
        <p:nvSpPr>
          <p:cNvPr id="130" name="Google Shape;130;p29"/>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900">
                <a:solidFill>
                  <a:schemeClr val="accent6"/>
                </a:solidFill>
                <a:latin typeface="EB Garamond"/>
                <a:ea typeface="EB Garamond"/>
                <a:cs typeface="EB Garamond"/>
                <a:sym typeface="EB Garamond"/>
              </a:defRPr>
            </a:lvl1pPr>
            <a:lvl2pPr marL="0" lvl="1" indent="0" algn="r">
              <a:spcBef>
                <a:spcPts val="0"/>
              </a:spcBef>
              <a:buNone/>
              <a:defRPr sz="900">
                <a:solidFill>
                  <a:schemeClr val="accent6"/>
                </a:solidFill>
                <a:latin typeface="EB Garamond"/>
                <a:ea typeface="EB Garamond"/>
                <a:cs typeface="EB Garamond"/>
                <a:sym typeface="EB Garamond"/>
              </a:defRPr>
            </a:lvl2pPr>
            <a:lvl3pPr marL="0" lvl="2" indent="0" algn="r">
              <a:spcBef>
                <a:spcPts val="0"/>
              </a:spcBef>
              <a:buNone/>
              <a:defRPr sz="900">
                <a:solidFill>
                  <a:schemeClr val="accent6"/>
                </a:solidFill>
                <a:latin typeface="EB Garamond"/>
                <a:ea typeface="EB Garamond"/>
                <a:cs typeface="EB Garamond"/>
                <a:sym typeface="EB Garamond"/>
              </a:defRPr>
            </a:lvl3pPr>
            <a:lvl4pPr marL="0" lvl="3" indent="0" algn="r">
              <a:spcBef>
                <a:spcPts val="0"/>
              </a:spcBef>
              <a:buNone/>
              <a:defRPr sz="900">
                <a:solidFill>
                  <a:schemeClr val="accent6"/>
                </a:solidFill>
                <a:latin typeface="EB Garamond"/>
                <a:ea typeface="EB Garamond"/>
                <a:cs typeface="EB Garamond"/>
                <a:sym typeface="EB Garamond"/>
              </a:defRPr>
            </a:lvl4pPr>
            <a:lvl5pPr marL="0" lvl="4" indent="0" algn="r">
              <a:spcBef>
                <a:spcPts val="0"/>
              </a:spcBef>
              <a:buNone/>
              <a:defRPr sz="900">
                <a:solidFill>
                  <a:schemeClr val="accent6"/>
                </a:solidFill>
                <a:latin typeface="EB Garamond"/>
                <a:ea typeface="EB Garamond"/>
                <a:cs typeface="EB Garamond"/>
                <a:sym typeface="EB Garamond"/>
              </a:defRPr>
            </a:lvl5pPr>
            <a:lvl6pPr marL="0" lvl="5" indent="0" algn="r">
              <a:spcBef>
                <a:spcPts val="0"/>
              </a:spcBef>
              <a:buNone/>
              <a:defRPr sz="900">
                <a:solidFill>
                  <a:schemeClr val="accent6"/>
                </a:solidFill>
                <a:latin typeface="EB Garamond"/>
                <a:ea typeface="EB Garamond"/>
                <a:cs typeface="EB Garamond"/>
                <a:sym typeface="EB Garamond"/>
              </a:defRPr>
            </a:lvl6pPr>
            <a:lvl7pPr marL="0" lvl="6" indent="0" algn="r">
              <a:spcBef>
                <a:spcPts val="0"/>
              </a:spcBef>
              <a:buNone/>
              <a:defRPr sz="900">
                <a:solidFill>
                  <a:schemeClr val="accent6"/>
                </a:solidFill>
                <a:latin typeface="EB Garamond"/>
                <a:ea typeface="EB Garamond"/>
                <a:cs typeface="EB Garamond"/>
                <a:sym typeface="EB Garamond"/>
              </a:defRPr>
            </a:lvl7pPr>
            <a:lvl8pPr marL="0" lvl="7" indent="0" algn="r">
              <a:spcBef>
                <a:spcPts val="0"/>
              </a:spcBef>
              <a:buNone/>
              <a:defRPr sz="900">
                <a:solidFill>
                  <a:schemeClr val="accent6"/>
                </a:solidFill>
                <a:latin typeface="EB Garamond"/>
                <a:ea typeface="EB Garamond"/>
                <a:cs typeface="EB Garamond"/>
                <a:sym typeface="EB Garamond"/>
              </a:defRPr>
            </a:lvl8pPr>
            <a:lvl9pPr marL="0" lvl="8" indent="0" algn="r">
              <a:spcBef>
                <a:spcPts val="0"/>
              </a:spcBef>
              <a:buNone/>
              <a:defRPr sz="900">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402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3.xml"/><Relationship Id="rId7"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1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2.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13.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15.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10" Type="http://schemas.openxmlformats.org/officeDocument/2006/relationships/theme" Target="../theme/theme17.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theme" Target="../theme/theme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68937"/>
            <a:ext cx="9144000" cy="603428"/>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3/5/2025</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Community Action Advisory Board</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434697219"/>
      </p:ext>
    </p:extLst>
  </p:cSld>
  <p:clrMap bg1="lt1" tx1="dk1" bg2="lt2" tx2="dk2" accent1="accent1" accent2="accent2" accent3="accent3" accent4="accent4" accent5="accent5" accent6="accent6" hlink="hlink" folHlink="folHlink"/>
  <p:sldLayoutIdLst>
    <p:sldLayoutId id="2147483989" r:id="rId1"/>
    <p:sldLayoutId id="2147483991" r:id="rId2"/>
    <p:sldLayoutId id="2147483990" r:id="rId3"/>
    <p:sldLayoutId id="2147483992" r:id="rId4"/>
    <p:sldLayoutId id="2147483993" r:id="rId5"/>
    <p:sldLayoutId id="2147483975" r:id="rId6"/>
    <p:sldLayoutId id="2147483999" r:id="rId7"/>
    <p:sldLayoutId id="2147483978" r:id="rId8"/>
    <p:sldLayoutId id="2147483976" r:id="rId9"/>
    <p:sldLayoutId id="2147483986" r:id="rId10"/>
    <p:sldLayoutId id="2147483987" r:id="rId11"/>
    <p:sldLayoutId id="2147483984" r:id="rId12"/>
    <p:sldLayoutId id="2147483998" r:id="rId13"/>
    <p:sldLayoutId id="2147483977" r:id="rId14"/>
  </p:sldLayoutIdLst>
  <p:hf hdr="0"/>
  <p:txStyles>
    <p:titleStyle>
      <a:lvl1pPr algn="l" defTabSz="685800" rtl="0" eaLnBrk="1" latinLnBrk="0" hangingPunct="1">
        <a:lnSpc>
          <a:spcPct val="90000"/>
        </a:lnSpc>
        <a:spcBef>
          <a:spcPct val="0"/>
        </a:spcBef>
        <a:buNone/>
        <a:defRPr sz="2700" kern="1200">
          <a:solidFill>
            <a:schemeClr val="accent1"/>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545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88331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tx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tx1"/>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tx1"/>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2339789"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677826"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32147" y="5791201"/>
            <a:ext cx="4714876"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6347223" y="5848350"/>
            <a:ext cx="2796777"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8657368" y="1647826"/>
            <a:ext cx="48663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8086165" y="0"/>
            <a:ext cx="1057835"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4897041" y="-4762"/>
            <a:ext cx="4246959"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857250" y="533401"/>
            <a:ext cx="74295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857250" y="2009554"/>
            <a:ext cx="74295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5502827" y="6398879"/>
            <a:ext cx="3145431" cy="365125"/>
          </a:xfrm>
          <a:prstGeom prst="rect">
            <a:avLst/>
          </a:prstGeom>
        </p:spPr>
        <p:txBody>
          <a:bodyPr vert="horz" lIns="91440" tIns="45720" rIns="91440" bIns="45720" rtlCol="0" anchor="ctr">
            <a:normAutofit/>
          </a:bodyPr>
          <a:lstStyle>
            <a:lvl1pPr algn="r">
              <a:defRPr sz="825">
                <a:solidFill>
                  <a:schemeClr val="tx2"/>
                </a:solidFill>
                <a:latin typeface="+mn-lt"/>
              </a:defRPr>
            </a:lvl1pPr>
          </a:lstStyle>
          <a:p>
            <a:fld id="{D6D8061D-18C3-4F4F-85EF-561633F58754}" type="datetimeFigureOut">
              <a:rPr lang="en-US" smtClean="0"/>
              <a:t>3/4/2025</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15822" y="6398879"/>
            <a:ext cx="3372986" cy="365125"/>
          </a:xfrm>
          <a:prstGeom prst="rect">
            <a:avLst/>
          </a:prstGeom>
        </p:spPr>
        <p:txBody>
          <a:bodyPr vert="horz" lIns="91440" tIns="45720" rIns="91440" bIns="45720" rtlCol="0" anchor="ctr">
            <a:normAutofit/>
          </a:bodyPr>
          <a:lstStyle>
            <a:lvl1pPr algn="l">
              <a:defRPr sz="900" b="1" spc="23"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8701858" y="6398879"/>
            <a:ext cx="353165" cy="365125"/>
          </a:xfrm>
          <a:prstGeom prst="rect">
            <a:avLst/>
          </a:prstGeom>
        </p:spPr>
        <p:txBody>
          <a:bodyPr vert="horz" lIns="91440" tIns="45720" rIns="91440" bIns="45720" rtlCol="0" anchor="ctr">
            <a:normAutofit/>
          </a:bodyPr>
          <a:lstStyle>
            <a:lvl1pPr algn="r">
              <a:defRPr sz="825">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405481476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Lst>
  <p:txStyles>
    <p:titleStyle>
      <a:lvl1pPr algn="l" defTabSz="685800" rtl="0" eaLnBrk="1" latinLnBrk="0" hangingPunct="1">
        <a:lnSpc>
          <a:spcPct val="90000"/>
        </a:lnSpc>
        <a:spcBef>
          <a:spcPct val="0"/>
        </a:spcBef>
        <a:buNone/>
        <a:defRPr sz="3300" i="1" kern="1200" cap="all" baseline="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SzPct val="80000"/>
        <a:buFont typeface="Arial" panose="020B0604020202020204" pitchFamily="34" charset="0"/>
        <a:buChar char="•"/>
        <a:defRPr sz="1800" kern="1200">
          <a:solidFill>
            <a:schemeClr val="tx2"/>
          </a:solidFill>
          <a:latin typeface="+mn-lt"/>
          <a:ea typeface="+mn-ea"/>
          <a:cs typeface="+mn-cs"/>
        </a:defRPr>
      </a:lvl1pPr>
      <a:lvl2pPr marL="514350" indent="-171450" algn="l" defTabSz="685800" rtl="0" eaLnBrk="1" latinLnBrk="0" hangingPunct="1">
        <a:lnSpc>
          <a:spcPct val="100000"/>
        </a:lnSpc>
        <a:spcBef>
          <a:spcPts val="375"/>
        </a:spcBef>
        <a:buSzPct val="80000"/>
        <a:buFont typeface="Arial" panose="020B0604020202020204" pitchFamily="34" charset="0"/>
        <a:buChar char="•"/>
        <a:defRPr sz="1500" kern="1200">
          <a:solidFill>
            <a:schemeClr val="tx2"/>
          </a:solidFill>
          <a:latin typeface="+mn-lt"/>
          <a:ea typeface="+mn-ea"/>
          <a:cs typeface="+mn-cs"/>
        </a:defRPr>
      </a:lvl2pPr>
      <a:lvl3pPr marL="857250" indent="-171450" algn="l" defTabSz="685800" rtl="0" eaLnBrk="1" latinLnBrk="0" hangingPunct="1">
        <a:lnSpc>
          <a:spcPct val="100000"/>
        </a:lnSpc>
        <a:spcBef>
          <a:spcPts val="375"/>
        </a:spcBef>
        <a:buSzPct val="80000"/>
        <a:buFont typeface="Arial" panose="020B0604020202020204" pitchFamily="34" charset="0"/>
        <a:buChar char="•"/>
        <a:defRPr sz="1350" kern="1200">
          <a:solidFill>
            <a:schemeClr val="tx2"/>
          </a:solidFill>
          <a:latin typeface="+mn-lt"/>
          <a:ea typeface="+mn-ea"/>
          <a:cs typeface="+mn-cs"/>
        </a:defRPr>
      </a:lvl3pPr>
      <a:lvl4pPr marL="1200150" indent="-171450" algn="l" defTabSz="685800" rtl="0" eaLnBrk="1" latinLnBrk="0" hangingPunct="1">
        <a:lnSpc>
          <a:spcPct val="100000"/>
        </a:lnSpc>
        <a:spcBef>
          <a:spcPts val="375"/>
        </a:spcBef>
        <a:buSzPct val="80000"/>
        <a:buFont typeface="Arial" panose="020B0604020202020204" pitchFamily="34" charset="0"/>
        <a:buChar char="•"/>
        <a:defRPr sz="1200" kern="1200">
          <a:solidFill>
            <a:schemeClr val="tx2"/>
          </a:solidFill>
          <a:latin typeface="+mn-lt"/>
          <a:ea typeface="+mn-ea"/>
          <a:cs typeface="+mn-cs"/>
        </a:defRPr>
      </a:lvl4pPr>
      <a:lvl5pPr marL="1543050" indent="-171450" algn="l" defTabSz="685800" rtl="0" eaLnBrk="1" latinLnBrk="0" hangingPunct="1">
        <a:lnSpc>
          <a:spcPct val="100000"/>
        </a:lnSpc>
        <a:spcBef>
          <a:spcPts val="375"/>
        </a:spcBef>
        <a:buSzPct val="80000"/>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12" name="Google Shape;12;p1"/>
          <p:cNvSpPr txBox="1">
            <a:spLocks noGrp="1"/>
          </p:cNvSpPr>
          <p:nvPr>
            <p:ph type="sldNum" idx="12"/>
          </p:nvPr>
        </p:nvSpPr>
        <p:spPr>
          <a:xfrm>
            <a:off x="8490250" y="6241346"/>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9670382"/>
      </p:ext>
    </p:extLst>
  </p:cSld>
  <p:clrMap bg1="lt1" tx1="dk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sldNum" idx="12"/>
          </p:nvPr>
        </p:nvSpPr>
        <p:spPr>
          <a:xfrm>
            <a:off x="7828856" y="457200"/>
            <a:ext cx="740664" cy="244503"/>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900" b="0" i="0" u="none" strike="noStrike" cap="none">
                <a:solidFill>
                  <a:schemeClr val="accent6"/>
                </a:solidFill>
                <a:latin typeface="EB Garamond"/>
                <a:ea typeface="EB Garamond"/>
                <a:cs typeface="EB Garamond"/>
                <a:sym typeface="EB Garamond"/>
              </a:defRPr>
            </a:lvl1pPr>
            <a:lvl2pPr marL="0" marR="0" lvl="1" indent="0" algn="r" rtl="0">
              <a:spcBef>
                <a:spcPts val="0"/>
              </a:spcBef>
              <a:buNone/>
              <a:defRPr sz="900" b="0" i="0" u="none" strike="noStrike" cap="none">
                <a:solidFill>
                  <a:schemeClr val="accent6"/>
                </a:solidFill>
                <a:latin typeface="EB Garamond"/>
                <a:ea typeface="EB Garamond"/>
                <a:cs typeface="EB Garamond"/>
                <a:sym typeface="EB Garamond"/>
              </a:defRPr>
            </a:lvl2pPr>
            <a:lvl3pPr marL="0" marR="0" lvl="2" indent="0" algn="r" rtl="0">
              <a:spcBef>
                <a:spcPts val="0"/>
              </a:spcBef>
              <a:buNone/>
              <a:defRPr sz="900" b="0" i="0" u="none" strike="noStrike" cap="none">
                <a:solidFill>
                  <a:schemeClr val="accent6"/>
                </a:solidFill>
                <a:latin typeface="EB Garamond"/>
                <a:ea typeface="EB Garamond"/>
                <a:cs typeface="EB Garamond"/>
                <a:sym typeface="EB Garamond"/>
              </a:defRPr>
            </a:lvl3pPr>
            <a:lvl4pPr marL="0" marR="0" lvl="3" indent="0" algn="r" rtl="0">
              <a:spcBef>
                <a:spcPts val="0"/>
              </a:spcBef>
              <a:buNone/>
              <a:defRPr sz="900" b="0" i="0" u="none" strike="noStrike" cap="none">
                <a:solidFill>
                  <a:schemeClr val="accent6"/>
                </a:solidFill>
                <a:latin typeface="EB Garamond"/>
                <a:ea typeface="EB Garamond"/>
                <a:cs typeface="EB Garamond"/>
                <a:sym typeface="EB Garamond"/>
              </a:defRPr>
            </a:lvl4pPr>
            <a:lvl5pPr marL="0" marR="0" lvl="4" indent="0" algn="r" rtl="0">
              <a:spcBef>
                <a:spcPts val="0"/>
              </a:spcBef>
              <a:buNone/>
              <a:defRPr sz="900" b="0" i="0" u="none" strike="noStrike" cap="none">
                <a:solidFill>
                  <a:schemeClr val="accent6"/>
                </a:solidFill>
                <a:latin typeface="EB Garamond"/>
                <a:ea typeface="EB Garamond"/>
                <a:cs typeface="EB Garamond"/>
                <a:sym typeface="EB Garamond"/>
              </a:defRPr>
            </a:lvl5pPr>
            <a:lvl6pPr marL="0" marR="0" lvl="5" indent="0" algn="r" rtl="0">
              <a:spcBef>
                <a:spcPts val="0"/>
              </a:spcBef>
              <a:buNone/>
              <a:defRPr sz="900" b="0" i="0" u="none" strike="noStrike" cap="none">
                <a:solidFill>
                  <a:schemeClr val="accent6"/>
                </a:solidFill>
                <a:latin typeface="EB Garamond"/>
                <a:ea typeface="EB Garamond"/>
                <a:cs typeface="EB Garamond"/>
                <a:sym typeface="EB Garamond"/>
              </a:defRPr>
            </a:lvl6pPr>
            <a:lvl7pPr marL="0" marR="0" lvl="6" indent="0" algn="r" rtl="0">
              <a:spcBef>
                <a:spcPts val="0"/>
              </a:spcBef>
              <a:buNone/>
              <a:defRPr sz="900" b="0" i="0" u="none" strike="noStrike" cap="none">
                <a:solidFill>
                  <a:schemeClr val="accent6"/>
                </a:solidFill>
                <a:latin typeface="EB Garamond"/>
                <a:ea typeface="EB Garamond"/>
                <a:cs typeface="EB Garamond"/>
                <a:sym typeface="EB Garamond"/>
              </a:defRPr>
            </a:lvl7pPr>
            <a:lvl8pPr marL="0" marR="0" lvl="7" indent="0" algn="r" rtl="0">
              <a:spcBef>
                <a:spcPts val="0"/>
              </a:spcBef>
              <a:buNone/>
              <a:defRPr sz="900" b="0" i="0" u="none" strike="noStrike" cap="none">
                <a:solidFill>
                  <a:schemeClr val="accent6"/>
                </a:solidFill>
                <a:latin typeface="EB Garamond"/>
                <a:ea typeface="EB Garamond"/>
                <a:cs typeface="EB Garamond"/>
                <a:sym typeface="EB Garamond"/>
              </a:defRPr>
            </a:lvl8pPr>
            <a:lvl9pPr marL="0" marR="0" lvl="8" indent="0" algn="r" rtl="0">
              <a:spcBef>
                <a:spcPts val="0"/>
              </a:spcBef>
              <a:buNone/>
              <a:defRPr sz="900" b="0" i="0" u="none" strike="noStrike" cap="none">
                <a:solidFill>
                  <a:schemeClr val="accent6"/>
                </a:solidFill>
                <a:latin typeface="EB Garamond"/>
                <a:ea typeface="EB Garamond"/>
                <a:cs typeface="EB Garamond"/>
                <a:sym typeface="EB Garamond"/>
              </a:defRPr>
            </a:lvl9pPr>
          </a:lstStyle>
          <a:p>
            <a:fld id="{00000000-1234-1234-1234-123412341234}" type="slidenum">
              <a:rPr lang="en-US" smtClean="0"/>
              <a:pPr/>
              <a:t>‹#›</a:t>
            </a:fld>
            <a:endParaRPr lang="en-US"/>
          </a:p>
        </p:txBody>
      </p:sp>
      <p:sp>
        <p:nvSpPr>
          <p:cNvPr id="7" name="Google Shape;7;p14"/>
          <p:cNvSpPr txBox="1">
            <a:spLocks noGrp="1"/>
          </p:cNvSpPr>
          <p:nvPr>
            <p:ph type="title"/>
          </p:nvPr>
        </p:nvSpPr>
        <p:spPr>
          <a:xfrm>
            <a:off x="569214" y="731521"/>
            <a:ext cx="8003286" cy="1362057"/>
          </a:xfrm>
          <a:prstGeom prst="rect">
            <a:avLst/>
          </a:prstGeom>
          <a:noFill/>
          <a:ln>
            <a:noFill/>
          </a:ln>
        </p:spPr>
        <p:txBody>
          <a:bodyPr spcFirstLastPara="1" wrap="square" lIns="91425" tIns="45700" rIns="91425" bIns="45700" anchor="b" anchorCtr="0">
            <a:noAutofit/>
          </a:bodyPr>
          <a:lstStyle>
            <a:lvl1pPr marR="0" lvl="0" algn="ctr" rtl="0">
              <a:lnSpc>
                <a:spcPct val="128289"/>
              </a:lnSpc>
              <a:spcBef>
                <a:spcPts val="0"/>
              </a:spcBef>
              <a:spcAft>
                <a:spcPts val="0"/>
              </a:spcAft>
              <a:buClr>
                <a:schemeClr val="accent6"/>
              </a:buClr>
              <a:buSzPts val="3800"/>
              <a:buFont typeface="Arial Black"/>
              <a:buNone/>
              <a:defRPr sz="3800" b="1" i="0" u="none" strike="noStrike" cap="none">
                <a:solidFill>
                  <a:schemeClr val="accent6"/>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4"/>
          <p:cNvSpPr txBox="1">
            <a:spLocks noGrp="1"/>
          </p:cNvSpPr>
          <p:nvPr>
            <p:ph type="body" idx="1"/>
          </p:nvPr>
        </p:nvSpPr>
        <p:spPr>
          <a:xfrm>
            <a:off x="569214" y="2103120"/>
            <a:ext cx="8003286"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360"/>
              </a:spcBef>
              <a:spcAft>
                <a:spcPts val="0"/>
              </a:spcAft>
              <a:buClr>
                <a:schemeClr val="accent6"/>
              </a:buClr>
              <a:buSzPts val="2800"/>
              <a:buFont typeface="Arial"/>
              <a:buChar char="•"/>
              <a:defRPr sz="2800" b="0" i="0" u="none" strike="noStrike" cap="none">
                <a:solidFill>
                  <a:schemeClr val="accent6"/>
                </a:solidFill>
                <a:latin typeface="EB Garamond"/>
                <a:ea typeface="EB Garamond"/>
                <a:cs typeface="EB Garamond"/>
                <a:sym typeface="EB Garamond"/>
              </a:defRPr>
            </a:lvl1pPr>
            <a:lvl2pPr marL="914400" marR="0" lvl="1" indent="-381000" algn="l" rtl="0">
              <a:lnSpc>
                <a:spcPct val="100000"/>
              </a:lnSpc>
              <a:spcBef>
                <a:spcPts val="360"/>
              </a:spcBef>
              <a:spcAft>
                <a:spcPts val="0"/>
              </a:spcAft>
              <a:buClr>
                <a:schemeClr val="accent6"/>
              </a:buClr>
              <a:buSzPts val="2400"/>
              <a:buFont typeface="Arial"/>
              <a:buChar char="•"/>
              <a:defRPr sz="2400" b="0" i="0" u="none" strike="noStrike" cap="none">
                <a:solidFill>
                  <a:schemeClr val="accent6"/>
                </a:solidFill>
                <a:latin typeface="EB Garamond"/>
                <a:ea typeface="EB Garamond"/>
                <a:cs typeface="EB Garamond"/>
                <a:sym typeface="EB Garamond"/>
              </a:defRPr>
            </a:lvl2pPr>
            <a:lvl3pPr marL="1371600" marR="0" lvl="2" indent="-355600" algn="l" rtl="0">
              <a:lnSpc>
                <a:spcPct val="100000"/>
              </a:lnSpc>
              <a:spcBef>
                <a:spcPts val="360"/>
              </a:spcBef>
              <a:spcAft>
                <a:spcPts val="0"/>
              </a:spcAft>
              <a:buClr>
                <a:schemeClr val="accent6"/>
              </a:buClr>
              <a:buSzPts val="2000"/>
              <a:buFont typeface="Arial"/>
              <a:buChar char="•"/>
              <a:defRPr sz="2000" b="0" i="0" u="none" strike="noStrike" cap="none">
                <a:solidFill>
                  <a:schemeClr val="accent6"/>
                </a:solidFill>
                <a:latin typeface="EB Garamond"/>
                <a:ea typeface="EB Garamond"/>
                <a:cs typeface="EB Garamond"/>
                <a:sym typeface="EB Garamond"/>
              </a:defRPr>
            </a:lvl3pPr>
            <a:lvl4pPr marL="1828800" marR="0" lvl="3"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accent6"/>
                </a:solidFill>
                <a:latin typeface="EB Garamond"/>
                <a:ea typeface="EB Garamond"/>
                <a:cs typeface="EB Garamond"/>
                <a:sym typeface="EB Garamond"/>
              </a:defRPr>
            </a:lvl4pPr>
            <a:lvl5pPr marL="2286000" marR="0" lvl="4" indent="-342900" algn="l" rtl="0">
              <a:lnSpc>
                <a:spcPct val="100000"/>
              </a:lnSpc>
              <a:spcBef>
                <a:spcPts val="360"/>
              </a:spcBef>
              <a:spcAft>
                <a:spcPts val="0"/>
              </a:spcAft>
              <a:buClr>
                <a:schemeClr val="accent6"/>
              </a:buClr>
              <a:buSzPts val="1800"/>
              <a:buFont typeface="Arial"/>
              <a:buChar char="•"/>
              <a:defRPr sz="1800" b="0" i="0" u="none" strike="noStrike" cap="none">
                <a:solidFill>
                  <a:schemeClr val="accent6"/>
                </a:solidFill>
                <a:latin typeface="EB Garamond"/>
                <a:ea typeface="EB Garamond"/>
                <a:cs typeface="EB Garamond"/>
                <a:sym typeface="EB 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3583840169"/>
      </p:ext>
    </p:extLst>
  </p:cSld>
  <p:clrMap bg1="lt1" tx1="dk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FCB857A3-3418-47D0-B954-65832D993284}" type="datetimeFigureOut">
              <a:rPr lang="en-US" smtClean="0"/>
              <a:pPr/>
              <a:t>3/4/2025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0D74EF54-9264-4333-AB40-86772BF97F3C}"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98669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638728"/>
      </p:ext>
    </p:extLst>
  </p:cSld>
  <p:clrMap bg1="dk1" tx1="lt1" bg2="dk2"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6241345"/>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6320925"/>
      </p:ext>
    </p:extLst>
  </p:cSld>
  <p:clrMap bg1="lt1" tx1="dk1" bg2="dk2" tx2="lt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285750" y="381000"/>
            <a:ext cx="85725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285750" y="1825625"/>
            <a:ext cx="85725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285750" y="6356351"/>
            <a:ext cx="2057400" cy="365125"/>
          </a:xfrm>
          <a:prstGeom prst="rect">
            <a:avLst/>
          </a:prstGeom>
        </p:spPr>
        <p:txBody>
          <a:bodyPr vert="horz" lIns="91440" tIns="45720" rIns="91440" bIns="45720" rtlCol="0" anchor="ctr">
            <a:noAutofit/>
          </a:bodyPr>
          <a:lstStyle>
            <a:lvl1pPr algn="l">
              <a:defRPr sz="9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noAutofit/>
          </a:bodyPr>
          <a:lstStyle>
            <a:lvl1pPr algn="ctr">
              <a:defRPr sz="9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6800850" y="6356351"/>
            <a:ext cx="2057400" cy="365125"/>
          </a:xfrm>
          <a:prstGeom prst="rect">
            <a:avLst/>
          </a:prstGeom>
        </p:spPr>
        <p:txBody>
          <a:bodyPr vert="horz" lIns="91440" tIns="45720" rIns="91440" bIns="45720" rtlCol="0" anchor="ctr">
            <a:noAutofit/>
          </a:bodyPr>
          <a:lstStyle>
            <a:lvl1pPr algn="r">
              <a:defRPr sz="9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154616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Lst>
  <p:hf sldNum="0" hdr="0" ftr="0" dt="0"/>
  <p:txStyles>
    <p:titleStyle>
      <a:lvl1pPr algn="l" defTabSz="685800" rtl="0" eaLnBrk="1" latinLnBrk="0" hangingPunct="1">
        <a:lnSpc>
          <a:spcPct val="8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CC13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254572"/>
            <a:ext cx="9144000" cy="603428"/>
          </a:xfrm>
          <a:prstGeom prst="rect">
            <a:avLst/>
          </a:prstGeom>
        </p:spPr>
      </p:pic>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9557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solidFill>
                <a:latin typeface="Arial" charset="0"/>
                <a:ea typeface="Arial" charset="0"/>
                <a:cs typeface="Arial" charset="0"/>
              </a:defRPr>
            </a:lvl1pPr>
          </a:lstStyle>
          <a:p>
            <a:r>
              <a:rPr lang="en-US"/>
              <a:t>3/5/2025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solidFill>
                <a:latin typeface="Arial" charset="0"/>
                <a:ea typeface="Arial" charset="0"/>
                <a:cs typeface="Arial"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solidFill>
                <a:latin typeface="Arial" charset="0"/>
                <a:ea typeface="Arial" charset="0"/>
                <a:cs typeface="Arial" charset="0"/>
              </a:defRPr>
            </a:lvl1pPr>
          </a:lstStyle>
          <a:p>
            <a:fld id="{BD3A08C5-CC68-3947-88A8-A9E34C1A68A7}" type="slidenum">
              <a:rPr lang="en-US" smtClean="0"/>
              <a:pPr/>
              <a:t>‹#›</a:t>
            </a:fld>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1192876982"/>
      </p:ext>
    </p:extLst>
  </p:cSld>
  <p:clrMap bg1="dk1" tx1="lt1" bg2="dk2" tx2="lt2" accent1="accent1" accent2="accent2" accent3="accent3" accent4="accent4" accent5="accent5" accent6="accent6" hlink="hlink" folHlink="folHlink"/>
  <p:sldLayoutIdLst>
    <p:sldLayoutId id="2147483996" r:id="rId1"/>
    <p:sldLayoutId id="2147483994" r:id="rId2"/>
    <p:sldLayoutId id="2147483997" r:id="rId3"/>
  </p:sldLayoutIdLst>
  <p:hf hdr="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014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90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3/5/2025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900" b="1">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900" b="1" i="0">
                <a:solidFill>
                  <a:srgbClr val="005A5B">
                    <a:alpha val="45000"/>
                  </a:srgbClr>
                </a:solidFill>
                <a:effectLst>
                  <a:outerShdw sx="1000" sy="1000" algn="ctr" rotWithShape="0">
                    <a:srgbClr val="000000"/>
                  </a:outerShdw>
                </a:effectLst>
                <a:latin typeface="Arial" charset="0"/>
                <a:ea typeface="Arial" charset="0"/>
                <a:cs typeface="Arial"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228600" y="5978312"/>
            <a:ext cx="675580" cy="612988"/>
          </a:xfrm>
          <a:prstGeom prst="rect">
            <a:avLst/>
          </a:prstGeom>
        </p:spPr>
      </p:pic>
    </p:spTree>
    <p:extLst>
      <p:ext uri="{BB962C8B-B14F-4D97-AF65-F5344CB8AC3E}">
        <p14:creationId xmlns:p14="http://schemas.microsoft.com/office/powerpoint/2010/main" val="531472105"/>
      </p:ext>
    </p:extLst>
  </p:cSld>
  <p:clrMap bg1="lt1" tx1="dk1" bg2="lt2" tx2="dk2" accent1="accent1" accent2="accent2" accent3="accent3" accent4="accent4" accent5="accent5" accent6="accent6" hlink="hlink" folHlink="folHlink"/>
  <p:sldLayoutIdLst>
    <p:sldLayoutId id="2147484008" r:id="rId1"/>
    <p:sldLayoutId id="2147484007" r:id="rId2"/>
    <p:sldLayoutId id="2147484009" r:id="rId3"/>
  </p:sldLayoutIdLst>
  <p:hf hdr="0"/>
  <p:txStyles>
    <p:titleStyle>
      <a:lvl1pPr algn="l" defTabSz="685800" rtl="0" eaLnBrk="1" latinLnBrk="0" hangingPunct="1">
        <a:lnSpc>
          <a:spcPct val="90000"/>
        </a:lnSpc>
        <a:spcBef>
          <a:spcPct val="0"/>
        </a:spcBef>
        <a:buNone/>
        <a:defRPr sz="3300" kern="1200">
          <a:solidFill>
            <a:srgbClr val="005A5B"/>
          </a:solidFill>
          <a:latin typeface="Gill Sans" charset="0"/>
          <a:ea typeface="Gill Sans" charset="0"/>
          <a:cs typeface="Gill Sans" charset="0"/>
        </a:defRPr>
      </a:lvl1pPr>
    </p:titleStyle>
    <p:bodyStyle>
      <a:lvl1pPr marL="171450" indent="-171450" algn="l" defTabSz="685800" rtl="0" eaLnBrk="1" latinLnBrk="0" hangingPunct="1">
        <a:lnSpc>
          <a:spcPct val="100000"/>
        </a:lnSpc>
        <a:spcBef>
          <a:spcPts val="750"/>
        </a:spcBef>
        <a:spcAft>
          <a:spcPts val="1000"/>
        </a:spcAft>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100000"/>
        </a:lnSpc>
        <a:spcBef>
          <a:spcPts val="375"/>
        </a:spcBef>
        <a:spcAft>
          <a:spcPts val="1000"/>
        </a:spcAft>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100000"/>
        </a:lnSpc>
        <a:spcBef>
          <a:spcPts val="375"/>
        </a:spcBef>
        <a:spcAft>
          <a:spcPts val="1000"/>
        </a:spcAft>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100000"/>
        </a:lnSpc>
        <a:spcBef>
          <a:spcPts val="375"/>
        </a:spcBef>
        <a:spcAft>
          <a:spcPts val="1000"/>
        </a:spcAft>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51476"/>
      </p:ext>
    </p:extLst>
  </p:cSld>
  <p:clrMap bg1="lt1" tx1="dk1" bg2="lt2" tx2="dk2" accent1="accent1" accent2="accent2" accent3="accent3" accent4="accent4" accent5="accent5" accent6="accent6" hlink="hlink" folHlink="folHlink"/>
  <p:sldLayoutIdLst>
    <p:sldLayoutId id="2147484017" r:id="rId1"/>
    <p:sldLayoutId id="2147484027" r:id="rId2"/>
    <p:sldLayoutId id="2147484028"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8720"/>
      </p:ext>
    </p:extLst>
  </p:cSld>
  <p:clrMap bg1="lt1" tx1="dk1" bg2="lt2" tx2="dk2" accent1="accent1" accent2="accent2" accent3="accent3" accent4="accent4" accent5="accent5" accent6="accent6" hlink="hlink" folHlink="folHlink"/>
  <p:sldLayoutIdLst>
    <p:sldLayoutId id="2147484031"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48775"/>
      </p:ext>
    </p:extLst>
  </p:cSld>
  <p:clrMap bg1="lt1" tx1="dk1" bg2="lt2" tx2="dk2" accent1="accent1" accent2="accent2" accent3="accent3" accent4="accent4" accent5="accent5" accent6="accent6" hlink="hlink" folHlink="folHlink"/>
  <p:sldLayoutIdLst>
    <p:sldLayoutId id="2147484033"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6268937"/>
            <a:ext cx="9144000" cy="599395"/>
          </a:xfrm>
          <a:prstGeom prst="rect">
            <a:avLst/>
          </a:prstGeom>
        </p:spPr>
      </p:pic>
      <p:sp>
        <p:nvSpPr>
          <p:cNvPr id="7" name="Title Placeholder 1"/>
          <p:cNvSpPr>
            <a:spLocks noGrp="1"/>
          </p:cNvSpPr>
          <p:nvPr>
            <p:ph type="title"/>
          </p:nvPr>
        </p:nvSpPr>
        <p:spPr>
          <a:xfrm>
            <a:off x="721896" y="365130"/>
            <a:ext cx="7700210" cy="673024"/>
          </a:xfrm>
          <a:prstGeom prst="rect">
            <a:avLst/>
          </a:prstGeom>
        </p:spPr>
        <p:txBody>
          <a:bodyPr vert="horz" lIns="91440" tIns="45720" rIns="91440" bIns="45720" rtlCol="0" anchor="b">
            <a:normAutofit/>
          </a:bodyPr>
          <a:lstStyle/>
          <a:p>
            <a:r>
              <a:rPr lang="en-US" dirty="0"/>
              <a:t>Click to edit Master title style</a:t>
            </a:r>
          </a:p>
        </p:txBody>
      </p:sp>
      <p:sp>
        <p:nvSpPr>
          <p:cNvPr id="8" name="Text Placeholder 2"/>
          <p:cNvSpPr>
            <a:spLocks noGrp="1"/>
          </p:cNvSpPr>
          <p:nvPr>
            <p:ph type="body" idx="1"/>
          </p:nvPr>
        </p:nvSpPr>
        <p:spPr>
          <a:xfrm>
            <a:off x="721896" y="1210035"/>
            <a:ext cx="7700210" cy="457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675">
                <a:solidFill>
                  <a:schemeClr val="bg1"/>
                </a:solidFill>
                <a:latin typeface="Myriad Pro" charset="0"/>
                <a:ea typeface="Myriad Pro" charset="0"/>
                <a:cs typeface="Myriad Pro" charset="0"/>
              </a:defRPr>
            </a:lvl1pPr>
          </a:lstStyle>
          <a:p>
            <a:r>
              <a:rPr lang="en-US"/>
              <a:t>3/5/2025</a:t>
            </a:r>
            <a:endParaRPr lang="en-US" dirty="0"/>
          </a:p>
        </p:txBody>
      </p:sp>
      <p:sp>
        <p:nvSpPr>
          <p:cNvPr id="10"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675" b="1">
                <a:solidFill>
                  <a:schemeClr val="bg1"/>
                </a:solidFill>
                <a:latin typeface="Myriad Pro" charset="0"/>
                <a:ea typeface="Myriad Pro" charset="0"/>
                <a:cs typeface="Myriad Pro" charset="0"/>
              </a:defRPr>
            </a:lvl1pPr>
          </a:lstStyle>
          <a:p>
            <a:r>
              <a:rPr lang="en-US"/>
              <a:t>Community Action Advisory Board</a:t>
            </a:r>
            <a:endParaRPr lang="en-US" dirty="0"/>
          </a:p>
        </p:txBody>
      </p:sp>
      <p:sp>
        <p:nvSpPr>
          <p:cNvPr id="11"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675" b="1" i="0">
                <a:solidFill>
                  <a:schemeClr val="bg1"/>
                </a:solidFill>
                <a:latin typeface="Myriad Pro" charset="0"/>
                <a:ea typeface="Myriad Pro" charset="0"/>
                <a:cs typeface="Myriad Pro" charset="0"/>
              </a:defRPr>
            </a:lvl1pPr>
          </a:lstStyle>
          <a:p>
            <a:fld id="{BD3A08C5-CC68-3947-88A8-A9E34C1A68A7}" type="slidenum">
              <a:rPr lang="en-US" smtClean="0"/>
              <a:pPr/>
              <a:t>‹#›</a:t>
            </a:fld>
            <a:endParaRPr lang="en-US" dirty="0"/>
          </a:p>
        </p:txBody>
      </p:sp>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33372" y="5978312"/>
            <a:ext cx="666035" cy="612988"/>
          </a:xfrm>
          <a:prstGeom prst="rect">
            <a:avLst/>
          </a:prstGeom>
        </p:spPr>
      </p:pic>
    </p:spTree>
    <p:extLst>
      <p:ext uri="{BB962C8B-B14F-4D97-AF65-F5344CB8AC3E}">
        <p14:creationId xmlns:p14="http://schemas.microsoft.com/office/powerpoint/2010/main" val="146195474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Lst>
  <p:hf hdr="0"/>
  <p:txStyles>
    <p:titleStyle>
      <a:lvl1pPr algn="l" defTabSz="685800" rtl="0" eaLnBrk="1" latinLnBrk="0" hangingPunct="1">
        <a:lnSpc>
          <a:spcPct val="90000"/>
        </a:lnSpc>
        <a:spcBef>
          <a:spcPct val="0"/>
        </a:spcBef>
        <a:buNone/>
        <a:defRPr sz="2700" kern="1200">
          <a:solidFill>
            <a:schemeClr val="tx2"/>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yriad Pro" charset="0"/>
          <a:ea typeface="Myriad Pro" charset="0"/>
          <a:cs typeface="Myriad Pr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yriad Pro" charset="0"/>
          <a:ea typeface="Myriad Pro" charset="0"/>
          <a:cs typeface="Myriad Pr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yriad Pro" charset="0"/>
          <a:ea typeface="Myriad Pro" charset="0"/>
          <a:cs typeface="Myriad Pr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545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254572"/>
            <a:ext cx="9144000" cy="603428"/>
          </a:xfrm>
          <a:prstGeom prst="rect">
            <a:avLst/>
          </a:prstGeom>
        </p:spPr>
      </p:pic>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6"/>
            <a:ext cx="7886700" cy="4014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7827762" y="6459485"/>
            <a:ext cx="726086" cy="365125"/>
          </a:xfrm>
          <a:prstGeom prst="rect">
            <a:avLst/>
          </a:prstGeom>
        </p:spPr>
        <p:txBody>
          <a:bodyPr vert="horz" lIns="91440" tIns="45720" rIns="91440" bIns="45720" rtlCol="0" anchor="ctr"/>
          <a:lstStyle>
            <a:lvl1pPr algn="r">
              <a:defRPr sz="675">
                <a:solidFill>
                  <a:srgbClr val="005A5B"/>
                </a:solidFill>
                <a:latin typeface="Myriad Pro" charset="0"/>
                <a:ea typeface="Myriad Pro" charset="0"/>
                <a:cs typeface="Myriad Pro" charset="0"/>
              </a:defRPr>
            </a:lvl1pPr>
          </a:lstStyle>
          <a:p>
            <a:r>
              <a:rPr lang="en-US"/>
              <a:t>3/5/2025</a:t>
            </a:r>
            <a:endParaRPr lang="en-US" dirty="0"/>
          </a:p>
        </p:txBody>
      </p:sp>
      <p:sp>
        <p:nvSpPr>
          <p:cNvPr id="8" name="Footer Placeholder 4"/>
          <p:cNvSpPr>
            <a:spLocks noGrp="1"/>
          </p:cNvSpPr>
          <p:nvPr>
            <p:ph type="ftr" sz="quarter" idx="3"/>
          </p:nvPr>
        </p:nvSpPr>
        <p:spPr>
          <a:xfrm>
            <a:off x="2282563" y="6459485"/>
            <a:ext cx="5736698" cy="365125"/>
          </a:xfrm>
          <a:prstGeom prst="rect">
            <a:avLst/>
          </a:prstGeom>
        </p:spPr>
        <p:txBody>
          <a:bodyPr vert="horz" lIns="91440" tIns="45720" rIns="91440" bIns="45720" rtlCol="0" anchor="ctr"/>
          <a:lstStyle>
            <a:lvl1pPr algn="r">
              <a:defRPr sz="675" b="1">
                <a:solidFill>
                  <a:srgbClr val="005A5B"/>
                </a:solidFill>
                <a:latin typeface="Myriad Pro" charset="0"/>
                <a:ea typeface="Myriad Pro" charset="0"/>
                <a:cs typeface="Myriad Pro" charset="0"/>
              </a:defRPr>
            </a:lvl1pPr>
          </a:lstStyle>
          <a:p>
            <a:r>
              <a:rPr lang="en-US"/>
              <a:t>Community Action Advisory Board</a:t>
            </a:r>
            <a:endParaRPr lang="en-US" dirty="0"/>
          </a:p>
        </p:txBody>
      </p:sp>
      <p:sp>
        <p:nvSpPr>
          <p:cNvPr id="9" name="Slide Number Placeholder 5"/>
          <p:cNvSpPr>
            <a:spLocks noGrp="1"/>
          </p:cNvSpPr>
          <p:nvPr>
            <p:ph type="sldNum" sz="quarter" idx="4"/>
          </p:nvPr>
        </p:nvSpPr>
        <p:spPr>
          <a:xfrm>
            <a:off x="8577226" y="6459485"/>
            <a:ext cx="428625" cy="365125"/>
          </a:xfrm>
          <a:prstGeom prst="rect">
            <a:avLst/>
          </a:prstGeom>
        </p:spPr>
        <p:txBody>
          <a:bodyPr vert="horz" lIns="91440" tIns="45720" rIns="91440" bIns="45720" rtlCol="0" anchor="ctr"/>
          <a:lstStyle>
            <a:lvl1pPr algn="r">
              <a:defRPr sz="675" b="1" i="0">
                <a:solidFill>
                  <a:srgbClr val="005A5B"/>
                </a:solidFill>
                <a:latin typeface="Myriad Pro" charset="0"/>
                <a:ea typeface="Myriad Pro" charset="0"/>
                <a:cs typeface="Myriad Pro" charset="0"/>
              </a:defRPr>
            </a:lvl1pPr>
          </a:lstStyle>
          <a:p>
            <a:fld id="{BD3A08C5-CC68-3947-88A8-A9E34C1A68A7}" type="slidenum">
              <a:rPr lang="en-US" smtClean="0"/>
              <a:pPr/>
              <a:t>‹#›</a:t>
            </a:fld>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3372" y="5978312"/>
            <a:ext cx="666035" cy="612988"/>
          </a:xfrm>
          <a:prstGeom prst="rect">
            <a:avLst/>
          </a:prstGeom>
        </p:spPr>
      </p:pic>
    </p:spTree>
    <p:extLst>
      <p:ext uri="{BB962C8B-B14F-4D97-AF65-F5344CB8AC3E}">
        <p14:creationId xmlns:p14="http://schemas.microsoft.com/office/powerpoint/2010/main" val="1855722142"/>
      </p:ext>
    </p:extLst>
  </p:cSld>
  <p:clrMap bg1="dk1" tx1="lt1" bg2="dk2" tx2="lt2" accent1="accent1" accent2="accent2" accent3="accent3" accent4="accent4" accent5="accent5" accent6="accent6" hlink="hlink" folHlink="folHlink"/>
  <p:sldLayoutIdLst>
    <p:sldLayoutId id="2147484077" r:id="rId1"/>
    <p:sldLayoutId id="2147484078" r:id="rId2"/>
    <p:sldLayoutId id="2147484079" r:id="rId3"/>
  </p:sldLayoutIdLst>
  <p:hf hdr="0"/>
  <p:txStyles>
    <p:titleStyle>
      <a:lvl1pPr algn="l" defTabSz="685800" rtl="0" eaLnBrk="1" latinLnBrk="0" hangingPunct="1">
        <a:lnSpc>
          <a:spcPct val="90000"/>
        </a:lnSpc>
        <a:spcBef>
          <a:spcPct val="0"/>
        </a:spcBef>
        <a:buNone/>
        <a:defRPr sz="3300" kern="1200">
          <a:solidFill>
            <a:schemeClr val="accent2"/>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yriad Pro" charset="0"/>
          <a:ea typeface="Myriad Pro" charset="0"/>
          <a:cs typeface="Myriad Pr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yriad Pro" charset="0"/>
          <a:ea typeface="Myriad Pro" charset="0"/>
          <a:cs typeface="Myriad Pr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yriad Pro" charset="0"/>
          <a:ea typeface="Myriad Pro" charset="0"/>
          <a:cs typeface="Myriad Pr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yriad Pro" charset="0"/>
          <a:ea typeface="Myriad Pro" charset="0"/>
          <a:cs typeface="Myriad Pr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2">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15509"/>
      </p:ext>
    </p:extLst>
  </p:cSld>
  <p:clrMap bg1="lt1" tx1="dk1" bg2="lt2" tx2="dk2" accent1="accent1" accent2="accent2" accent3="accent3" accent4="accent4" accent5="accent5" accent6="accent6" hlink="hlink" folHlink="folHlink"/>
  <p:sldLayoutIdLst>
    <p:sldLayoutId id="2147484105" r:id="rId1"/>
    <p:sldLayoutId id="2147484110" r:id="rId2"/>
    <p:sldLayoutId id="2147484111" r:id="rId3"/>
    <p:sldLayoutId id="2147484112" r:id="rId4"/>
    <p:sldLayoutId id="2147484113" r:id="rId5"/>
    <p:sldLayoutId id="2147484114" r:id="rId6"/>
    <p:sldLayoutId id="2147484115" r:id="rId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7.xml"/><Relationship Id="rId1" Type="http://schemas.openxmlformats.org/officeDocument/2006/relationships/slideLayout" Target="../slideLayouts/slideLayout1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4.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118.xml.rels><?xml version="1.0" encoding="UTF-8" standalone="yes"?>
<Relationships xmlns="http://schemas.openxmlformats.org/package/2006/relationships"><Relationship Id="rId3" Type="http://schemas.microsoft.com/office/2018/10/relationships/comments" Target="../comments/modernComment_7BD_B0993CF9.xml"/><Relationship Id="rId2" Type="http://schemas.openxmlformats.org/officeDocument/2006/relationships/notesSlide" Target="../notesSlides/notesSlide49.xml"/><Relationship Id="rId1" Type="http://schemas.openxmlformats.org/officeDocument/2006/relationships/slideLayout" Target="../slideLayouts/slideLayout114.xml"/><Relationship Id="rId4"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microsoft.com/office/2018/10/relationships/comments" Target="../comments/modernComment_7BF_E80085C4.xml"/><Relationship Id="rId1" Type="http://schemas.openxmlformats.org/officeDocument/2006/relationships/slideLayout" Target="../slideLayouts/slideLayout117.xml"/><Relationship Id="rId5" Type="http://schemas.openxmlformats.org/officeDocument/2006/relationships/image" Target="../media/image117.png"/><Relationship Id="rId4" Type="http://schemas.openxmlformats.org/officeDocument/2006/relationships/image" Target="../media/image116.jpeg"/></Relationships>
</file>

<file path=ppt/slides/_rels/slide121.xml.rels><?xml version="1.0" encoding="UTF-8" standalone="yes"?>
<Relationships xmlns="http://schemas.openxmlformats.org/package/2006/relationships"><Relationship Id="rId3" Type="http://schemas.openxmlformats.org/officeDocument/2006/relationships/hyperlink" Target="mailto:Tmcdaid-oneill@sharevancouver.org" TargetMode="External"/><Relationship Id="rId2" Type="http://schemas.openxmlformats.org/officeDocument/2006/relationships/notesSlide" Target="../notesSlides/notesSlide50.xml"/><Relationship Id="rId1" Type="http://schemas.openxmlformats.org/officeDocument/2006/relationships/slideLayout" Target="../slideLayouts/slideLayout121.xml"/><Relationship Id="rId4" Type="http://schemas.openxmlformats.org/officeDocument/2006/relationships/image" Target="../media/image10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13.xml"/></Relationships>
</file>

<file path=ppt/slides/_rels/slide123.xml.rels><?xml version="1.0" encoding="UTF-8" standalone="yes"?>
<Relationships xmlns="http://schemas.openxmlformats.org/package/2006/relationships"><Relationship Id="rId3" Type="http://schemas.microsoft.com/office/2018/10/relationships/comments" Target="../comments/modernComment_74F_553CA777.xml"/><Relationship Id="rId2" Type="http://schemas.openxmlformats.org/officeDocument/2006/relationships/notesSlide" Target="../notesSlides/notesSlide52.xml"/><Relationship Id="rId1" Type="http://schemas.openxmlformats.org/officeDocument/2006/relationships/slideLayout" Target="../slideLayouts/slideLayout114.xml"/><Relationship Id="rId4" Type="http://schemas.openxmlformats.org/officeDocument/2006/relationships/image" Target="../media/image118.jpg"/></Relationships>
</file>

<file path=ppt/slides/_rels/slide12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0.xml"/></Relationships>
</file>

<file path=ppt/slides/_rels/slide125.xml.rels><?xml version="1.0" encoding="UTF-8" standalone="yes"?>
<Relationships xmlns="http://schemas.openxmlformats.org/package/2006/relationships"><Relationship Id="rId2" Type="http://schemas.microsoft.com/office/2018/10/relationships/comments" Target="../comments/modernComment_750_8076A4E.xml"/><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3" Type="http://schemas.openxmlformats.org/officeDocument/2006/relationships/hyperlink" Target="mailto:Tmcdaid-oneill@sharevancouver.org" TargetMode="External"/><Relationship Id="rId2" Type="http://schemas.openxmlformats.org/officeDocument/2006/relationships/notesSlide" Target="../notesSlides/notesSlide53.xml"/><Relationship Id="rId1" Type="http://schemas.openxmlformats.org/officeDocument/2006/relationships/slideLayout" Target="../slideLayouts/slideLayout121.xml"/><Relationship Id="rId4" Type="http://schemas.openxmlformats.org/officeDocument/2006/relationships/image" Target="../media/image10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85.jp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hyperlink" Target="https://gearup.wa.gov/programs/sat" TargetMode="External"/><Relationship Id="rId5" Type="http://schemas.openxmlformats.org/officeDocument/2006/relationships/hyperlink" Target="https://horizoneducation.com/blog/funding-sources-for-act-sat-prep" TargetMode="External"/><Relationship Id="rId4" Type="http://schemas.openxmlformats.org/officeDocument/2006/relationships/hyperlink" Target="https://pxhere.com/ko/photo/136119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hyperlink" Target="https://horizoneducation.com/blog/funding-sources-for-act-sat-prep" TargetMode="External"/><Relationship Id="rId5" Type="http://schemas.openxmlformats.org/officeDocument/2006/relationships/hyperlink" Target="https://reports.collegeboard.org/media/pdf/2024-washington-sat-suite-of-assessments-annual-report-ADA.pdf" TargetMode="External"/><Relationship Id="rId4" Type="http://schemas.openxmlformats.org/officeDocument/2006/relationships/hyperlink" Target="https://pxhere.com/ko/photo/136119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xml"/><Relationship Id="rId1" Type="http://schemas.openxmlformats.org/officeDocument/2006/relationships/slideLayout" Target="../slideLayouts/slideLayout71.xml"/><Relationship Id="rId6" Type="http://schemas.openxmlformats.org/officeDocument/2006/relationships/hyperlink" Target="https://reports.collegeboard.org/media/pdf/2024-washington-sat-suite-of-assessments-annual-report-ADA.pdf" TargetMode="External"/><Relationship Id="rId5" Type="http://schemas.openxmlformats.org/officeDocument/2006/relationships/hyperlink" Target="https://gearup.wa.gov/programs/sat" TargetMode="External"/><Relationship Id="rId4" Type="http://schemas.openxmlformats.org/officeDocument/2006/relationships/hyperlink" Target="https://pxhere.com/ko/photo/136119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openxmlformats.org/officeDocument/2006/relationships/image" Target="../media/image85.jpg"/><Relationship Id="rId4" Type="http://schemas.openxmlformats.org/officeDocument/2006/relationships/hyperlink" Target="mailto:crobinson@newliferecoveryservices.or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102.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3" Type="http://schemas.microsoft.com/office/2018/10/relationships/comments" Target="../comments/modernComment_7A6_250FE1B4.xml"/><Relationship Id="rId2" Type="http://schemas.openxmlformats.org/officeDocument/2006/relationships/notesSlide" Target="../notesSlides/notesSlide30.xml"/><Relationship Id="rId1" Type="http://schemas.openxmlformats.org/officeDocument/2006/relationships/slideLayout" Target="../slideLayouts/slideLayout103.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microsoft.com/office/2018/10/relationships/comments" Target="../comments/modernComment_10C_74D91CF1.xml"/><Relationship Id="rId2" Type="http://schemas.openxmlformats.org/officeDocument/2006/relationships/notesSlide" Target="../notesSlides/notesSlide31.xml"/><Relationship Id="rId1" Type="http://schemas.openxmlformats.org/officeDocument/2006/relationships/slideLayout" Target="../slideLayouts/slideLayout108.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microsoft.com/office/2018/10/relationships/comments" Target="../comments/modernComment_10D_C843427E.xml"/><Relationship Id="rId2" Type="http://schemas.openxmlformats.org/officeDocument/2006/relationships/notesSlide" Target="../notesSlides/notesSlide32.xml"/><Relationship Id="rId1" Type="http://schemas.openxmlformats.org/officeDocument/2006/relationships/slideLayout" Target="../slideLayouts/slideLayout108.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hyperlink" Target="mailto:bdalton@lifelineconnections.org" TargetMode="External"/><Relationship Id="rId2" Type="http://schemas.openxmlformats.org/officeDocument/2006/relationships/notesSlide" Target="../notesSlides/notesSlide33.xml"/><Relationship Id="rId1" Type="http://schemas.openxmlformats.org/officeDocument/2006/relationships/slideLayout" Target="../slideLayouts/slideLayout103.xml"/><Relationship Id="rId6" Type="http://schemas.openxmlformats.org/officeDocument/2006/relationships/hyperlink" Target="mailto:chughes@lifelineconnections.org" TargetMode="External"/><Relationship Id="rId5" Type="http://schemas.openxmlformats.org/officeDocument/2006/relationships/hyperlink" Target="mailto:kreynolds@lifelineconnections.org" TargetMode="External"/><Relationship Id="rId4" Type="http://schemas.openxmlformats.org/officeDocument/2006/relationships/hyperlink" Target="mailto:abrooks@lifelineconnections.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0.xml"/><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3" Type="http://schemas.openxmlformats.org/officeDocument/2006/relationships/hyperlink" Target="mailto:Tmcdaid-oneill@sharevancouver.org" TargetMode="External"/><Relationship Id="rId2" Type="http://schemas.openxmlformats.org/officeDocument/2006/relationships/notesSlide" Target="../notesSlides/notesSlide36.xml"/><Relationship Id="rId1" Type="http://schemas.openxmlformats.org/officeDocument/2006/relationships/slideLayout" Target="../slideLayouts/slideLayout121.xml"/><Relationship Id="rId4" Type="http://schemas.openxmlformats.org/officeDocument/2006/relationships/image" Target="../media/image106.jpeg"/></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1896" y="1237535"/>
            <a:ext cx="7516329" cy="4938182"/>
          </a:xfrm>
        </p:spPr>
        <p:txBody>
          <a:bodyPr>
            <a:normAutofit fontScale="92500" lnSpcReduction="20000"/>
          </a:bodyPr>
          <a:lstStyle/>
          <a:p>
            <a:r>
              <a:rPr lang="en-US" dirty="0">
                <a:latin typeface="CiscoSansTT Light"/>
              </a:rPr>
              <a:t>This meeting is being recorded.</a:t>
            </a:r>
          </a:p>
          <a:p>
            <a:r>
              <a:rPr lang="en-US" dirty="0">
                <a:latin typeface="CiscoSansTT Light"/>
              </a:rPr>
              <a:t>Please identify yourself when talking so we can capture accurate minutes. </a:t>
            </a:r>
          </a:p>
          <a:p>
            <a:r>
              <a:rPr lang="en-US" dirty="0">
                <a:latin typeface="CiscoSansTT Light"/>
              </a:rPr>
              <a:t>“Chat” function is not available due to public disclosure rules.</a:t>
            </a:r>
          </a:p>
          <a:p>
            <a:r>
              <a:rPr lang="en-US" dirty="0">
                <a:latin typeface="CiscoSansTT Light"/>
              </a:rPr>
              <a:t>Closed Captioning now available</a:t>
            </a:r>
          </a:p>
          <a:p>
            <a:pPr lvl="1"/>
            <a:r>
              <a:rPr lang="en-US" dirty="0">
                <a:latin typeface="CiscoSansTT Light"/>
              </a:rPr>
              <a:t>Turn on Webex Assistant and follow the prompts to turn on closed captioning</a:t>
            </a:r>
          </a:p>
          <a:p>
            <a:r>
              <a:rPr lang="en-US" dirty="0">
                <a:latin typeface="CiscoSansTT Light"/>
              </a:rPr>
              <a:t>Lock participant videos in Webex </a:t>
            </a:r>
          </a:p>
          <a:p>
            <a:pPr lvl="1"/>
            <a:r>
              <a:rPr lang="en-US" dirty="0"/>
              <a:t>Lock up to 6 participants to see them regardless of who is speaking</a:t>
            </a:r>
          </a:p>
          <a:p>
            <a:pPr lvl="1"/>
            <a:r>
              <a:rPr lang="en-US" dirty="0"/>
              <a:t>Each person can customize their own set of pinned participants</a:t>
            </a:r>
          </a:p>
          <a:p>
            <a:pPr lvl="1"/>
            <a:r>
              <a:rPr lang="en-US" dirty="0"/>
              <a:t>Hover over the thumbnail location you want to lock a participant to</a:t>
            </a:r>
          </a:p>
          <a:p>
            <a:pPr lvl="1"/>
            <a:r>
              <a:rPr lang="en-US" dirty="0"/>
              <a:t>Click on More       and select </a:t>
            </a:r>
            <a:r>
              <a:rPr lang="en-US" i="1" dirty="0"/>
              <a:t>Lock a participant to this location</a:t>
            </a:r>
            <a:endParaRPr lang="en-US" dirty="0"/>
          </a:p>
          <a:p>
            <a:pPr lvl="1"/>
            <a:r>
              <a:rPr lang="en-US" dirty="0"/>
              <a:t>Select the participant from the list you want to lock in that position</a:t>
            </a:r>
          </a:p>
          <a:p>
            <a:endParaRPr lang="en-US" dirty="0"/>
          </a:p>
        </p:txBody>
      </p:sp>
      <p:sp>
        <p:nvSpPr>
          <p:cNvPr id="13" name="Title 12"/>
          <p:cNvSpPr>
            <a:spLocks noGrp="1"/>
          </p:cNvSpPr>
          <p:nvPr>
            <p:ph type="title"/>
          </p:nvPr>
        </p:nvSpPr>
        <p:spPr/>
        <p:txBody>
          <a:bodyPr>
            <a:normAutofit fontScale="90000"/>
          </a:bodyPr>
          <a:lstStyle/>
          <a:p>
            <a:r>
              <a:rPr lang="en-US" b="1" dirty="0"/>
              <a:t>WELCOME! Community Action Advisory Board Meeting</a:t>
            </a:r>
          </a:p>
        </p:txBody>
      </p:sp>
      <p:sp>
        <p:nvSpPr>
          <p:cNvPr id="5" name="Date Placeholder 4"/>
          <p:cNvSpPr>
            <a:spLocks noGrp="1"/>
          </p:cNvSpPr>
          <p:nvPr>
            <p:ph type="dt" sz="half" idx="16"/>
          </p:nvPr>
        </p:nvSpPr>
        <p:spPr/>
        <p:txBody>
          <a:bodyPr/>
          <a:lstStyle/>
          <a:p>
            <a:r>
              <a:rPr lang="en-US"/>
              <a:t>3/5/2025</a:t>
            </a:r>
            <a:endParaRPr lang="en-US" dirty="0"/>
          </a:p>
        </p:txBody>
      </p:sp>
      <p:sp>
        <p:nvSpPr>
          <p:cNvPr id="6" name="Footer Placeholder 5"/>
          <p:cNvSpPr>
            <a:spLocks noGrp="1"/>
          </p:cNvSpPr>
          <p:nvPr>
            <p:ph type="ftr" sz="quarter" idx="17"/>
          </p:nvPr>
        </p:nvSpPr>
        <p:spPr/>
        <p:txBody>
          <a:bodyPr/>
          <a:lstStyle/>
          <a:p>
            <a:r>
              <a:rPr lang="en-US" dirty="0"/>
              <a:t>Community Action Advisory Board</a:t>
            </a:r>
          </a:p>
        </p:txBody>
      </p:sp>
      <p:sp>
        <p:nvSpPr>
          <p:cNvPr id="7" name="Slide Number Placeholder 6"/>
          <p:cNvSpPr>
            <a:spLocks noGrp="1"/>
          </p:cNvSpPr>
          <p:nvPr>
            <p:ph type="sldNum" sz="quarter" idx="18"/>
          </p:nvPr>
        </p:nvSpPr>
        <p:spPr/>
        <p:txBody>
          <a:bodyPr/>
          <a:lstStyle/>
          <a:p>
            <a:fld id="{BD3A08C5-CC68-3947-88A8-A9E34C1A68A7}" type="slidenum">
              <a:rPr lang="en-US" smtClean="0"/>
              <a:pPr/>
              <a:t>1</a:t>
            </a:fld>
            <a:endParaRPr lang="en-US" dirty="0"/>
          </a:p>
        </p:txBody>
      </p:sp>
      <p:pic>
        <p:nvPicPr>
          <p:cNvPr id="11" name="Picture 2" descr="More icon">
            <a:extLst>
              <a:ext uri="{FF2B5EF4-FFF2-40B4-BE49-F238E27FC236}">
                <a16:creationId xmlns:a16="http://schemas.microsoft.com/office/drawing/2014/main" id="{D65161BA-28BE-4F17-8946-29D20F3F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541" y="517096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C55C96-0319-4208-BADB-CE085CF975C9}"/>
              </a:ext>
            </a:extLst>
          </p:cNvPr>
          <p:cNvPicPr>
            <a:picLocks noChangeAspect="1"/>
          </p:cNvPicPr>
          <p:nvPr/>
        </p:nvPicPr>
        <p:blipFill rotWithShape="1">
          <a:blip r:embed="rId4"/>
          <a:srcRect l="11298" t="12147" r="26455" b="10938"/>
          <a:stretch/>
        </p:blipFill>
        <p:spPr>
          <a:xfrm>
            <a:off x="4471343" y="2769326"/>
            <a:ext cx="696686" cy="478971"/>
          </a:xfrm>
          <a:prstGeom prst="rect">
            <a:avLst/>
          </a:prstGeom>
        </p:spPr>
      </p:pic>
    </p:spTree>
    <p:extLst>
      <p:ext uri="{BB962C8B-B14F-4D97-AF65-F5344CB8AC3E}">
        <p14:creationId xmlns:p14="http://schemas.microsoft.com/office/powerpoint/2010/main" val="2418760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6C6828-8B67-07CB-33CE-12F34637B33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D8869AD-2368-B37C-1B6D-47AF29A28BA6}"/>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B9FB9EE-844D-2F5C-BFEA-882FC3BE2A5B}"/>
              </a:ext>
            </a:extLst>
          </p:cNvPr>
          <p:cNvSpPr>
            <a:spLocks noGrp="1"/>
          </p:cNvSpPr>
          <p:nvPr>
            <p:ph type="sldNum" sz="quarter" idx="12"/>
          </p:nvPr>
        </p:nvSpPr>
        <p:spPr/>
        <p:txBody>
          <a:bodyPr/>
          <a:lstStyle/>
          <a:p>
            <a:fld id="{BD3A08C5-CC68-3947-88A8-A9E34C1A68A7}" type="slidenum">
              <a:rPr lang="en-US" smtClean="0"/>
              <a:pPr/>
              <a:t>10</a:t>
            </a:fld>
            <a:endParaRPr lang="en-US" dirty="0"/>
          </a:p>
        </p:txBody>
      </p:sp>
      <p:pic>
        <p:nvPicPr>
          <p:cNvPr id="5" name="Picture 4">
            <a:extLst>
              <a:ext uri="{FF2B5EF4-FFF2-40B4-BE49-F238E27FC236}">
                <a16:creationId xmlns:a16="http://schemas.microsoft.com/office/drawing/2014/main" id="{DE2CAB88-DBB4-B3EA-CD6E-9EEAC9382A88}"/>
              </a:ext>
            </a:extLst>
          </p:cNvPr>
          <p:cNvPicPr>
            <a:picLocks noChangeAspect="1"/>
          </p:cNvPicPr>
          <p:nvPr/>
        </p:nvPicPr>
        <p:blipFill>
          <a:blip r:embed="rId2"/>
          <a:stretch>
            <a:fillRect/>
          </a:stretch>
        </p:blipFill>
        <p:spPr>
          <a:xfrm>
            <a:off x="-9828" y="854486"/>
            <a:ext cx="9153828" cy="5149028"/>
          </a:xfrm>
          <a:prstGeom prst="rect">
            <a:avLst/>
          </a:prstGeom>
        </p:spPr>
      </p:pic>
    </p:spTree>
    <p:extLst>
      <p:ext uri="{BB962C8B-B14F-4D97-AF65-F5344CB8AC3E}">
        <p14:creationId xmlns:p14="http://schemas.microsoft.com/office/powerpoint/2010/main" val="5300223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1EB2A3-1461-6CA2-2CD4-2A22597E3F7C}"/>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AE30A8D8-C786-ECA7-1C29-BE9F1E49B1E4}"/>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DF3210AF-AED1-F13F-54FB-1D145B7FD192}"/>
              </a:ext>
            </a:extLst>
          </p:cNvPr>
          <p:cNvSpPr>
            <a:spLocks noGrp="1"/>
          </p:cNvSpPr>
          <p:nvPr>
            <p:ph type="sldNum" sz="quarter" idx="12"/>
          </p:nvPr>
        </p:nvSpPr>
        <p:spPr/>
        <p:txBody>
          <a:bodyPr/>
          <a:lstStyle/>
          <a:p>
            <a:fld id="{BD3A08C5-CC68-3947-88A8-A9E34C1A68A7}" type="slidenum">
              <a:rPr lang="en-US" smtClean="0"/>
              <a:pPr/>
              <a:t>100</a:t>
            </a:fld>
            <a:endParaRPr lang="en-US" dirty="0"/>
          </a:p>
        </p:txBody>
      </p:sp>
      <p:pic>
        <p:nvPicPr>
          <p:cNvPr id="5" name="Picture 4">
            <a:extLst>
              <a:ext uri="{FF2B5EF4-FFF2-40B4-BE49-F238E27FC236}">
                <a16:creationId xmlns:a16="http://schemas.microsoft.com/office/drawing/2014/main" id="{2DE6B230-69CF-1E1C-496C-2535574A4862}"/>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5621737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C392A-9CE0-1E6B-29C7-325FD6239073}"/>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ED1C6D8D-F2BC-2DF1-F58B-B3D9E9397DF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9283C87C-981A-F9B9-37EC-105432018727}"/>
              </a:ext>
            </a:extLst>
          </p:cNvPr>
          <p:cNvSpPr>
            <a:spLocks noGrp="1"/>
          </p:cNvSpPr>
          <p:nvPr>
            <p:ph type="sldNum" sz="quarter" idx="12"/>
          </p:nvPr>
        </p:nvSpPr>
        <p:spPr/>
        <p:txBody>
          <a:bodyPr/>
          <a:lstStyle/>
          <a:p>
            <a:fld id="{BD3A08C5-CC68-3947-88A8-A9E34C1A68A7}" type="slidenum">
              <a:rPr lang="en-US" smtClean="0"/>
              <a:pPr/>
              <a:t>101</a:t>
            </a:fld>
            <a:endParaRPr lang="en-US" dirty="0"/>
          </a:p>
        </p:txBody>
      </p:sp>
      <p:pic>
        <p:nvPicPr>
          <p:cNvPr id="5" name="Picture 4">
            <a:extLst>
              <a:ext uri="{FF2B5EF4-FFF2-40B4-BE49-F238E27FC236}">
                <a16:creationId xmlns:a16="http://schemas.microsoft.com/office/drawing/2014/main" id="{31FE5E18-B202-5536-04EE-7DF37EF34E8E}"/>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2916956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B5EA-C976-5059-08EE-09980C043A3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D0F2E274-9F39-9865-B406-5BED51D2BAF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7FFAD63-113B-2CED-ACC3-ECBAAEEF5C75}"/>
              </a:ext>
            </a:extLst>
          </p:cNvPr>
          <p:cNvSpPr>
            <a:spLocks noGrp="1"/>
          </p:cNvSpPr>
          <p:nvPr>
            <p:ph type="sldNum" sz="quarter" idx="12"/>
          </p:nvPr>
        </p:nvSpPr>
        <p:spPr/>
        <p:txBody>
          <a:bodyPr/>
          <a:lstStyle/>
          <a:p>
            <a:fld id="{BD3A08C5-CC68-3947-88A8-A9E34C1A68A7}" type="slidenum">
              <a:rPr lang="en-US" smtClean="0"/>
              <a:pPr/>
              <a:t>102</a:t>
            </a:fld>
            <a:endParaRPr lang="en-US" dirty="0"/>
          </a:p>
        </p:txBody>
      </p:sp>
      <p:pic>
        <p:nvPicPr>
          <p:cNvPr id="5" name="Picture 4">
            <a:extLst>
              <a:ext uri="{FF2B5EF4-FFF2-40B4-BE49-F238E27FC236}">
                <a16:creationId xmlns:a16="http://schemas.microsoft.com/office/drawing/2014/main" id="{0E8B8E30-9004-FEA7-EB53-052C39E4F154}"/>
              </a:ext>
            </a:extLst>
          </p:cNvPr>
          <p:cNvPicPr>
            <a:picLocks noChangeAspect="1"/>
          </p:cNvPicPr>
          <p:nvPr/>
        </p:nvPicPr>
        <p:blipFill>
          <a:blip r:embed="rId2"/>
          <a:stretch>
            <a:fillRect/>
          </a:stretch>
        </p:blipFill>
        <p:spPr>
          <a:xfrm>
            <a:off x="5977" y="860613"/>
            <a:ext cx="9141607" cy="5142154"/>
          </a:xfrm>
          <a:prstGeom prst="rect">
            <a:avLst/>
          </a:prstGeom>
        </p:spPr>
      </p:pic>
    </p:spTree>
    <p:extLst>
      <p:ext uri="{BB962C8B-B14F-4D97-AF65-F5344CB8AC3E}">
        <p14:creationId xmlns:p14="http://schemas.microsoft.com/office/powerpoint/2010/main" val="24597680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43F53-4BF6-1674-03BF-D6DC47C7825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878D7A15-D32A-8038-4689-3F194A179FF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8CD671F-3BAC-1132-806E-9571750FFB92}"/>
              </a:ext>
            </a:extLst>
          </p:cNvPr>
          <p:cNvSpPr>
            <a:spLocks noGrp="1"/>
          </p:cNvSpPr>
          <p:nvPr>
            <p:ph type="sldNum" sz="quarter" idx="12"/>
          </p:nvPr>
        </p:nvSpPr>
        <p:spPr/>
        <p:txBody>
          <a:bodyPr/>
          <a:lstStyle/>
          <a:p>
            <a:fld id="{BD3A08C5-CC68-3947-88A8-A9E34C1A68A7}" type="slidenum">
              <a:rPr lang="en-US" smtClean="0"/>
              <a:pPr/>
              <a:t>103</a:t>
            </a:fld>
            <a:endParaRPr lang="en-US" dirty="0"/>
          </a:p>
        </p:txBody>
      </p:sp>
      <p:pic>
        <p:nvPicPr>
          <p:cNvPr id="5" name="Picture 4">
            <a:extLst>
              <a:ext uri="{FF2B5EF4-FFF2-40B4-BE49-F238E27FC236}">
                <a16:creationId xmlns:a16="http://schemas.microsoft.com/office/drawing/2014/main" id="{D788527D-93D4-B381-888B-1B3CDB6A2935}"/>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35432067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18926-EBAE-007E-B2C0-B462EC091B63}"/>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4FBCBB21-D6A7-976C-8B50-E5F4EC76F7F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B5C3B470-54D6-74A9-AFAA-40283969E0AF}"/>
              </a:ext>
            </a:extLst>
          </p:cNvPr>
          <p:cNvSpPr>
            <a:spLocks noGrp="1"/>
          </p:cNvSpPr>
          <p:nvPr>
            <p:ph type="sldNum" sz="quarter" idx="12"/>
          </p:nvPr>
        </p:nvSpPr>
        <p:spPr/>
        <p:txBody>
          <a:bodyPr/>
          <a:lstStyle/>
          <a:p>
            <a:fld id="{BD3A08C5-CC68-3947-88A8-A9E34C1A68A7}" type="slidenum">
              <a:rPr lang="en-US" smtClean="0"/>
              <a:pPr/>
              <a:t>104</a:t>
            </a:fld>
            <a:endParaRPr lang="en-US" dirty="0"/>
          </a:p>
        </p:txBody>
      </p:sp>
      <p:pic>
        <p:nvPicPr>
          <p:cNvPr id="5" name="Picture 4">
            <a:extLst>
              <a:ext uri="{FF2B5EF4-FFF2-40B4-BE49-F238E27FC236}">
                <a16:creationId xmlns:a16="http://schemas.microsoft.com/office/drawing/2014/main" id="{D6C8DD07-A2CB-B3ED-F33C-5D989658D3F9}"/>
              </a:ext>
            </a:extLst>
          </p:cNvPr>
          <p:cNvPicPr>
            <a:picLocks noChangeAspect="1"/>
          </p:cNvPicPr>
          <p:nvPr/>
        </p:nvPicPr>
        <p:blipFill>
          <a:blip r:embed="rId2"/>
          <a:stretch>
            <a:fillRect/>
          </a:stretch>
        </p:blipFill>
        <p:spPr>
          <a:xfrm>
            <a:off x="-1" y="857249"/>
            <a:ext cx="9128461" cy="5134760"/>
          </a:xfrm>
          <a:prstGeom prst="rect">
            <a:avLst/>
          </a:prstGeom>
        </p:spPr>
      </p:pic>
    </p:spTree>
    <p:extLst>
      <p:ext uri="{BB962C8B-B14F-4D97-AF65-F5344CB8AC3E}">
        <p14:creationId xmlns:p14="http://schemas.microsoft.com/office/powerpoint/2010/main" val="30629321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3C17-B2F7-0D3D-03F6-7A5DA185E5F3}"/>
              </a:ext>
            </a:extLst>
          </p:cNvPr>
          <p:cNvSpPr>
            <a:spLocks noGrp="1"/>
          </p:cNvSpPr>
          <p:nvPr>
            <p:ph type="ctrTitle"/>
          </p:nvPr>
        </p:nvSpPr>
        <p:spPr/>
        <p:txBody>
          <a:bodyPr/>
          <a:lstStyle/>
          <a:p>
            <a:r>
              <a:rPr lang="en-US" dirty="0"/>
              <a:t>Permanent Supportive Housing (PSH)</a:t>
            </a:r>
          </a:p>
        </p:txBody>
      </p:sp>
      <p:sp>
        <p:nvSpPr>
          <p:cNvPr id="3" name="Subtitle 2">
            <a:extLst>
              <a:ext uri="{FF2B5EF4-FFF2-40B4-BE49-F238E27FC236}">
                <a16:creationId xmlns:a16="http://schemas.microsoft.com/office/drawing/2014/main" id="{82FF08B8-1C2B-9ED6-EB0B-E42A098299DB}"/>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17F41508-0EDB-19B3-8ECB-41737CB05999}"/>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867AFA0B-1BDC-DCF5-C0CF-1ABF64BF60B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7418496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71258" y="1848050"/>
            <a:ext cx="7801500" cy="1730100"/>
          </a:xfrm>
          <a:prstGeom prst="rect">
            <a:avLst/>
          </a:prstGeom>
        </p:spPr>
        <p:txBody>
          <a:bodyPr spcFirstLastPara="1" wrap="square" lIns="91425" tIns="91425" rIns="91425" bIns="91425" anchor="b" anchorCtr="0">
            <a:normAutofit/>
          </a:bodyPr>
          <a:lstStyle/>
          <a:p>
            <a:endParaRPr>
              <a:solidFill>
                <a:srgbClr val="F1C232"/>
              </a:solidFill>
            </a:endParaRPr>
          </a:p>
        </p:txBody>
      </p:sp>
      <p:sp>
        <p:nvSpPr>
          <p:cNvPr id="66" name="Google Shape;66;p14"/>
          <p:cNvSpPr txBox="1">
            <a:spLocks noGrp="1"/>
          </p:cNvSpPr>
          <p:nvPr>
            <p:ph type="subTitle" idx="1"/>
          </p:nvPr>
        </p:nvSpPr>
        <p:spPr>
          <a:xfrm>
            <a:off x="671250" y="4032126"/>
            <a:ext cx="7801500" cy="792600"/>
          </a:xfrm>
          <a:prstGeom prst="rect">
            <a:avLst/>
          </a:prstGeom>
        </p:spPr>
        <p:txBody>
          <a:bodyPr spcFirstLastPara="1" wrap="square" lIns="91425" tIns="91425" rIns="91425" bIns="91425" anchor="t" anchorCtr="0">
            <a:normAutofit fontScale="40000" lnSpcReduction="20000"/>
          </a:bodyPr>
          <a:lstStyle/>
          <a:p>
            <a:pPr marL="0" indent="0">
              <a:buClr>
                <a:srgbClr val="000000"/>
              </a:buClr>
              <a:buSzPct val="100000"/>
            </a:pPr>
            <a:br>
              <a:rPr lang="en" sz="4400">
                <a:solidFill>
                  <a:srgbClr val="F1C232"/>
                </a:solidFill>
                <a:latin typeface="Calibri"/>
                <a:ea typeface="Calibri"/>
                <a:cs typeface="Calibri"/>
                <a:sym typeface="Calibri"/>
              </a:rPr>
            </a:br>
            <a:r>
              <a:rPr lang="en" sz="6500" b="1">
                <a:solidFill>
                  <a:srgbClr val="F1C232"/>
                </a:solidFill>
                <a:latin typeface="Calibri"/>
                <a:ea typeface="Calibri"/>
                <a:cs typeface="Calibri"/>
                <a:sym typeface="Calibri"/>
              </a:rPr>
              <a:t>PERMANENT SUPPORTIVE HOUSING (LOCAL)</a:t>
            </a:r>
            <a:endParaRPr sz="6500" b="1">
              <a:solidFill>
                <a:srgbClr val="F1C232"/>
              </a:solidFill>
            </a:endParaRPr>
          </a:p>
        </p:txBody>
      </p:sp>
      <p:pic>
        <p:nvPicPr>
          <p:cNvPr id="67" name="Google Shape;67;p14"/>
          <p:cNvPicPr preferRelativeResize="0"/>
          <p:nvPr/>
        </p:nvPicPr>
        <p:blipFill>
          <a:blip r:embed="rId3">
            <a:alphaModFix/>
          </a:blip>
          <a:stretch>
            <a:fillRect/>
          </a:stretch>
        </p:blipFill>
        <p:spPr>
          <a:xfrm>
            <a:off x="1" y="857254"/>
            <a:ext cx="9144003" cy="320129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a:bodyPr>
          <a:lstStyle/>
          <a:p>
            <a:pPr>
              <a:buClr>
                <a:srgbClr val="000000"/>
              </a:buClr>
              <a:buSzPts val="4400"/>
            </a:pPr>
            <a:r>
              <a:rPr lang="en" sz="2400">
                <a:solidFill>
                  <a:srgbClr val="F1C232"/>
                </a:solidFill>
                <a:latin typeface="Calibri"/>
                <a:ea typeface="Calibri"/>
                <a:cs typeface="Calibri"/>
                <a:sym typeface="Calibri"/>
              </a:rPr>
              <a:t>PSH Local Experience</a:t>
            </a:r>
            <a:endParaRPr sz="2400">
              <a:solidFill>
                <a:srgbClr val="F1C232"/>
              </a:solidFill>
            </a:endParaRPr>
          </a:p>
        </p:txBody>
      </p:sp>
      <p:sp>
        <p:nvSpPr>
          <p:cNvPr id="73" name="Google Shape;73;p15"/>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lnSpcReduction="10000"/>
          </a:bodyPr>
          <a:lstStyle/>
          <a:p>
            <a:pPr marL="0" indent="0">
              <a:lnSpc>
                <a:spcPct val="100000"/>
              </a:lnSpc>
              <a:buClr>
                <a:schemeClr val="dk1"/>
              </a:buClr>
              <a:buSzPts val="3200"/>
              <a:buNone/>
            </a:pPr>
            <a:r>
              <a:rPr lang="en">
                <a:solidFill>
                  <a:srgbClr val="F1C232"/>
                </a:solidFill>
                <a:latin typeface="Calibri"/>
                <a:ea typeface="Calibri"/>
                <a:cs typeface="Calibri"/>
                <a:sym typeface="Calibri"/>
              </a:rPr>
              <a:t>INW has been providing PSH in Clark County for 10+ years</a:t>
            </a:r>
            <a:endParaRPr>
              <a:solidFill>
                <a:srgbClr val="F1C232"/>
              </a:solidFill>
              <a:latin typeface="Calibri"/>
              <a:ea typeface="Calibri"/>
              <a:cs typeface="Calibri"/>
              <a:sym typeface="Calibri"/>
            </a:endParaRPr>
          </a:p>
          <a:p>
            <a:pPr marL="0" indent="0">
              <a:lnSpc>
                <a:spcPct val="100000"/>
              </a:lnSpc>
              <a:buClr>
                <a:schemeClr val="dk1"/>
              </a:buClr>
              <a:buSzPts val="3200"/>
              <a:buNone/>
            </a:pPr>
            <a:endParaRPr>
              <a:solidFill>
                <a:srgbClr val="F1C232"/>
              </a:solidFill>
              <a:latin typeface="Calibri"/>
              <a:ea typeface="Calibri"/>
              <a:cs typeface="Calibri"/>
              <a:sym typeface="Calibri"/>
            </a:endParaRPr>
          </a:p>
          <a:p>
            <a:pPr marL="0" indent="0">
              <a:lnSpc>
                <a:spcPct val="100000"/>
              </a:lnSpc>
              <a:buClr>
                <a:schemeClr val="dk1"/>
              </a:buClr>
              <a:buSzPts val="3200"/>
              <a:buNone/>
            </a:pPr>
            <a:r>
              <a:rPr lang="en">
                <a:solidFill>
                  <a:srgbClr val="F1C232"/>
                </a:solidFill>
                <a:latin typeface="Calibri"/>
                <a:ea typeface="Calibri"/>
                <a:cs typeface="Calibri"/>
                <a:sym typeface="Calibri"/>
              </a:rPr>
              <a:t>Prioritized Populations served:</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Families, </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Veterans, </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Disproportionately impacted HHs,</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HH experiencing unsheltered homelessness,</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Chronically Homeless, and </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DV Survivors.</a:t>
            </a:r>
            <a:endParaRPr>
              <a:solidFill>
                <a:srgbClr val="F1C232"/>
              </a:solidFill>
              <a:latin typeface="Calibri"/>
              <a:ea typeface="Calibri"/>
              <a:cs typeface="Calibri"/>
              <a:sym typeface="Calibri"/>
            </a:endParaRPr>
          </a:p>
          <a:p>
            <a:pPr marL="0" indent="0">
              <a:lnSpc>
                <a:spcPct val="100000"/>
              </a:lnSpc>
              <a:buClr>
                <a:schemeClr val="dk1"/>
              </a:buClr>
              <a:buSzPts val="1200"/>
              <a:buNone/>
            </a:pPr>
            <a:endParaRPr>
              <a:solidFill>
                <a:srgbClr val="F1C232"/>
              </a:solidFill>
              <a:latin typeface="Calibri"/>
              <a:ea typeface="Calibri"/>
              <a:cs typeface="Calibri"/>
              <a:sym typeface="Calibri"/>
            </a:endParaRPr>
          </a:p>
          <a:p>
            <a:pPr marL="0" indent="-114300">
              <a:lnSpc>
                <a:spcPct val="100000"/>
              </a:lnSpc>
              <a:buClr>
                <a:srgbClr val="F1C232"/>
              </a:buClr>
              <a:buFont typeface="Calibri"/>
              <a:buChar char="•"/>
            </a:pPr>
            <a:r>
              <a:rPr lang="en">
                <a:solidFill>
                  <a:srgbClr val="F1C232"/>
                </a:solidFill>
                <a:latin typeface="Calibri"/>
                <a:ea typeface="Calibri"/>
                <a:cs typeface="Calibri"/>
                <a:sym typeface="Calibri"/>
              </a:rPr>
              <a:t>PSH Local</a:t>
            </a:r>
            <a:endParaRPr>
              <a:solidFill>
                <a:srgbClr val="F1C232"/>
              </a:solidFill>
              <a:latin typeface="Calibri"/>
              <a:ea typeface="Calibri"/>
              <a:cs typeface="Calibri"/>
              <a:sym typeface="Calibri"/>
            </a:endParaRPr>
          </a:p>
          <a:p>
            <a:pPr marL="742950" lvl="1" indent="-247650">
              <a:lnSpc>
                <a:spcPct val="100000"/>
              </a:lnSpc>
              <a:buClr>
                <a:srgbClr val="F1C232"/>
              </a:buClr>
              <a:buSzPts val="1800"/>
              <a:buFont typeface="Calibri"/>
              <a:buChar char="–"/>
            </a:pPr>
            <a:r>
              <a:rPr lang="en" sz="1800">
                <a:solidFill>
                  <a:srgbClr val="F1C232"/>
                </a:solidFill>
                <a:latin typeface="Calibri"/>
                <a:ea typeface="Calibri"/>
                <a:cs typeface="Calibri"/>
                <a:sym typeface="Calibri"/>
              </a:rPr>
              <a:t>FY24: 3 HH (9 individuals) served </a:t>
            </a:r>
            <a:endParaRPr sz="1800">
              <a:solidFill>
                <a:srgbClr val="F1C232"/>
              </a:solidFill>
              <a:latin typeface="Calibri"/>
              <a:ea typeface="Calibri"/>
              <a:cs typeface="Calibri"/>
              <a:sym typeface="Calibri"/>
            </a:endParaRPr>
          </a:p>
          <a:p>
            <a:pPr marL="742950" lvl="1" indent="-247650">
              <a:lnSpc>
                <a:spcPct val="100000"/>
              </a:lnSpc>
              <a:buClr>
                <a:srgbClr val="F1C232"/>
              </a:buClr>
              <a:buSzPts val="1800"/>
              <a:buFont typeface="Calibri"/>
              <a:buChar char="–"/>
            </a:pPr>
            <a:r>
              <a:rPr lang="en" sz="1800">
                <a:solidFill>
                  <a:srgbClr val="F1C232"/>
                </a:solidFill>
                <a:latin typeface="Calibri"/>
                <a:ea typeface="Calibri"/>
                <a:cs typeface="Calibri"/>
                <a:sym typeface="Calibri"/>
              </a:rPr>
              <a:t>FY25: 4 HH (12 individuals) served</a:t>
            </a:r>
            <a:endParaRPr>
              <a:solidFill>
                <a:srgbClr val="F1C232"/>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a:bodyPr>
          <a:lstStyle/>
          <a:p>
            <a:r>
              <a:rPr lang="en" sz="2400">
                <a:solidFill>
                  <a:srgbClr val="F1C232"/>
                </a:solidFill>
                <a:latin typeface="Calibri"/>
                <a:ea typeface="Calibri"/>
                <a:cs typeface="Calibri"/>
                <a:sym typeface="Calibri"/>
              </a:rPr>
              <a:t>Clark PSH Program Goals</a:t>
            </a:r>
            <a:endParaRPr/>
          </a:p>
        </p:txBody>
      </p:sp>
      <p:sp>
        <p:nvSpPr>
          <p:cNvPr id="79" name="Google Shape;79;p16"/>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lnSpcReduction="10000"/>
          </a:bodyPr>
          <a:lstStyle/>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HH served FY25 - 4</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individuals served FY25 - 12</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maintaining or increasing income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engaged with health/wellness services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offered in-house SOAR application services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referred to mainstream resources/services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chronically homeless households who were successfully housed FY25 -100%</a:t>
            </a:r>
            <a:endParaRPr sz="2400">
              <a:solidFill>
                <a:srgbClr val="FFFF00"/>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solidFill>
                  <a:srgbClr val="F1C232"/>
                </a:solidFill>
                <a:latin typeface="Calibri"/>
                <a:ea typeface="Calibri"/>
                <a:cs typeface="Calibri"/>
                <a:sym typeface="Calibri"/>
              </a:rPr>
              <a:t>Successes and Challenges</a:t>
            </a:r>
            <a:endParaRPr>
              <a:solidFill>
                <a:srgbClr val="F1C232"/>
              </a:solidFill>
              <a:latin typeface="Calibri"/>
              <a:ea typeface="Calibri"/>
              <a:cs typeface="Calibri"/>
              <a:sym typeface="Calibri"/>
            </a:endParaRPr>
          </a:p>
        </p:txBody>
      </p:sp>
      <p:sp>
        <p:nvSpPr>
          <p:cNvPr id="86" name="Google Shape;86;p17"/>
          <p:cNvSpPr txBox="1">
            <a:spLocks noGrp="1"/>
          </p:cNvSpPr>
          <p:nvPr>
            <p:ph type="body" idx="1"/>
          </p:nvPr>
        </p:nvSpPr>
        <p:spPr>
          <a:xfrm>
            <a:off x="4704300" y="2078425"/>
            <a:ext cx="3999900" cy="3416400"/>
          </a:xfrm>
          <a:prstGeom prst="rect">
            <a:avLst/>
          </a:prstGeom>
        </p:spPr>
        <p:txBody>
          <a:bodyPr spcFirstLastPara="1" wrap="square" lIns="91425" tIns="91425" rIns="91425" bIns="91425" anchor="t" anchorCtr="0">
            <a:normAutofit/>
          </a:bodyPr>
          <a:lstStyle/>
          <a:p>
            <a:pPr marL="0" indent="0">
              <a:lnSpc>
                <a:spcPct val="100000"/>
              </a:lnSpc>
              <a:buClr>
                <a:srgbClr val="000000"/>
              </a:buClr>
              <a:buSzPts val="3200"/>
              <a:buNone/>
            </a:pPr>
            <a:r>
              <a:rPr lang="en" b="1">
                <a:solidFill>
                  <a:srgbClr val="F1C232"/>
                </a:solidFill>
                <a:latin typeface="Calibri"/>
                <a:ea typeface="Calibri"/>
                <a:cs typeface="Calibri"/>
                <a:sym typeface="Calibri"/>
              </a:rPr>
              <a:t>Challenges</a:t>
            </a:r>
            <a:endParaRPr>
              <a:solidFill>
                <a:srgbClr val="F1C232"/>
              </a:solidFill>
              <a:latin typeface="Calibri"/>
              <a:ea typeface="Calibri"/>
              <a:cs typeface="Calibri"/>
              <a:sym typeface="Calibri"/>
            </a:endParaRPr>
          </a:p>
          <a:p>
            <a:pPr marL="0" indent="0">
              <a:lnSpc>
                <a:spcPct val="100000"/>
              </a:lnSpc>
              <a:spcBef>
                <a:spcPts val="1200"/>
              </a:spcBef>
              <a:buClr>
                <a:srgbClr val="000000"/>
              </a:buClr>
              <a:buSzPts val="1600"/>
              <a:buNone/>
            </a:pPr>
            <a:endParaRPr>
              <a:solidFill>
                <a:srgbClr val="F1C232"/>
              </a:solidFill>
              <a:latin typeface="Calibri"/>
              <a:ea typeface="Calibri"/>
              <a:cs typeface="Calibri"/>
              <a:sym typeface="Calibri"/>
            </a:endParaRPr>
          </a:p>
          <a:p>
            <a:pPr marL="0" indent="-88900">
              <a:lnSpc>
                <a:spcPct val="100000"/>
              </a:lnSpc>
              <a:spcBef>
                <a:spcPts val="1200"/>
              </a:spcBef>
              <a:buClr>
                <a:srgbClr val="F1C232"/>
              </a:buClr>
              <a:buFont typeface="Calibri"/>
              <a:buChar char="•"/>
            </a:pPr>
            <a:r>
              <a:rPr lang="en">
                <a:solidFill>
                  <a:srgbClr val="F1C232"/>
                </a:solidFill>
                <a:latin typeface="Calibri"/>
                <a:ea typeface="Calibri"/>
                <a:cs typeface="Calibri"/>
                <a:sym typeface="Calibri"/>
              </a:rPr>
              <a:t>Higher vulnerability scores being referred to lower scope of services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Limited mental/behavioral health services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Substance Use Disorder vs. Engagement</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Fixed Incomes/Low Wages vs. Housing Market</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Difficulty finding living wage jobs</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Community need is still above resources available</a:t>
            </a:r>
            <a:endParaRPr>
              <a:solidFill>
                <a:srgbClr val="F1C232"/>
              </a:solidFill>
              <a:latin typeface="Calibri"/>
              <a:ea typeface="Calibri"/>
              <a:cs typeface="Calibri"/>
              <a:sym typeface="Calibri"/>
            </a:endParaRPr>
          </a:p>
          <a:p>
            <a:pPr marL="0" indent="-88900">
              <a:lnSpc>
                <a:spcPct val="100000"/>
              </a:lnSpc>
              <a:buClr>
                <a:srgbClr val="F1C232"/>
              </a:buClr>
              <a:buFont typeface="Calibri"/>
              <a:buChar char="•"/>
            </a:pPr>
            <a:r>
              <a:rPr lang="en">
                <a:solidFill>
                  <a:srgbClr val="F1C232"/>
                </a:solidFill>
                <a:latin typeface="Calibri"/>
                <a:ea typeface="Calibri"/>
                <a:cs typeface="Calibri"/>
                <a:sym typeface="Calibri"/>
              </a:rPr>
              <a:t>Staff turnover</a:t>
            </a:r>
            <a:endParaRPr>
              <a:solidFill>
                <a:srgbClr val="F1C232"/>
              </a:solidFill>
              <a:latin typeface="Calibri"/>
              <a:ea typeface="Calibri"/>
              <a:cs typeface="Calibri"/>
              <a:sym typeface="Calibri"/>
            </a:endParaRPr>
          </a:p>
          <a:p>
            <a:pPr marL="0" indent="0">
              <a:lnSpc>
                <a:spcPct val="100000"/>
              </a:lnSpc>
              <a:spcBef>
                <a:spcPts val="1200"/>
              </a:spcBef>
              <a:buNone/>
            </a:pPr>
            <a:endParaRPr>
              <a:solidFill>
                <a:srgbClr val="F1C232"/>
              </a:solidFill>
              <a:latin typeface="Calibri"/>
              <a:ea typeface="Calibri"/>
              <a:cs typeface="Calibri"/>
              <a:sym typeface="Calibri"/>
            </a:endParaRPr>
          </a:p>
          <a:p>
            <a:pPr indent="0">
              <a:lnSpc>
                <a:spcPct val="100000"/>
              </a:lnSpc>
              <a:spcBef>
                <a:spcPts val="1200"/>
              </a:spcBef>
              <a:spcAft>
                <a:spcPts val="1200"/>
              </a:spcAft>
              <a:buNone/>
            </a:pPr>
            <a:endParaRPr>
              <a:solidFill>
                <a:srgbClr val="F1C232"/>
              </a:solidFill>
              <a:latin typeface="Calibri"/>
              <a:ea typeface="Calibri"/>
              <a:cs typeface="Calibri"/>
              <a:sym typeface="Calibri"/>
            </a:endParaRPr>
          </a:p>
        </p:txBody>
      </p:sp>
      <p:sp>
        <p:nvSpPr>
          <p:cNvPr id="87" name="Google Shape;87;p17"/>
          <p:cNvSpPr txBox="1">
            <a:spLocks noGrp="1"/>
          </p:cNvSpPr>
          <p:nvPr>
            <p:ph type="body" idx="2"/>
          </p:nvPr>
        </p:nvSpPr>
        <p:spPr>
          <a:xfrm>
            <a:off x="160075" y="2078425"/>
            <a:ext cx="3999900" cy="3416400"/>
          </a:xfrm>
          <a:prstGeom prst="rect">
            <a:avLst/>
          </a:prstGeom>
        </p:spPr>
        <p:txBody>
          <a:bodyPr spcFirstLastPara="1" wrap="square" lIns="91425" tIns="91425" rIns="91425" bIns="91425" anchor="t" anchorCtr="0">
            <a:normAutofit/>
          </a:bodyPr>
          <a:lstStyle/>
          <a:p>
            <a:pPr marL="0" indent="0">
              <a:lnSpc>
                <a:spcPct val="100000"/>
              </a:lnSpc>
              <a:buClr>
                <a:srgbClr val="000000"/>
              </a:buClr>
              <a:buSzPts val="3200"/>
              <a:buNone/>
            </a:pPr>
            <a:r>
              <a:rPr lang="en" b="1">
                <a:solidFill>
                  <a:srgbClr val="F1C232"/>
                </a:solidFill>
                <a:latin typeface="Calibri"/>
                <a:ea typeface="Calibri"/>
                <a:cs typeface="Calibri"/>
                <a:sym typeface="Calibri"/>
              </a:rPr>
              <a:t>Successes</a:t>
            </a:r>
            <a:endParaRPr>
              <a:solidFill>
                <a:srgbClr val="F1C232"/>
              </a:solidFill>
              <a:latin typeface="Calibri"/>
              <a:ea typeface="Calibri"/>
              <a:cs typeface="Calibri"/>
              <a:sym typeface="Calibri"/>
            </a:endParaRPr>
          </a:p>
          <a:p>
            <a:pPr marL="0" indent="0">
              <a:lnSpc>
                <a:spcPct val="100000"/>
              </a:lnSpc>
              <a:spcBef>
                <a:spcPts val="1200"/>
              </a:spcBef>
              <a:buClr>
                <a:srgbClr val="000000"/>
              </a:buClr>
              <a:buSzPts val="1600"/>
              <a:buNone/>
            </a:pPr>
            <a:endParaRPr>
              <a:solidFill>
                <a:srgbClr val="F1C232"/>
              </a:solidFill>
              <a:latin typeface="Calibri"/>
              <a:ea typeface="Calibri"/>
              <a:cs typeface="Calibri"/>
              <a:sym typeface="Calibri"/>
            </a:endParaRPr>
          </a:p>
          <a:p>
            <a:pPr marL="0" indent="-88900">
              <a:lnSpc>
                <a:spcPct val="100000"/>
              </a:lnSpc>
              <a:spcBef>
                <a:spcPts val="1200"/>
              </a:spcBef>
              <a:buClr>
                <a:srgbClr val="F1C232"/>
              </a:buClr>
              <a:buFont typeface="Arial"/>
              <a:buChar char="•"/>
            </a:pPr>
            <a:r>
              <a:rPr lang="en">
                <a:solidFill>
                  <a:srgbClr val="F1C232"/>
                </a:solidFill>
                <a:latin typeface="Calibri"/>
                <a:ea typeface="Calibri"/>
                <a:cs typeface="Calibri"/>
                <a:sym typeface="Calibri"/>
              </a:rPr>
              <a:t>Obtain and Maintain Housing</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Relationship/Trust Building</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Improved Quality of Life</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Addressing the historically marginalized and underserved populations in Clark County</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Spectrum of programs meet variations of needs</a:t>
            </a:r>
            <a:endParaRPr>
              <a:solidFill>
                <a:srgbClr val="F1C232"/>
              </a:solidFill>
              <a:latin typeface="Calibri"/>
              <a:ea typeface="Calibri"/>
              <a:cs typeface="Calibri"/>
              <a:sym typeface="Calibri"/>
            </a:endParaRPr>
          </a:p>
          <a:p>
            <a:pPr marL="0" indent="-88900">
              <a:lnSpc>
                <a:spcPct val="100000"/>
              </a:lnSpc>
              <a:buClr>
                <a:srgbClr val="F1C232"/>
              </a:buClr>
              <a:buFont typeface="Arial"/>
              <a:buChar char="•"/>
            </a:pPr>
            <a:r>
              <a:rPr lang="en">
                <a:solidFill>
                  <a:srgbClr val="F1C232"/>
                </a:solidFill>
                <a:latin typeface="Calibri"/>
                <a:ea typeface="Calibri"/>
                <a:cs typeface="Calibri"/>
                <a:sym typeface="Calibri"/>
              </a:rPr>
              <a:t>Clark County Flexible Funds</a:t>
            </a:r>
            <a:endParaRPr>
              <a:solidFill>
                <a:srgbClr val="F1C232"/>
              </a:solidFill>
              <a:latin typeface="Calibri"/>
              <a:ea typeface="Calibri"/>
              <a:cs typeface="Calibri"/>
              <a:sym typeface="Calibri"/>
            </a:endParaRPr>
          </a:p>
          <a:p>
            <a:pPr marL="0" indent="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FD5D9-30AA-1E11-3E00-99C21F215413}"/>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FABE9C64-2FB5-F0B3-F709-BC996CD0099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D00D9A3B-28AD-1BF8-FBBF-E7721C7C47FD}"/>
              </a:ext>
            </a:extLst>
          </p:cNvPr>
          <p:cNvSpPr>
            <a:spLocks noGrp="1"/>
          </p:cNvSpPr>
          <p:nvPr>
            <p:ph type="sldNum" sz="quarter" idx="12"/>
          </p:nvPr>
        </p:nvSpPr>
        <p:spPr/>
        <p:txBody>
          <a:bodyPr/>
          <a:lstStyle/>
          <a:p>
            <a:fld id="{BD3A08C5-CC68-3947-88A8-A9E34C1A68A7}" type="slidenum">
              <a:rPr lang="en-US" smtClean="0"/>
              <a:pPr/>
              <a:t>11</a:t>
            </a:fld>
            <a:endParaRPr lang="en-US" dirty="0"/>
          </a:p>
        </p:txBody>
      </p:sp>
      <p:pic>
        <p:nvPicPr>
          <p:cNvPr id="5" name="Picture 4">
            <a:extLst>
              <a:ext uri="{FF2B5EF4-FFF2-40B4-BE49-F238E27FC236}">
                <a16:creationId xmlns:a16="http://schemas.microsoft.com/office/drawing/2014/main" id="{91C7011D-0D98-64E2-43AA-6B48940D6008}"/>
              </a:ext>
            </a:extLst>
          </p:cNvPr>
          <p:cNvPicPr>
            <a:picLocks noChangeAspect="1"/>
          </p:cNvPicPr>
          <p:nvPr/>
        </p:nvPicPr>
        <p:blipFill>
          <a:blip r:embed="rId2"/>
          <a:stretch>
            <a:fillRect/>
          </a:stretch>
        </p:blipFill>
        <p:spPr>
          <a:xfrm>
            <a:off x="-14476" y="849107"/>
            <a:ext cx="9172951" cy="5159785"/>
          </a:xfrm>
          <a:prstGeom prst="rect">
            <a:avLst/>
          </a:prstGeom>
        </p:spPr>
      </p:pic>
    </p:spTree>
    <p:extLst>
      <p:ext uri="{BB962C8B-B14F-4D97-AF65-F5344CB8AC3E}">
        <p14:creationId xmlns:p14="http://schemas.microsoft.com/office/powerpoint/2010/main" val="20422980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
                <a:solidFill>
                  <a:srgbClr val="F1C232"/>
                </a:solidFill>
                <a:latin typeface="Calibri"/>
                <a:ea typeface="Calibri"/>
                <a:cs typeface="Calibri"/>
                <a:sym typeface="Calibri"/>
              </a:rPr>
              <a:t>Success Story</a:t>
            </a:r>
            <a:endParaRPr>
              <a:solidFill>
                <a:srgbClr val="F1C232"/>
              </a:solidFill>
              <a:latin typeface="Calibri"/>
              <a:ea typeface="Calibri"/>
              <a:cs typeface="Calibri"/>
              <a:sym typeface="Calibri"/>
            </a:endParaRPr>
          </a:p>
        </p:txBody>
      </p:sp>
      <p:sp>
        <p:nvSpPr>
          <p:cNvPr id="93" name="Google Shape;93;p18"/>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fontScale="92500"/>
          </a:bodyPr>
          <a:lstStyle/>
          <a:p>
            <a:pPr marL="0" indent="0">
              <a:lnSpc>
                <a:spcPct val="100000"/>
              </a:lnSpc>
              <a:buClr>
                <a:srgbClr val="000000"/>
              </a:buClr>
              <a:buNone/>
            </a:pPr>
            <a:r>
              <a:rPr lang="en">
                <a:solidFill>
                  <a:srgbClr val="F1C232"/>
                </a:solidFill>
                <a:latin typeface="Calibri"/>
                <a:ea typeface="Calibri"/>
                <a:cs typeface="Calibri"/>
                <a:sym typeface="Calibri"/>
              </a:rPr>
              <a:t>Courtney is a single white female in her 50s who has been a successful participant in INW’s PSH Local program since 2016. She experiences disabling depression.</a:t>
            </a:r>
            <a:endParaRPr sz="1400">
              <a:solidFill>
                <a:srgbClr val="F1C232"/>
              </a:solidFill>
              <a:latin typeface="Calibri"/>
              <a:ea typeface="Calibri"/>
              <a:cs typeface="Calibri"/>
              <a:sym typeface="Calibri"/>
            </a:endParaRPr>
          </a:p>
          <a:p>
            <a:pPr marL="0" indent="0">
              <a:lnSpc>
                <a:spcPct val="100000"/>
              </a:lnSpc>
              <a:buClr>
                <a:srgbClr val="000000"/>
              </a:buClr>
              <a:buNone/>
            </a:pPr>
            <a:endParaRPr>
              <a:solidFill>
                <a:srgbClr val="F1C232"/>
              </a:solidFill>
              <a:latin typeface="Calibri"/>
              <a:ea typeface="Calibri"/>
              <a:cs typeface="Calibri"/>
              <a:sym typeface="Calibri"/>
            </a:endParaRPr>
          </a:p>
          <a:p>
            <a:pPr marL="0" indent="0">
              <a:lnSpc>
                <a:spcPct val="100000"/>
              </a:lnSpc>
              <a:buClr>
                <a:srgbClr val="000000"/>
              </a:buClr>
              <a:buNone/>
            </a:pPr>
            <a:r>
              <a:rPr lang="en">
                <a:solidFill>
                  <a:srgbClr val="F1C232"/>
                </a:solidFill>
                <a:latin typeface="Calibri"/>
                <a:ea typeface="Calibri"/>
                <a:cs typeface="Calibri"/>
                <a:sym typeface="Calibri"/>
              </a:rPr>
              <a:t>In the last year, she developed cardiac symptoms that required multiple medical visits, including surgical intervention. Courtney’s INW Supportive Housing Specialist helped her navigate DSHS for additional supportive services. They also assisted Courtney in scheduling medical transportation to ensure Courtney could attend these critical medical appointments. </a:t>
            </a:r>
            <a:endParaRPr sz="1400">
              <a:solidFill>
                <a:srgbClr val="F1C232"/>
              </a:solidFill>
              <a:latin typeface="Calibri"/>
              <a:ea typeface="Calibri"/>
              <a:cs typeface="Calibri"/>
              <a:sym typeface="Calibri"/>
            </a:endParaRPr>
          </a:p>
          <a:p>
            <a:pPr marL="0" indent="0">
              <a:lnSpc>
                <a:spcPct val="100000"/>
              </a:lnSpc>
              <a:buClr>
                <a:srgbClr val="000000"/>
              </a:buClr>
              <a:buNone/>
            </a:pPr>
            <a:endParaRPr>
              <a:solidFill>
                <a:srgbClr val="F1C232"/>
              </a:solidFill>
              <a:latin typeface="Calibri"/>
              <a:ea typeface="Calibri"/>
              <a:cs typeface="Calibri"/>
              <a:sym typeface="Calibri"/>
            </a:endParaRPr>
          </a:p>
          <a:p>
            <a:pPr marL="0" indent="0">
              <a:lnSpc>
                <a:spcPct val="100000"/>
              </a:lnSpc>
              <a:buClr>
                <a:srgbClr val="000000"/>
              </a:buClr>
              <a:buNone/>
            </a:pPr>
            <a:r>
              <a:rPr lang="en">
                <a:solidFill>
                  <a:srgbClr val="F1C232"/>
                </a:solidFill>
                <a:latin typeface="Calibri"/>
                <a:ea typeface="Calibri"/>
                <a:cs typeface="Calibri"/>
                <a:sym typeface="Calibri"/>
              </a:rPr>
              <a:t>Her INW Supportive Housing Specialist also assisted her in obtaining utility assistance via LIHEAP though Clark Public Utilities. Secondarily to the support her Impact NW case manager provided during her medical crisis, Courtney experienced some improvements in her depressive symptoms which enabled her to reconnect with family members and strengthen her social support network.</a:t>
            </a:r>
            <a:endParaRPr sz="2400">
              <a:solidFill>
                <a:srgbClr val="F1C232"/>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04800" y="1085850"/>
            <a:ext cx="8229600" cy="857400"/>
          </a:xfrm>
          <a:prstGeom prst="rect">
            <a:avLst/>
          </a:prstGeom>
          <a:noFill/>
          <a:ln>
            <a:noFill/>
          </a:ln>
        </p:spPr>
        <p:txBody>
          <a:bodyPr spcFirstLastPara="1" wrap="square" lIns="91425" tIns="45700" rIns="91425" bIns="45700" anchor="ctr" anchorCtr="0">
            <a:noAutofit/>
          </a:bodyPr>
          <a:lstStyle/>
          <a:p>
            <a:pPr>
              <a:buSzPts val="4400"/>
            </a:pPr>
            <a:r>
              <a:rPr lang="en" sz="4400">
                <a:latin typeface="Calibri"/>
                <a:ea typeface="Calibri"/>
                <a:cs typeface="Calibri"/>
                <a:sym typeface="Calibri"/>
              </a:rPr>
              <a:t>    	</a:t>
            </a:r>
            <a:endParaRPr/>
          </a:p>
        </p:txBody>
      </p:sp>
      <p:sp>
        <p:nvSpPr>
          <p:cNvPr id="99" name="Google Shape;99;p19"/>
          <p:cNvSpPr txBox="1">
            <a:spLocks noGrp="1"/>
          </p:cNvSpPr>
          <p:nvPr>
            <p:ph type="body" idx="1"/>
          </p:nvPr>
        </p:nvSpPr>
        <p:spPr>
          <a:xfrm>
            <a:off x="457200" y="2057400"/>
            <a:ext cx="8229600" cy="33945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200"/>
              <a:buNone/>
            </a:pPr>
            <a:endParaRPr sz="3200">
              <a:solidFill>
                <a:schemeClr val="dk1"/>
              </a:solidFill>
              <a:latin typeface="Calibri"/>
              <a:ea typeface="Calibri"/>
              <a:cs typeface="Calibri"/>
              <a:sym typeface="Calibri"/>
            </a:endParaRPr>
          </a:p>
          <a:p>
            <a:pPr marL="0" indent="0">
              <a:lnSpc>
                <a:spcPct val="100000"/>
              </a:lnSpc>
              <a:spcBef>
                <a:spcPts val="640"/>
              </a:spcBef>
              <a:buSzPts val="3200"/>
              <a:buNone/>
            </a:pPr>
            <a:endParaRPr sz="3200">
              <a:solidFill>
                <a:schemeClr val="dk1"/>
              </a:solidFill>
              <a:latin typeface="Calibri"/>
              <a:ea typeface="Calibri"/>
              <a:cs typeface="Calibri"/>
              <a:sym typeface="Calibri"/>
            </a:endParaRPr>
          </a:p>
          <a:p>
            <a:pPr marL="0" indent="0" algn="ctr">
              <a:lnSpc>
                <a:spcPct val="100000"/>
              </a:lnSpc>
              <a:spcBef>
                <a:spcPts val="1760"/>
              </a:spcBef>
              <a:buSzPts val="8800"/>
              <a:buNone/>
            </a:pPr>
            <a:r>
              <a:rPr lang="en" sz="8800">
                <a:solidFill>
                  <a:srgbClr val="F1C232"/>
                </a:solidFill>
                <a:latin typeface="Calibri"/>
                <a:ea typeface="Calibri"/>
                <a:cs typeface="Calibri"/>
                <a:sym typeface="Calibri"/>
              </a:rPr>
              <a:t>Questions?</a:t>
            </a:r>
            <a:endParaRPr>
              <a:solidFill>
                <a:srgbClr val="F1C23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671258" y="1848050"/>
            <a:ext cx="7801500" cy="1730100"/>
          </a:xfrm>
          <a:prstGeom prst="rect">
            <a:avLst/>
          </a:prstGeom>
        </p:spPr>
        <p:txBody>
          <a:bodyPr spcFirstLastPara="1" wrap="square" lIns="91425" tIns="91425" rIns="91425" bIns="91425" anchor="b" anchorCtr="0">
            <a:normAutofit/>
          </a:bodyPr>
          <a:lstStyle/>
          <a:p>
            <a:endParaRPr>
              <a:solidFill>
                <a:srgbClr val="F1C232"/>
              </a:solidFill>
            </a:endParaRPr>
          </a:p>
        </p:txBody>
      </p:sp>
      <p:sp>
        <p:nvSpPr>
          <p:cNvPr id="66" name="Google Shape;66;p14"/>
          <p:cNvSpPr txBox="1">
            <a:spLocks noGrp="1"/>
          </p:cNvSpPr>
          <p:nvPr>
            <p:ph type="subTitle" idx="1"/>
          </p:nvPr>
        </p:nvSpPr>
        <p:spPr>
          <a:xfrm>
            <a:off x="150" y="4032125"/>
            <a:ext cx="9144000" cy="1968600"/>
          </a:xfrm>
          <a:prstGeom prst="rect">
            <a:avLst/>
          </a:prstGeom>
        </p:spPr>
        <p:txBody>
          <a:bodyPr spcFirstLastPara="1" wrap="square" lIns="91425" tIns="91425" rIns="91425" bIns="91425" anchor="ctr" anchorCtr="0">
            <a:normAutofit/>
          </a:bodyPr>
          <a:lstStyle/>
          <a:p>
            <a:pPr marL="0" indent="0">
              <a:buClr>
                <a:srgbClr val="000000"/>
              </a:buClr>
              <a:buSzPts val="4400"/>
            </a:pPr>
            <a:r>
              <a:rPr lang="en" sz="3000" b="1">
                <a:solidFill>
                  <a:srgbClr val="F1C232"/>
                </a:solidFill>
                <a:latin typeface="Calibri"/>
                <a:ea typeface="Calibri"/>
                <a:cs typeface="Calibri"/>
                <a:sym typeface="Calibri"/>
              </a:rPr>
              <a:t>PSH HUD MATCH</a:t>
            </a:r>
            <a:endParaRPr sz="3000" b="1">
              <a:solidFill>
                <a:srgbClr val="F1C232"/>
              </a:solidFill>
              <a:latin typeface="Calibri"/>
              <a:ea typeface="Calibri"/>
              <a:cs typeface="Calibri"/>
              <a:sym typeface="Calibri"/>
            </a:endParaRPr>
          </a:p>
        </p:txBody>
      </p:sp>
      <p:pic>
        <p:nvPicPr>
          <p:cNvPr id="67" name="Google Shape;67;p14"/>
          <p:cNvPicPr preferRelativeResize="0"/>
          <p:nvPr/>
        </p:nvPicPr>
        <p:blipFill>
          <a:blip r:embed="rId3">
            <a:alphaModFix/>
          </a:blip>
          <a:stretch>
            <a:fillRect/>
          </a:stretch>
        </p:blipFill>
        <p:spPr>
          <a:xfrm>
            <a:off x="1" y="857254"/>
            <a:ext cx="9144003" cy="320129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buClr>
                <a:srgbClr val="000000"/>
              </a:buClr>
              <a:buSzPts val="4400"/>
            </a:pPr>
            <a:r>
              <a:rPr lang="en">
                <a:solidFill>
                  <a:srgbClr val="F1C232"/>
                </a:solidFill>
                <a:latin typeface="Calibri"/>
                <a:ea typeface="Calibri"/>
                <a:cs typeface="Calibri"/>
                <a:sym typeface="Calibri"/>
              </a:rPr>
              <a:t>PSH HUD Experience</a:t>
            </a:r>
            <a:endParaRPr>
              <a:solidFill>
                <a:srgbClr val="F1C232"/>
              </a:solidFill>
              <a:latin typeface="Calibri"/>
              <a:ea typeface="Calibri"/>
              <a:cs typeface="Calibri"/>
              <a:sym typeface="Calibri"/>
            </a:endParaRPr>
          </a:p>
        </p:txBody>
      </p:sp>
      <p:sp>
        <p:nvSpPr>
          <p:cNvPr id="73" name="Google Shape;73;p15"/>
          <p:cNvSpPr txBox="1">
            <a:spLocks noGrp="1"/>
          </p:cNvSpPr>
          <p:nvPr>
            <p:ph type="body" idx="1"/>
          </p:nvPr>
        </p:nvSpPr>
        <p:spPr>
          <a:xfrm>
            <a:off x="311700" y="1927475"/>
            <a:ext cx="8520600" cy="3416400"/>
          </a:xfrm>
          <a:prstGeom prst="rect">
            <a:avLst/>
          </a:prstGeom>
        </p:spPr>
        <p:txBody>
          <a:bodyPr spcFirstLastPara="1" wrap="square" lIns="91425" tIns="91425" rIns="91425" bIns="91425" anchor="t" anchorCtr="0">
            <a:normAutofit/>
          </a:bodyPr>
          <a:lstStyle/>
          <a:p>
            <a:pPr marL="0" indent="0">
              <a:lnSpc>
                <a:spcPct val="100000"/>
              </a:lnSpc>
              <a:buNone/>
            </a:pPr>
            <a:r>
              <a:rPr lang="en">
                <a:solidFill>
                  <a:srgbClr val="F1C232"/>
                </a:solidFill>
                <a:latin typeface="Calibri"/>
                <a:ea typeface="Calibri"/>
                <a:cs typeface="Calibri"/>
                <a:sym typeface="Calibri"/>
              </a:rPr>
              <a:t>INW has been providing PSH in Clark County for 10+ years</a:t>
            </a:r>
            <a:endParaRPr>
              <a:solidFill>
                <a:srgbClr val="F1C232"/>
              </a:solidFill>
              <a:latin typeface="Calibri"/>
              <a:ea typeface="Calibri"/>
              <a:cs typeface="Calibri"/>
              <a:sym typeface="Calibri"/>
            </a:endParaRPr>
          </a:p>
          <a:p>
            <a:pPr marL="0" indent="0">
              <a:lnSpc>
                <a:spcPct val="100000"/>
              </a:lnSpc>
              <a:buNone/>
            </a:pPr>
            <a:endParaRPr>
              <a:solidFill>
                <a:srgbClr val="F1C232"/>
              </a:solidFill>
              <a:latin typeface="Calibri"/>
              <a:ea typeface="Calibri"/>
              <a:cs typeface="Calibri"/>
              <a:sym typeface="Calibri"/>
            </a:endParaRPr>
          </a:p>
          <a:p>
            <a:pPr marL="0" indent="0">
              <a:lnSpc>
                <a:spcPct val="100000"/>
              </a:lnSpc>
              <a:buNone/>
            </a:pPr>
            <a:r>
              <a:rPr lang="en">
                <a:solidFill>
                  <a:srgbClr val="F1C232"/>
                </a:solidFill>
                <a:latin typeface="Calibri"/>
                <a:ea typeface="Calibri"/>
                <a:cs typeface="Calibri"/>
                <a:sym typeface="Calibri"/>
              </a:rPr>
              <a:t>Prioritized Populations served:</a:t>
            </a:r>
            <a:endParaRPr>
              <a:solidFill>
                <a:srgbClr val="F1C232"/>
              </a:solidFill>
              <a:latin typeface="Calibri"/>
              <a:ea typeface="Calibri"/>
              <a:cs typeface="Calibri"/>
              <a:sym typeface="Calibri"/>
            </a:endParaRPr>
          </a:p>
          <a:p>
            <a:pPr>
              <a:lnSpc>
                <a:spcPct val="100000"/>
              </a:lnSpc>
              <a:buClr>
                <a:srgbClr val="F1C232"/>
              </a:buClr>
              <a:buFont typeface="Calibri"/>
              <a:buChar char="●"/>
            </a:pPr>
            <a:r>
              <a:rPr lang="en">
                <a:solidFill>
                  <a:srgbClr val="F1C232"/>
                </a:solidFill>
                <a:latin typeface="Calibri"/>
                <a:ea typeface="Calibri"/>
                <a:cs typeface="Calibri"/>
                <a:sym typeface="Calibri"/>
              </a:rPr>
              <a:t>Chronically homeless individuals with a disability as defined by HUD</a:t>
            </a:r>
            <a:endParaRPr>
              <a:solidFill>
                <a:srgbClr val="F1C232"/>
              </a:solidFill>
              <a:latin typeface="Calibri"/>
              <a:ea typeface="Calibri"/>
              <a:cs typeface="Calibri"/>
              <a:sym typeface="Calibri"/>
            </a:endParaRPr>
          </a:p>
          <a:p>
            <a:pPr marL="0" indent="0">
              <a:lnSpc>
                <a:spcPct val="100000"/>
              </a:lnSpc>
              <a:buNone/>
            </a:pPr>
            <a:endParaRPr>
              <a:solidFill>
                <a:srgbClr val="F1C232"/>
              </a:solidFill>
              <a:latin typeface="Calibri"/>
              <a:ea typeface="Calibri"/>
              <a:cs typeface="Calibri"/>
              <a:sym typeface="Calibri"/>
            </a:endParaRPr>
          </a:p>
          <a:p>
            <a:pPr marL="0" indent="-114300">
              <a:lnSpc>
                <a:spcPct val="100000"/>
              </a:lnSpc>
              <a:buClr>
                <a:srgbClr val="F1C232"/>
              </a:buClr>
              <a:buFont typeface="Calibri"/>
              <a:buChar char="•"/>
            </a:pPr>
            <a:r>
              <a:rPr lang="en">
                <a:solidFill>
                  <a:srgbClr val="F1C232"/>
                </a:solidFill>
                <a:latin typeface="Calibri"/>
                <a:ea typeface="Calibri"/>
                <a:cs typeface="Calibri"/>
                <a:sym typeface="Calibri"/>
              </a:rPr>
              <a:t>PSH HUD</a:t>
            </a:r>
            <a:endParaRPr>
              <a:solidFill>
                <a:srgbClr val="F1C232"/>
              </a:solidFill>
              <a:latin typeface="Calibri"/>
              <a:ea typeface="Calibri"/>
              <a:cs typeface="Calibri"/>
              <a:sym typeface="Calibri"/>
            </a:endParaRPr>
          </a:p>
          <a:p>
            <a:pPr marL="742950" lvl="1" indent="-247650">
              <a:lnSpc>
                <a:spcPct val="100000"/>
              </a:lnSpc>
              <a:buClr>
                <a:srgbClr val="F1C232"/>
              </a:buClr>
              <a:buSzPts val="1800"/>
              <a:buFont typeface="Calibri"/>
              <a:buChar char="–"/>
            </a:pPr>
            <a:r>
              <a:rPr lang="en" sz="1800">
                <a:solidFill>
                  <a:srgbClr val="F1C232"/>
                </a:solidFill>
                <a:latin typeface="Calibri"/>
                <a:ea typeface="Calibri"/>
                <a:cs typeface="Calibri"/>
                <a:sym typeface="Calibri"/>
              </a:rPr>
              <a:t>FY24: 8 HH (8 individuals) served </a:t>
            </a:r>
            <a:endParaRPr sz="1800">
              <a:solidFill>
                <a:srgbClr val="F1C232"/>
              </a:solidFill>
              <a:latin typeface="Calibri"/>
              <a:ea typeface="Calibri"/>
              <a:cs typeface="Calibri"/>
              <a:sym typeface="Calibri"/>
            </a:endParaRPr>
          </a:p>
          <a:p>
            <a:pPr marL="742950" lvl="1" indent="-247650">
              <a:lnSpc>
                <a:spcPct val="100000"/>
              </a:lnSpc>
              <a:buClr>
                <a:srgbClr val="F1C232"/>
              </a:buClr>
              <a:buSzPts val="1800"/>
              <a:buFont typeface="Calibri"/>
              <a:buChar char="–"/>
            </a:pPr>
            <a:r>
              <a:rPr lang="en" sz="1800">
                <a:solidFill>
                  <a:srgbClr val="F1C232"/>
                </a:solidFill>
                <a:latin typeface="Calibri"/>
                <a:ea typeface="Calibri"/>
                <a:cs typeface="Calibri"/>
                <a:sym typeface="Calibri"/>
              </a:rPr>
              <a:t>FY25: 7 HH (7 individuals) served</a:t>
            </a:r>
            <a:endParaRPr sz="1800">
              <a:solidFill>
                <a:srgbClr val="F1C232"/>
              </a:solidFill>
              <a:latin typeface="Calibri"/>
              <a:ea typeface="Calibri"/>
              <a:cs typeface="Calibri"/>
              <a:sym typeface="Calibri"/>
            </a:endParaRPr>
          </a:p>
          <a:p>
            <a:pPr marL="0" indent="0">
              <a:lnSpc>
                <a:spcPct val="100000"/>
              </a:lnSpc>
              <a:spcBef>
                <a:spcPts val="480"/>
              </a:spcBef>
              <a:buNone/>
            </a:pPr>
            <a:endParaRPr sz="1400">
              <a:solidFill>
                <a:srgbClr val="F1C232"/>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
                <a:solidFill>
                  <a:srgbClr val="F1C232"/>
                </a:solidFill>
                <a:latin typeface="Calibri"/>
                <a:ea typeface="Calibri"/>
                <a:cs typeface="Calibri"/>
                <a:sym typeface="Calibri"/>
              </a:rPr>
              <a:t>Clark PSH HUD MATCH Program Goals</a:t>
            </a:r>
            <a:endParaRPr/>
          </a:p>
        </p:txBody>
      </p:sp>
      <p:sp>
        <p:nvSpPr>
          <p:cNvPr id="79" name="Google Shape;79;p16"/>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lnSpcReduction="10000"/>
          </a:bodyPr>
          <a:lstStyle/>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HH served FY25 - 7</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Number of individuals served FY25 - 7</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maintaining or increasing income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who engaged with health/wellness services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offered in-house SOAR application services FY25 -100%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individuals referred to mainstream resources/services FY25 - 100%</a:t>
            </a:r>
            <a:endParaRPr sz="2400">
              <a:solidFill>
                <a:srgbClr val="F1C232"/>
              </a:solidFill>
              <a:latin typeface="Calibri"/>
              <a:ea typeface="Calibri"/>
              <a:cs typeface="Calibri"/>
              <a:sym typeface="Calibri"/>
            </a:endParaRPr>
          </a:p>
          <a:p>
            <a:pPr marL="342900" indent="-381000">
              <a:lnSpc>
                <a:spcPct val="80000"/>
              </a:lnSpc>
              <a:buClr>
                <a:srgbClr val="F1C232"/>
              </a:buClr>
              <a:buSzPts val="2400"/>
              <a:buFont typeface="Calibri"/>
              <a:buChar char="•"/>
            </a:pPr>
            <a:r>
              <a:rPr lang="en" sz="2400">
                <a:solidFill>
                  <a:srgbClr val="F1C232"/>
                </a:solidFill>
                <a:latin typeface="Calibri"/>
                <a:ea typeface="Calibri"/>
                <a:cs typeface="Calibri"/>
                <a:sym typeface="Calibri"/>
              </a:rPr>
              <a:t>Percentage of chronically homeless households who were successfully housed FY25 - 100%</a:t>
            </a:r>
            <a:endParaRPr sz="2400">
              <a:solidFill>
                <a:srgbClr val="FFFF00"/>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
                <a:solidFill>
                  <a:srgbClr val="F1C232"/>
                </a:solidFill>
                <a:latin typeface="Calibri"/>
                <a:ea typeface="Calibri"/>
                <a:cs typeface="Calibri"/>
                <a:sym typeface="Calibri"/>
              </a:rPr>
              <a:t>Success Story</a:t>
            </a:r>
            <a:endParaRPr>
              <a:solidFill>
                <a:srgbClr val="F1C232"/>
              </a:solidFill>
              <a:latin typeface="Calibri"/>
              <a:ea typeface="Calibri"/>
              <a:cs typeface="Calibri"/>
              <a:sym typeface="Calibri"/>
            </a:endParaRPr>
          </a:p>
        </p:txBody>
      </p:sp>
      <p:sp>
        <p:nvSpPr>
          <p:cNvPr id="85" name="Google Shape;85;p17"/>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fontScale="77500" lnSpcReduction="20000"/>
          </a:bodyPr>
          <a:lstStyle/>
          <a:p>
            <a:pPr marL="0" indent="0" algn="just">
              <a:lnSpc>
                <a:spcPct val="100000"/>
              </a:lnSpc>
              <a:buClr>
                <a:srgbClr val="000000"/>
              </a:buClr>
              <a:buSzPct val="100000"/>
              <a:buNone/>
            </a:pPr>
            <a:r>
              <a:rPr lang="en" sz="1600">
                <a:solidFill>
                  <a:srgbClr val="F1C232"/>
                </a:solidFill>
                <a:latin typeface="Arial"/>
                <a:ea typeface="Arial"/>
                <a:cs typeface="Arial"/>
                <a:sym typeface="Arial"/>
              </a:rPr>
              <a:t>George is a single white male in his late 70s who enrolled in INW’s PSH HUD program in September 2021. Due to his age, he was experiencing onset dementia symptoms along with other chronic medical conditions. His memory and cognitive impairment made it challenging for him to manage many instrumental activities of daily living as well as leaving him vulnerable to predatory individuals seeking to exploit him. </a:t>
            </a:r>
            <a:endParaRPr sz="1400">
              <a:solidFill>
                <a:srgbClr val="F1C232"/>
              </a:solidFill>
              <a:latin typeface="Arial"/>
              <a:ea typeface="Arial"/>
              <a:cs typeface="Arial"/>
              <a:sym typeface="Arial"/>
            </a:endParaRPr>
          </a:p>
          <a:p>
            <a:pPr marL="0" indent="0" algn="just">
              <a:lnSpc>
                <a:spcPct val="100000"/>
              </a:lnSpc>
              <a:buClr>
                <a:srgbClr val="000000"/>
              </a:buClr>
              <a:buSzPct val="100000"/>
              <a:buNone/>
            </a:pPr>
            <a:endParaRPr sz="1600">
              <a:solidFill>
                <a:srgbClr val="F1C232"/>
              </a:solidFill>
              <a:latin typeface="Arial"/>
              <a:ea typeface="Arial"/>
              <a:cs typeface="Arial"/>
              <a:sym typeface="Arial"/>
            </a:endParaRPr>
          </a:p>
          <a:p>
            <a:pPr marL="0" indent="0" algn="just">
              <a:lnSpc>
                <a:spcPct val="100000"/>
              </a:lnSpc>
              <a:buClr>
                <a:srgbClr val="000000"/>
              </a:buClr>
              <a:buSzPct val="100000"/>
              <a:buNone/>
            </a:pPr>
            <a:r>
              <a:rPr lang="en" sz="1600">
                <a:solidFill>
                  <a:srgbClr val="F1C232"/>
                </a:solidFill>
                <a:latin typeface="Arial"/>
                <a:ea typeface="Arial"/>
                <a:cs typeface="Arial"/>
                <a:sym typeface="Arial"/>
              </a:rPr>
              <a:t>Unfortunately, George was victimized financially by a neighbor. This incident was reported to Adult Protective Services and an investigation was opened. George’s INW Supportive Housing Specialist coordinated services with many agencies supporting George, including his home health aid, his nurse care manager at PeaceHealth, his medical insurance, his Area Agency on Aging and Disabilities caseworker, along with Adult Protective Services. </a:t>
            </a:r>
            <a:endParaRPr sz="1400">
              <a:solidFill>
                <a:srgbClr val="F1C232"/>
              </a:solidFill>
              <a:latin typeface="Arial"/>
              <a:ea typeface="Arial"/>
              <a:cs typeface="Arial"/>
              <a:sym typeface="Arial"/>
            </a:endParaRPr>
          </a:p>
          <a:p>
            <a:pPr marL="0" indent="0" algn="just">
              <a:lnSpc>
                <a:spcPct val="100000"/>
              </a:lnSpc>
              <a:buClr>
                <a:srgbClr val="000000"/>
              </a:buClr>
              <a:buSzPct val="100000"/>
              <a:buNone/>
            </a:pPr>
            <a:endParaRPr sz="1600">
              <a:solidFill>
                <a:srgbClr val="F1C232"/>
              </a:solidFill>
              <a:latin typeface="Arial"/>
              <a:ea typeface="Arial"/>
              <a:cs typeface="Arial"/>
              <a:sym typeface="Arial"/>
            </a:endParaRPr>
          </a:p>
          <a:p>
            <a:pPr marL="0" indent="0" algn="just">
              <a:lnSpc>
                <a:spcPct val="100000"/>
              </a:lnSpc>
              <a:buClr>
                <a:srgbClr val="000000"/>
              </a:buClr>
              <a:buSzPct val="100000"/>
              <a:buNone/>
            </a:pPr>
            <a:r>
              <a:rPr lang="en" sz="1600">
                <a:solidFill>
                  <a:srgbClr val="F1C232"/>
                </a:solidFill>
                <a:latin typeface="Arial"/>
                <a:ea typeface="Arial"/>
                <a:cs typeface="Arial"/>
                <a:sym typeface="Arial"/>
              </a:rPr>
              <a:t>His INW Supportive Housing Specialist also assisted George with scheduling medical appointments, arranging transportation to his medical appointments, and obtaining a medical alert system through his insurance provider. The collaboration across these parties allowed George to sustain some degree of stability in his housing, health, and finances. It also eased George’s transition into an Adult Family Home after he was hospitalized after a fall in his apartment. Without the support provided in tandem with these partners, it is highly likely that George would have continued to face ongoing victimization by unscrupulous individuals as well as further deterioration in his health or even death.</a:t>
            </a:r>
            <a:endParaRPr>
              <a:solidFill>
                <a:srgbClr val="F1C232"/>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04800" y="1085850"/>
            <a:ext cx="8229600" cy="857400"/>
          </a:xfrm>
          <a:prstGeom prst="rect">
            <a:avLst/>
          </a:prstGeom>
          <a:noFill/>
          <a:ln>
            <a:noFill/>
          </a:ln>
        </p:spPr>
        <p:txBody>
          <a:bodyPr spcFirstLastPara="1" wrap="square" lIns="91425" tIns="45700" rIns="91425" bIns="45700" anchor="ctr" anchorCtr="0">
            <a:noAutofit/>
          </a:bodyPr>
          <a:lstStyle/>
          <a:p>
            <a:pPr>
              <a:buSzPts val="4400"/>
            </a:pPr>
            <a:r>
              <a:rPr lang="en" sz="4400">
                <a:latin typeface="Calibri"/>
                <a:ea typeface="Calibri"/>
                <a:cs typeface="Calibri"/>
                <a:sym typeface="Calibri"/>
              </a:rPr>
              <a:t>    	</a:t>
            </a:r>
            <a:endParaRPr/>
          </a:p>
        </p:txBody>
      </p:sp>
      <p:sp>
        <p:nvSpPr>
          <p:cNvPr id="91" name="Google Shape;91;p18"/>
          <p:cNvSpPr txBox="1">
            <a:spLocks noGrp="1"/>
          </p:cNvSpPr>
          <p:nvPr>
            <p:ph type="body" idx="1"/>
          </p:nvPr>
        </p:nvSpPr>
        <p:spPr>
          <a:xfrm>
            <a:off x="457200" y="1757363"/>
            <a:ext cx="8229600" cy="25458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200"/>
              <a:buNone/>
            </a:pPr>
            <a:endParaRPr sz="3200">
              <a:solidFill>
                <a:schemeClr val="dk1"/>
              </a:solidFill>
              <a:latin typeface="Calibri"/>
              <a:ea typeface="Calibri"/>
              <a:cs typeface="Calibri"/>
              <a:sym typeface="Calibri"/>
            </a:endParaRPr>
          </a:p>
          <a:p>
            <a:pPr marL="0" indent="0">
              <a:lnSpc>
                <a:spcPct val="100000"/>
              </a:lnSpc>
              <a:spcBef>
                <a:spcPts val="640"/>
              </a:spcBef>
              <a:buSzPts val="3200"/>
              <a:buNone/>
            </a:pPr>
            <a:endParaRPr sz="3200">
              <a:solidFill>
                <a:schemeClr val="dk1"/>
              </a:solidFill>
              <a:latin typeface="Calibri"/>
              <a:ea typeface="Calibri"/>
              <a:cs typeface="Calibri"/>
              <a:sym typeface="Calibri"/>
            </a:endParaRPr>
          </a:p>
          <a:p>
            <a:pPr marL="0" indent="0" algn="ctr">
              <a:lnSpc>
                <a:spcPct val="100000"/>
              </a:lnSpc>
              <a:spcBef>
                <a:spcPts val="1760"/>
              </a:spcBef>
              <a:buSzPts val="8800"/>
              <a:buNone/>
            </a:pPr>
            <a:r>
              <a:rPr lang="en" sz="8800">
                <a:solidFill>
                  <a:srgbClr val="F1C232"/>
                </a:solidFill>
                <a:latin typeface="Calibri"/>
                <a:ea typeface="Calibri"/>
                <a:cs typeface="Calibri"/>
                <a:sym typeface="Calibri"/>
              </a:rPr>
              <a:t>Questions?</a:t>
            </a:r>
            <a:endParaRPr>
              <a:solidFill>
                <a:srgbClr val="F1C232"/>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3609475" y="3148426"/>
            <a:ext cx="5313380" cy="988336"/>
          </a:xfrm>
        </p:spPr>
        <p:txBody>
          <a:bodyPr lIns="68580" tIns="34290" rIns="68580" bIns="34290" anchor="ctr">
            <a:noAutofit/>
          </a:bodyPr>
          <a:lstStyle/>
          <a:p>
            <a:pPr algn="ctr"/>
            <a:r>
              <a:rPr lang="en-US" sz="2400" dirty="0">
                <a:solidFill>
                  <a:srgbClr val="6B2929"/>
                </a:solidFill>
                <a:latin typeface="Tw Cen MT"/>
              </a:rPr>
              <a:t>Permanent Supportive Housing Program </a:t>
            </a:r>
            <a:br>
              <a:rPr lang="en-US" sz="2700" dirty="0">
                <a:solidFill>
                  <a:srgbClr val="6B2929"/>
                </a:solidFill>
                <a:latin typeface="Tw Cen MT"/>
              </a:rPr>
            </a:br>
            <a:r>
              <a:rPr lang="en-US" sz="2100" dirty="0">
                <a:solidFill>
                  <a:srgbClr val="6B2929"/>
                </a:solidFill>
                <a:latin typeface="Tw Cen MT"/>
              </a:rPr>
              <a:t>Application Presentation</a:t>
            </a:r>
            <a:br>
              <a:rPr lang="en-US" sz="2700" dirty="0">
                <a:solidFill>
                  <a:srgbClr val="6B2929"/>
                </a:solidFill>
                <a:latin typeface="Tw Cen MT"/>
              </a:rPr>
            </a:br>
            <a:endParaRPr lang="en-US" altLang="en-US" sz="2400" dirty="0">
              <a:solidFill>
                <a:srgbClr val="6B2929"/>
              </a:solidFill>
              <a:latin typeface="Tw Cen MT"/>
              <a:cs typeface="Segoe UI"/>
            </a:endParaRPr>
          </a:p>
        </p:txBody>
      </p:sp>
      <p:sp>
        <p:nvSpPr>
          <p:cNvPr id="2" name="TextBox 1">
            <a:extLst>
              <a:ext uri="{FF2B5EF4-FFF2-40B4-BE49-F238E27FC236}">
                <a16:creationId xmlns:a16="http://schemas.microsoft.com/office/drawing/2014/main" id="{FC951FD1-61BF-E799-C778-C272508DD663}"/>
              </a:ext>
            </a:extLst>
          </p:cNvPr>
          <p:cNvSpPr txBox="1"/>
          <p:nvPr/>
        </p:nvSpPr>
        <p:spPr>
          <a:xfrm>
            <a:off x="8191072" y="5665555"/>
            <a:ext cx="731783" cy="207749"/>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900" dirty="0">
                <a:solidFill>
                  <a:prstClr val="black"/>
                </a:solidFill>
                <a:latin typeface="Arial"/>
                <a:cs typeface="Arial"/>
              </a:rPr>
              <a:t>Feb. 2025</a:t>
            </a:r>
          </a:p>
        </p:txBody>
      </p:sp>
      <p:sp>
        <p:nvSpPr>
          <p:cNvPr id="4" name="Rectangle 2">
            <a:extLst>
              <a:ext uri="{FF2B5EF4-FFF2-40B4-BE49-F238E27FC236}">
                <a16:creationId xmlns:a16="http://schemas.microsoft.com/office/drawing/2014/main" id="{8C639102-8386-08B3-6FEA-E54E8893AA92}"/>
              </a:ext>
            </a:extLst>
          </p:cNvPr>
          <p:cNvSpPr txBox="1">
            <a:spLocks noChangeArrowheads="1"/>
          </p:cNvSpPr>
          <p:nvPr/>
        </p:nvSpPr>
        <p:spPr>
          <a:xfrm>
            <a:off x="4085906" y="4159907"/>
            <a:ext cx="4841345" cy="988336"/>
          </a:xfrm>
          <a:prstGeom prst="rect">
            <a:avLst/>
          </a:prstGeom>
        </p:spPr>
        <p:txBody>
          <a:bodyPr lIns="68580" tIns="34290" rIns="68580" bIns="3429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685800" fontAlgn="base"/>
            <a:r>
              <a:rPr lang="en-US" altLang="en-US" sz="1350" dirty="0">
                <a:solidFill>
                  <a:srgbClr val="002D72"/>
                </a:solidFill>
                <a:latin typeface="Segoe UI"/>
                <a:cs typeface="Segoe UI"/>
              </a:rPr>
              <a:t>Thalia McDaid-O'Neill</a:t>
            </a:r>
          </a:p>
          <a:p>
            <a:pPr defTabSz="685800" fontAlgn="base"/>
            <a:r>
              <a:rPr lang="en-US" altLang="en-US" sz="1350" dirty="0">
                <a:solidFill>
                  <a:srgbClr val="002D72"/>
                </a:solidFill>
                <a:latin typeface="Segoe UI"/>
                <a:cs typeface="Segoe UI"/>
              </a:rPr>
              <a:t>Affordable Housing and Stability Program Director</a:t>
            </a:r>
          </a:p>
        </p:txBody>
      </p:sp>
      <p:pic>
        <p:nvPicPr>
          <p:cNvPr id="3" name="Picture 2" descr="A blue and white logo with houses&#10;&#10;AI-generated content may be incorrect.">
            <a:extLst>
              <a:ext uri="{FF2B5EF4-FFF2-40B4-BE49-F238E27FC236}">
                <a16:creationId xmlns:a16="http://schemas.microsoft.com/office/drawing/2014/main" id="{AB3DA980-8E23-D1C9-B82F-B4CD04AE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422" y="1873029"/>
            <a:ext cx="2027485" cy="1060135"/>
          </a:xfrm>
          <a:prstGeom prst="rect">
            <a:avLst/>
          </a:prstGeom>
        </p:spPr>
      </p:pic>
    </p:spTree>
    <p:extLst>
      <p:ext uri="{BB962C8B-B14F-4D97-AF65-F5344CB8AC3E}">
        <p14:creationId xmlns:p14="http://schemas.microsoft.com/office/powerpoint/2010/main" val="31684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571500" y="1394221"/>
            <a:ext cx="4857750" cy="557227"/>
          </a:xfrm>
        </p:spPr>
        <p:txBody>
          <a:bodyPr lIns="68580" tIns="34290" rIns="68580" bIns="34290" anchor="t">
            <a:noAutofit/>
          </a:bodyPr>
          <a:lstStyle/>
          <a:p>
            <a:pPr algn="ctr"/>
            <a:r>
              <a:rPr lang="en-US" sz="2100" dirty="0"/>
              <a:t>Program Impact</a:t>
            </a:r>
            <a:endParaRPr lang="en-US" sz="2100" dirty="0">
              <a:cs typeface="Segoe UI"/>
            </a:endParaRP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571500" y="1951448"/>
            <a:ext cx="4857750" cy="3657077"/>
          </a:xfrm>
        </p:spPr>
        <p:txBody>
          <a:bodyPr lIns="68580" tIns="34290" rIns="68580" bIns="34290" anchor="t"/>
          <a:lstStyle/>
          <a:p>
            <a:r>
              <a:rPr lang="en-US" dirty="0">
                <a:solidFill>
                  <a:srgbClr val="6B2929"/>
                </a:solidFill>
                <a:cs typeface="Segoe UI"/>
              </a:rPr>
              <a:t>Participants: </a:t>
            </a:r>
            <a:r>
              <a:rPr lang="en-US" b="0" dirty="0">
                <a:solidFill>
                  <a:srgbClr val="6B2929"/>
                </a:solidFill>
                <a:cs typeface="Segoe UI"/>
              </a:rPr>
              <a:t>previous long-term homelessness, vulnerable, high-needs, disabilities, aging population</a:t>
            </a:r>
          </a:p>
          <a:p>
            <a:endParaRPr lang="en-US" b="0" dirty="0">
              <a:solidFill>
                <a:srgbClr val="6B2929"/>
              </a:solidFill>
              <a:cs typeface="Segoe UI"/>
            </a:endParaRPr>
          </a:p>
          <a:p>
            <a:r>
              <a:rPr lang="en-US" dirty="0">
                <a:solidFill>
                  <a:srgbClr val="6B2929"/>
                </a:solidFill>
                <a:cs typeface="Segoe UI"/>
              </a:rPr>
              <a:t>How’re we aiming to address homelessness with this program? </a:t>
            </a:r>
            <a:endParaRPr lang="en-US" b="0" dirty="0">
              <a:solidFill>
                <a:srgbClr val="6B2929"/>
              </a:solidFill>
              <a:cs typeface="Segoe UI"/>
            </a:endParaRPr>
          </a:p>
          <a:p>
            <a:pPr marL="214313" indent="-214313">
              <a:buFont typeface="Arial" panose="020B0604020202020204" pitchFamily="34" charset="0"/>
              <a:buChar char="•"/>
            </a:pPr>
            <a:r>
              <a:rPr lang="en-US" b="0" dirty="0">
                <a:solidFill>
                  <a:srgbClr val="6B2929"/>
                </a:solidFill>
                <a:cs typeface="Segoe UI"/>
              </a:rPr>
              <a:t>Improving physical and mental well-being</a:t>
            </a:r>
          </a:p>
          <a:p>
            <a:pPr marL="214313" indent="-214313">
              <a:buFont typeface="Arial" panose="020B0604020202020204" pitchFamily="34" charset="0"/>
              <a:buChar char="•"/>
            </a:pPr>
            <a:r>
              <a:rPr lang="en-US" b="0" dirty="0">
                <a:solidFill>
                  <a:srgbClr val="6B2929"/>
                </a:solidFill>
                <a:cs typeface="Segoe UI"/>
              </a:rPr>
              <a:t>Interrupting generational homelessness cycles with our families</a:t>
            </a:r>
          </a:p>
          <a:p>
            <a:pPr marL="214313" indent="-214313">
              <a:buFont typeface="Arial" panose="020B0604020202020204" pitchFamily="34" charset="0"/>
              <a:buChar char="•"/>
            </a:pPr>
            <a:r>
              <a:rPr lang="en-US" b="0" dirty="0">
                <a:solidFill>
                  <a:srgbClr val="6B2929"/>
                </a:solidFill>
                <a:cs typeface="Segoe UI"/>
              </a:rPr>
              <a:t>Quality of life support</a:t>
            </a:r>
          </a:p>
          <a:p>
            <a:pPr marL="214313" indent="-214313">
              <a:buFont typeface="Arial" panose="020B0604020202020204" pitchFamily="34" charset="0"/>
              <a:buChar char="•"/>
            </a:pPr>
            <a:r>
              <a:rPr lang="en-US" b="0" dirty="0">
                <a:solidFill>
                  <a:srgbClr val="6B2929"/>
                </a:solidFill>
                <a:cs typeface="Segoe UI"/>
              </a:rPr>
              <a:t>Resources &amp; Referrals</a:t>
            </a:r>
          </a:p>
          <a:p>
            <a:pPr marL="385763" lvl="1" indent="-214313"/>
            <a:r>
              <a:rPr lang="en-US" dirty="0">
                <a:solidFill>
                  <a:srgbClr val="6B2929"/>
                </a:solidFill>
                <a:cs typeface="Segoe UI"/>
              </a:rPr>
              <a:t>To support all members of the family</a:t>
            </a:r>
            <a:endParaRPr lang="en-US" b="0" dirty="0">
              <a:solidFill>
                <a:srgbClr val="6B2929"/>
              </a:solidFill>
              <a:cs typeface="Segoe UI"/>
            </a:endParaRPr>
          </a:p>
          <a:p>
            <a:pPr marL="214313" indent="-214313">
              <a:buFont typeface="Arial" panose="020B0604020202020204" pitchFamily="34" charset="0"/>
              <a:buChar char="•"/>
            </a:pPr>
            <a:r>
              <a:rPr lang="en-US" b="0" dirty="0">
                <a:solidFill>
                  <a:srgbClr val="6B2929"/>
                </a:solidFill>
                <a:cs typeface="Segoe UI"/>
              </a:rPr>
              <a:t>Wrap around services</a:t>
            </a:r>
          </a:p>
          <a:p>
            <a:pPr marL="214313" indent="-214313">
              <a:buFont typeface="Calibri" panose="020B0604020202020204" pitchFamily="34" charset="0"/>
              <a:buChar char="-"/>
            </a:pPr>
            <a:endParaRPr lang="en-US" b="0" dirty="0">
              <a:cs typeface="Segoe UI"/>
            </a:endParaRPr>
          </a:p>
          <a:p>
            <a:pPr marL="214313" indent="-214313">
              <a:buFont typeface="Calibri"/>
              <a:buChar char="-"/>
            </a:pPr>
            <a:endParaRPr lang="en-US" dirty="0">
              <a:cs typeface="Segoe UI"/>
            </a:endParaRPr>
          </a:p>
        </p:txBody>
      </p:sp>
      <p:pic>
        <p:nvPicPr>
          <p:cNvPr id="8" name="Picture 7" descr="CT Service Directory">
            <a:extLst>
              <a:ext uri="{FF2B5EF4-FFF2-40B4-BE49-F238E27FC236}">
                <a16:creationId xmlns:a16="http://schemas.microsoft.com/office/drawing/2014/main" id="{9E202D80-6C26-1741-76B0-6C1DD673C868}"/>
              </a:ext>
            </a:extLst>
          </p:cNvPr>
          <p:cNvPicPr>
            <a:picLocks noChangeAspect="1"/>
          </p:cNvPicPr>
          <p:nvPr/>
        </p:nvPicPr>
        <p:blipFill>
          <a:blip r:embed="rId4"/>
          <a:stretch>
            <a:fillRect/>
          </a:stretch>
        </p:blipFill>
        <p:spPr>
          <a:xfrm>
            <a:off x="4038117" y="4269089"/>
            <a:ext cx="1147737" cy="1194690"/>
          </a:xfrm>
          <a:prstGeom prst="rect">
            <a:avLst/>
          </a:prstGeom>
        </p:spPr>
      </p:pic>
    </p:spTree>
    <p:extLst>
      <p:ext uri="{BB962C8B-B14F-4D97-AF65-F5344CB8AC3E}">
        <p14:creationId xmlns:p14="http://schemas.microsoft.com/office/powerpoint/2010/main" val="29628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9006-7230-2A29-7F7E-8FFA370020B1}"/>
              </a:ext>
            </a:extLst>
          </p:cNvPr>
          <p:cNvSpPr>
            <a:spLocks noGrp="1"/>
          </p:cNvSpPr>
          <p:nvPr>
            <p:ph type="title"/>
          </p:nvPr>
        </p:nvSpPr>
        <p:spPr>
          <a:xfrm>
            <a:off x="381001" y="1401547"/>
            <a:ext cx="4806461" cy="891779"/>
          </a:xfrm>
        </p:spPr>
        <p:txBody>
          <a:bodyPr lIns="68580" tIns="34290" rIns="68580" bIns="34290" anchor="t">
            <a:noAutofit/>
          </a:bodyPr>
          <a:lstStyle/>
          <a:p>
            <a:pPr algn="ctr"/>
            <a:r>
              <a:rPr lang="en-US" sz="2100" dirty="0">
                <a:cs typeface="Segoe UI"/>
              </a:rPr>
              <a:t>What does PSH and </a:t>
            </a:r>
            <a:br>
              <a:rPr lang="en-US" sz="2100" dirty="0">
                <a:cs typeface="Segoe UI"/>
              </a:rPr>
            </a:br>
            <a:r>
              <a:rPr lang="en-US" sz="2100" dirty="0">
                <a:cs typeface="Segoe UI"/>
              </a:rPr>
              <a:t>Case Management look like?</a:t>
            </a:r>
            <a:endParaRPr lang="en-US" sz="2100" dirty="0"/>
          </a:p>
        </p:txBody>
      </p:sp>
      <p:sp>
        <p:nvSpPr>
          <p:cNvPr id="3" name="Text Placeholder 2">
            <a:extLst>
              <a:ext uri="{FF2B5EF4-FFF2-40B4-BE49-F238E27FC236}">
                <a16:creationId xmlns:a16="http://schemas.microsoft.com/office/drawing/2014/main" id="{F7A32ECF-9D2F-0B17-390E-C9F04B3B1724}"/>
              </a:ext>
            </a:extLst>
          </p:cNvPr>
          <p:cNvSpPr>
            <a:spLocks noGrp="1"/>
          </p:cNvSpPr>
          <p:nvPr>
            <p:ph type="body" sz="quarter" idx="11"/>
          </p:nvPr>
        </p:nvSpPr>
        <p:spPr>
          <a:xfrm>
            <a:off x="381000" y="2670079"/>
            <a:ext cx="4703885" cy="3089371"/>
          </a:xfrm>
        </p:spPr>
        <p:txBody>
          <a:bodyPr lIns="68580" tIns="34290" rIns="68580" bIns="34290" anchor="t"/>
          <a:lstStyle/>
          <a:p>
            <a:pPr marL="214313" indent="-214313">
              <a:buChar char="•"/>
            </a:pPr>
            <a:r>
              <a:rPr lang="en-US" b="0" dirty="0">
                <a:solidFill>
                  <a:schemeClr val="accent5">
                    <a:lumMod val="50000"/>
                  </a:schemeClr>
                </a:solidFill>
                <a:cs typeface="Segoe UI"/>
              </a:rPr>
              <a:t>Housing First Approach</a:t>
            </a:r>
          </a:p>
          <a:p>
            <a:pPr marL="385763" lvl="1" indent="-214313"/>
            <a:r>
              <a:rPr lang="en-US" dirty="0">
                <a:solidFill>
                  <a:schemeClr val="accent5"/>
                </a:solidFill>
                <a:cs typeface="Segoe UI"/>
              </a:rPr>
              <a:t>Substance use relapse and criminal charges</a:t>
            </a:r>
            <a:endParaRPr lang="en-US" b="0" dirty="0">
              <a:solidFill>
                <a:schemeClr val="accent5"/>
              </a:solidFill>
              <a:cs typeface="Segoe UI"/>
            </a:endParaRPr>
          </a:p>
          <a:p>
            <a:pPr marL="214313" indent="-214313">
              <a:buChar char="•"/>
            </a:pPr>
            <a:r>
              <a:rPr lang="en-US" b="0" dirty="0">
                <a:solidFill>
                  <a:schemeClr val="accent5">
                    <a:lumMod val="50000"/>
                  </a:schemeClr>
                </a:solidFill>
                <a:cs typeface="Segoe UI"/>
              </a:rPr>
              <a:t>Strengths-based &amp; Client-centered</a:t>
            </a:r>
          </a:p>
          <a:p>
            <a:pPr marL="385763" lvl="1" indent="-214313"/>
            <a:r>
              <a:rPr lang="en-US" dirty="0">
                <a:solidFill>
                  <a:schemeClr val="accent5"/>
                </a:solidFill>
                <a:cs typeface="Segoe UI"/>
              </a:rPr>
              <a:t>Determined, resourceful, motivated by her children, informed decisions</a:t>
            </a:r>
            <a:endParaRPr lang="en-US" b="0" dirty="0">
              <a:solidFill>
                <a:schemeClr val="accent5"/>
              </a:solidFill>
              <a:cs typeface="Segoe UI"/>
            </a:endParaRPr>
          </a:p>
          <a:p>
            <a:pPr marL="214313" indent="-214313">
              <a:buChar char="•"/>
            </a:pPr>
            <a:r>
              <a:rPr lang="en-US" b="0" dirty="0">
                <a:solidFill>
                  <a:schemeClr val="accent5">
                    <a:lumMod val="50000"/>
                  </a:schemeClr>
                </a:solidFill>
                <a:cs typeface="Segoe UI"/>
              </a:rPr>
              <a:t>Resource and referral connections</a:t>
            </a:r>
          </a:p>
          <a:p>
            <a:pPr marL="385763" lvl="1" indent="-214313"/>
            <a:r>
              <a:rPr lang="en-US" b="0" dirty="0">
                <a:solidFill>
                  <a:schemeClr val="accent5"/>
                </a:solidFill>
                <a:cs typeface="Segoe UI"/>
              </a:rPr>
              <a:t>Lifeline </a:t>
            </a:r>
            <a:r>
              <a:rPr lang="en-US" dirty="0">
                <a:solidFill>
                  <a:schemeClr val="accent5"/>
                </a:solidFill>
                <a:cs typeface="Segoe UI"/>
              </a:rPr>
              <a:t>Pregnant and Parenting Women Program</a:t>
            </a:r>
          </a:p>
          <a:p>
            <a:pPr marL="385763" lvl="1" indent="-214313"/>
            <a:r>
              <a:rPr lang="en-US" b="0" dirty="0">
                <a:solidFill>
                  <a:schemeClr val="accent5"/>
                </a:solidFill>
                <a:cs typeface="Segoe UI"/>
              </a:rPr>
              <a:t>YWCA</a:t>
            </a:r>
          </a:p>
          <a:p>
            <a:pPr marL="214313" indent="-214313">
              <a:buChar char="•"/>
            </a:pPr>
            <a:r>
              <a:rPr lang="en-US" b="0" dirty="0">
                <a:solidFill>
                  <a:schemeClr val="accent5">
                    <a:lumMod val="50000"/>
                  </a:schemeClr>
                </a:solidFill>
                <a:cs typeface="Segoe UI"/>
              </a:rPr>
              <a:t>Landlord negotiation and conflict resolution</a:t>
            </a:r>
            <a:endParaRPr lang="en-US" dirty="0">
              <a:solidFill>
                <a:schemeClr val="accent5">
                  <a:lumMod val="50000"/>
                </a:schemeClr>
              </a:solidFill>
              <a:cs typeface="Segoe UI"/>
            </a:endParaRPr>
          </a:p>
          <a:p>
            <a:pPr marL="385763" lvl="1" indent="-214313"/>
            <a:r>
              <a:rPr lang="en-US" b="0" dirty="0">
                <a:solidFill>
                  <a:schemeClr val="accent5"/>
                </a:solidFill>
                <a:cs typeface="Segoe UI"/>
              </a:rPr>
              <a:t>Maintenance requests, renewal offers, coordinating communications during landlord turnover</a:t>
            </a:r>
          </a:p>
        </p:txBody>
      </p:sp>
      <p:sp>
        <p:nvSpPr>
          <p:cNvPr id="4" name="Text Placeholder 2">
            <a:extLst>
              <a:ext uri="{FF2B5EF4-FFF2-40B4-BE49-F238E27FC236}">
                <a16:creationId xmlns:a16="http://schemas.microsoft.com/office/drawing/2014/main" id="{98701E3B-A2AA-AFB0-ADF0-F3F021CFD011}"/>
              </a:ext>
            </a:extLst>
          </p:cNvPr>
          <p:cNvSpPr txBox="1">
            <a:spLocks/>
          </p:cNvSpPr>
          <p:nvPr/>
        </p:nvSpPr>
        <p:spPr>
          <a:xfrm>
            <a:off x="381000" y="2247901"/>
            <a:ext cx="4703885" cy="342899"/>
          </a:xfrm>
          <a:prstGeom prst="rect">
            <a:avLst/>
          </a:prstGeom>
        </p:spPr>
        <p:txBody>
          <a:bodyPr lIns="68580" tIns="34290" rIns="68580" bIns="34290" anchor="t"/>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bg1"/>
                </a:solidFill>
                <a:latin typeface="+mn-lt"/>
                <a:ea typeface="+mn-ea"/>
                <a:cs typeface="+mn-cs"/>
              </a:defRPr>
            </a:lvl1pPr>
            <a:lvl2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1500" b="0" i="1" dirty="0">
                <a:solidFill>
                  <a:srgbClr val="067CA2">
                    <a:lumMod val="50000"/>
                  </a:srgbClr>
                </a:solidFill>
                <a:latin typeface="Segoe UI"/>
                <a:cs typeface="Segoe UI"/>
              </a:rPr>
              <a:t>The story of a single mom and her 4 kids</a:t>
            </a:r>
          </a:p>
        </p:txBody>
      </p:sp>
      <p:pic>
        <p:nvPicPr>
          <p:cNvPr id="11" name="Picture 10" descr="Mother holding baby's hand">
            <a:extLst>
              <a:ext uri="{FF2B5EF4-FFF2-40B4-BE49-F238E27FC236}">
                <a16:creationId xmlns:a16="http://schemas.microsoft.com/office/drawing/2014/main" id="{6E8A6ED4-6F38-DD4A-7B7F-341875D5CF1C}"/>
              </a:ext>
            </a:extLst>
          </p:cNvPr>
          <p:cNvPicPr>
            <a:picLocks noChangeAspect="1"/>
          </p:cNvPicPr>
          <p:nvPr/>
        </p:nvPicPr>
        <p:blipFill>
          <a:blip r:embed="rId2"/>
          <a:stretch>
            <a:fillRect/>
          </a:stretch>
        </p:blipFill>
        <p:spPr>
          <a:xfrm>
            <a:off x="4115113" y="2114550"/>
            <a:ext cx="1247924" cy="831850"/>
          </a:xfrm>
          <a:prstGeom prst="rect">
            <a:avLst/>
          </a:prstGeom>
        </p:spPr>
      </p:pic>
    </p:spTree>
    <p:extLst>
      <p:ext uri="{BB962C8B-B14F-4D97-AF65-F5344CB8AC3E}">
        <p14:creationId xmlns:p14="http://schemas.microsoft.com/office/powerpoint/2010/main" val="363942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ACAE5-4FDC-F6C4-DD7F-C535A561FF9F}"/>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8306F2AD-A2B1-877D-09E9-E4731E6E1C5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63E6C6B-E628-F30B-948E-46D9EBEAF05F}"/>
              </a:ext>
            </a:extLst>
          </p:cNvPr>
          <p:cNvSpPr>
            <a:spLocks noGrp="1"/>
          </p:cNvSpPr>
          <p:nvPr>
            <p:ph type="sldNum" sz="quarter" idx="12"/>
          </p:nvPr>
        </p:nvSpPr>
        <p:spPr/>
        <p:txBody>
          <a:bodyPr/>
          <a:lstStyle/>
          <a:p>
            <a:fld id="{BD3A08C5-CC68-3947-88A8-A9E34C1A68A7}" type="slidenum">
              <a:rPr lang="en-US" smtClean="0"/>
              <a:pPr/>
              <a:t>12</a:t>
            </a:fld>
            <a:endParaRPr lang="en-US" dirty="0"/>
          </a:p>
        </p:txBody>
      </p:sp>
      <p:pic>
        <p:nvPicPr>
          <p:cNvPr id="5" name="Picture 4">
            <a:extLst>
              <a:ext uri="{FF2B5EF4-FFF2-40B4-BE49-F238E27FC236}">
                <a16:creationId xmlns:a16="http://schemas.microsoft.com/office/drawing/2014/main" id="{152F381E-1ABC-F0CD-EC4E-C9C0F81737A7}"/>
              </a:ext>
            </a:extLst>
          </p:cNvPr>
          <p:cNvPicPr>
            <a:picLocks noChangeAspect="1"/>
          </p:cNvPicPr>
          <p:nvPr/>
        </p:nvPicPr>
        <p:blipFill>
          <a:blip r:embed="rId2"/>
          <a:stretch>
            <a:fillRect/>
          </a:stretch>
        </p:blipFill>
        <p:spPr>
          <a:xfrm>
            <a:off x="14210" y="865243"/>
            <a:ext cx="9115579" cy="5127513"/>
          </a:xfrm>
          <a:prstGeom prst="rect">
            <a:avLst/>
          </a:prstGeom>
        </p:spPr>
      </p:pic>
    </p:spTree>
    <p:extLst>
      <p:ext uri="{BB962C8B-B14F-4D97-AF65-F5344CB8AC3E}">
        <p14:creationId xmlns:p14="http://schemas.microsoft.com/office/powerpoint/2010/main" val="27931429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A61B-CABA-C40B-28B6-D4835B6728EA}"/>
              </a:ext>
            </a:extLst>
          </p:cNvPr>
          <p:cNvSpPr>
            <a:spLocks noGrp="1"/>
          </p:cNvSpPr>
          <p:nvPr>
            <p:ph type="title"/>
          </p:nvPr>
        </p:nvSpPr>
        <p:spPr>
          <a:xfrm>
            <a:off x="3899807" y="1394222"/>
            <a:ext cx="4857750" cy="618452"/>
          </a:xfrm>
        </p:spPr>
        <p:txBody>
          <a:bodyPr lIns="68580" tIns="34290" rIns="68580" bIns="34290" anchor="t">
            <a:normAutofit/>
          </a:bodyPr>
          <a:lstStyle/>
          <a:p>
            <a:r>
              <a:rPr lang="en-US" sz="2100" dirty="0">
                <a:cs typeface="Segoe UI"/>
              </a:rPr>
              <a:t>Previous One-Year Outcomes</a:t>
            </a:r>
            <a:br>
              <a:rPr lang="en-US" sz="2100" dirty="0">
                <a:cs typeface="Segoe UI"/>
              </a:rPr>
            </a:br>
            <a:r>
              <a:rPr lang="en-US" sz="1500" dirty="0">
                <a:cs typeface="Segoe UI"/>
              </a:rPr>
              <a:t>07.01.23 – 06.30.24</a:t>
            </a:r>
            <a:endParaRPr lang="en-US" sz="2100" dirty="0">
              <a:cs typeface="Segoe UI"/>
            </a:endParaRPr>
          </a:p>
        </p:txBody>
      </p:sp>
      <p:sp>
        <p:nvSpPr>
          <p:cNvPr id="3" name="Text Placeholder 2">
            <a:extLst>
              <a:ext uri="{FF2B5EF4-FFF2-40B4-BE49-F238E27FC236}">
                <a16:creationId xmlns:a16="http://schemas.microsoft.com/office/drawing/2014/main" id="{89B14370-C6B5-1870-A741-B8BED8DDBA13}"/>
              </a:ext>
            </a:extLst>
          </p:cNvPr>
          <p:cNvSpPr>
            <a:spLocks noGrp="1"/>
          </p:cNvSpPr>
          <p:nvPr>
            <p:ph type="body" sz="quarter" idx="11"/>
          </p:nvPr>
        </p:nvSpPr>
        <p:spPr>
          <a:xfrm>
            <a:off x="3899807" y="2198371"/>
            <a:ext cx="4857750" cy="3458895"/>
          </a:xfrm>
        </p:spPr>
        <p:txBody>
          <a:bodyPr lIns="68580" tIns="34290" rIns="68580" bIns="34290" anchor="t"/>
          <a:lstStyle/>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Number of individuals served: 36</a:t>
            </a:r>
          </a:p>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Chronic Move-Ins 100%, Time from entry to housed 54 days, Bed Utilization Rate 80%, Percent of Successful Exits 92%, Percent of Chronic Housed 31%</a:t>
            </a:r>
            <a:endParaRPr lang="en-US" b="0" dirty="0">
              <a:latin typeface="Aptos" panose="020B0004020202020204" pitchFamily="34" charset="0"/>
              <a:ea typeface="Times New Roman" panose="02020603050405020304" pitchFamily="18" charset="0"/>
              <a:cs typeface="Times New Roman" panose="02020603050405020304" pitchFamily="18" charset="0"/>
            </a:endParaRPr>
          </a:p>
          <a:p>
            <a:endParaRPr lang="en-US" sz="900" dirty="0">
              <a:cs typeface="Segoe UI"/>
            </a:endParaRPr>
          </a:p>
          <a:p>
            <a:r>
              <a:rPr lang="en-US" dirty="0">
                <a:cs typeface="Segoe UI"/>
              </a:rPr>
              <a:t>Client Satisfaction Survey Responses:</a:t>
            </a:r>
          </a:p>
          <a:p>
            <a:r>
              <a:rPr lang="en-US" b="0" dirty="0">
                <a:cs typeface="Segoe UI"/>
              </a:rPr>
              <a:t>“</a:t>
            </a:r>
            <a:r>
              <a:rPr lang="en-US" b="0" i="0" dirty="0">
                <a:solidFill>
                  <a:srgbClr val="242424"/>
                </a:solidFill>
                <a:effectLst/>
                <a:latin typeface="Aptos Narrow" panose="020B0004020202020204" pitchFamily="34" charset="0"/>
              </a:rPr>
              <a:t>Share Staff is always extremely caring and sensitive to our special needs”</a:t>
            </a:r>
          </a:p>
          <a:p>
            <a:r>
              <a:rPr lang="en-US" b="0" dirty="0">
                <a:solidFill>
                  <a:srgbClr val="242424"/>
                </a:solidFill>
                <a:latin typeface="Aptos Narrow" panose="020B0004020202020204" pitchFamily="34" charset="0"/>
              </a:rPr>
              <a:t>“</a:t>
            </a:r>
            <a:r>
              <a:rPr lang="en-US" b="0" i="0" dirty="0">
                <a:solidFill>
                  <a:srgbClr val="242424"/>
                </a:solidFill>
                <a:effectLst/>
                <a:latin typeface="Aptos Narrow" panose="020B0004020202020204" pitchFamily="34" charset="0"/>
              </a:rPr>
              <a:t>I am grateful and appreciative, and I feel seen and heard with Share”</a:t>
            </a:r>
            <a:endParaRPr lang="en-US" b="0" dirty="0">
              <a:cs typeface="Segoe UI"/>
            </a:endParaRPr>
          </a:p>
        </p:txBody>
      </p:sp>
      <p:pic>
        <p:nvPicPr>
          <p:cNvPr id="4" name="Picture 3" descr="A child sitting at a table&#10;&#10;AI-generated content may be incorrect.">
            <a:extLst>
              <a:ext uri="{FF2B5EF4-FFF2-40B4-BE49-F238E27FC236}">
                <a16:creationId xmlns:a16="http://schemas.microsoft.com/office/drawing/2014/main" id="{D8607DBD-3CBB-C37C-3EAE-CC08227E44D7}"/>
              </a:ext>
            </a:extLst>
          </p:cNvPr>
          <p:cNvPicPr>
            <a:picLocks noChangeAspect="1"/>
          </p:cNvPicPr>
          <p:nvPr/>
        </p:nvPicPr>
        <p:blipFill>
          <a:blip r:embed="rId3"/>
          <a:stretch>
            <a:fillRect/>
          </a:stretch>
        </p:blipFill>
        <p:spPr>
          <a:xfrm>
            <a:off x="5421425" y="4833560"/>
            <a:ext cx="1814513" cy="857250"/>
          </a:xfrm>
          <a:prstGeom prst="rect">
            <a:avLst/>
          </a:prstGeom>
        </p:spPr>
      </p:pic>
      <p:pic>
        <p:nvPicPr>
          <p:cNvPr id="5" name="Picture 4" descr="A person washing dishes in a kitchen&#10;&#10;AI-generated content may be incorrect.">
            <a:extLst>
              <a:ext uri="{FF2B5EF4-FFF2-40B4-BE49-F238E27FC236}">
                <a16:creationId xmlns:a16="http://schemas.microsoft.com/office/drawing/2014/main" id="{6A3C2426-E5C0-65AE-3037-2CDA24BA32B3}"/>
              </a:ext>
            </a:extLst>
          </p:cNvPr>
          <p:cNvPicPr>
            <a:picLocks noChangeAspect="1"/>
          </p:cNvPicPr>
          <p:nvPr/>
        </p:nvPicPr>
        <p:blipFill>
          <a:blip r:embed="rId4"/>
          <a:stretch>
            <a:fillRect/>
          </a:stretch>
        </p:blipFill>
        <p:spPr>
          <a:xfrm>
            <a:off x="7339797" y="4827114"/>
            <a:ext cx="979256" cy="846925"/>
          </a:xfrm>
          <a:prstGeom prst="rect">
            <a:avLst/>
          </a:prstGeom>
        </p:spPr>
      </p:pic>
      <p:pic>
        <p:nvPicPr>
          <p:cNvPr id="6" name="Picture 5">
            <a:extLst>
              <a:ext uri="{FF2B5EF4-FFF2-40B4-BE49-F238E27FC236}">
                <a16:creationId xmlns:a16="http://schemas.microsoft.com/office/drawing/2014/main" id="{364DD453-6A43-093C-F817-DF267542EFD9}"/>
              </a:ext>
            </a:extLst>
          </p:cNvPr>
          <p:cNvPicPr>
            <a:picLocks noChangeAspect="1"/>
          </p:cNvPicPr>
          <p:nvPr/>
        </p:nvPicPr>
        <p:blipFill>
          <a:blip r:embed="rId5"/>
          <a:srcRect l="2593" t="3080" r="3942" b="-1"/>
          <a:stretch/>
        </p:blipFill>
        <p:spPr>
          <a:xfrm>
            <a:off x="4238716" y="4833561"/>
            <a:ext cx="1078851" cy="840478"/>
          </a:xfrm>
          <a:prstGeom prst="rect">
            <a:avLst/>
          </a:prstGeom>
        </p:spPr>
      </p:pic>
    </p:spTree>
    <p:extLst>
      <p:ext uri="{BB962C8B-B14F-4D97-AF65-F5344CB8AC3E}">
        <p14:creationId xmlns:p14="http://schemas.microsoft.com/office/powerpoint/2010/main" val="389234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143974" y="1424956"/>
            <a:ext cx="6856048" cy="923330"/>
          </a:xfrm>
        </p:spPr>
        <p:txBody>
          <a:bodyPr/>
          <a:lstStyle/>
          <a:p>
            <a:r>
              <a:rPr lang="en-US"/>
              <a:t>Thank you!</a:t>
            </a:r>
            <a:br>
              <a:rPr lang="en-US"/>
            </a:br>
            <a:r>
              <a:rPr lang="en-US"/>
              <a:t>Q </a:t>
            </a:r>
            <a:r>
              <a:rPr lang="en-US">
                <a:solidFill>
                  <a:schemeClr val="accent6">
                    <a:lumMod val="60000"/>
                    <a:lumOff val="40000"/>
                  </a:schemeClr>
                </a:solidFill>
              </a:rPr>
              <a:t>&amp;</a:t>
            </a:r>
            <a:r>
              <a:rPr lang="en-US"/>
              <a:t> A</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1647229" y="4509713"/>
            <a:ext cx="5849540" cy="716624"/>
          </a:xfrm>
        </p:spPr>
        <p:txBody>
          <a:bodyPr/>
          <a:lstStyle/>
          <a:p>
            <a:r>
              <a:rPr lang="en-US"/>
              <a:t>Thalia McDaid-O’Neill</a:t>
            </a:r>
          </a:p>
          <a:p>
            <a:r>
              <a:rPr lang="en-US">
                <a:hlinkClick r:id="rId3"/>
              </a:rPr>
              <a:t>Tmcdaid-oneill@sharevancouver.org</a:t>
            </a:r>
            <a:endParaRPr lang="en-US"/>
          </a:p>
          <a:p>
            <a:r>
              <a:rPr lang="en-US"/>
              <a:t>360-952-8205</a:t>
            </a:r>
          </a:p>
        </p:txBody>
      </p:sp>
      <p:pic>
        <p:nvPicPr>
          <p:cNvPr id="3" name="Picture 2" descr="A lighthouse hit by the turbulent ocean">
            <a:extLst>
              <a:ext uri="{FF2B5EF4-FFF2-40B4-BE49-F238E27FC236}">
                <a16:creationId xmlns:a16="http://schemas.microsoft.com/office/drawing/2014/main" id="{2B49A2A3-002B-D703-9265-0E0022C5DF77}"/>
              </a:ext>
            </a:extLst>
          </p:cNvPr>
          <p:cNvPicPr>
            <a:picLocks noChangeAspect="1"/>
          </p:cNvPicPr>
          <p:nvPr/>
        </p:nvPicPr>
        <p:blipFill>
          <a:blip r:embed="rId4"/>
          <a:stretch>
            <a:fillRect/>
          </a:stretch>
        </p:blipFill>
        <p:spPr>
          <a:xfrm>
            <a:off x="3100349" y="2447266"/>
            <a:ext cx="2943299" cy="1963469"/>
          </a:xfrm>
          <a:prstGeom prst="rect">
            <a:avLst/>
          </a:prstGeom>
        </p:spPr>
      </p:pic>
    </p:spTree>
    <p:extLst>
      <p:ext uri="{BB962C8B-B14F-4D97-AF65-F5344CB8AC3E}">
        <p14:creationId xmlns:p14="http://schemas.microsoft.com/office/powerpoint/2010/main" val="3372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3663951" y="3173703"/>
            <a:ext cx="5378449" cy="988336"/>
          </a:xfrm>
        </p:spPr>
        <p:txBody>
          <a:bodyPr lIns="68580" tIns="34290" rIns="68580" bIns="34290" anchor="ctr">
            <a:noAutofit/>
          </a:bodyPr>
          <a:lstStyle/>
          <a:p>
            <a:pPr algn="ctr"/>
            <a:r>
              <a:rPr lang="en-US" sz="2250" dirty="0">
                <a:solidFill>
                  <a:srgbClr val="00B050"/>
                </a:solidFill>
                <a:latin typeface="Tw Cen MT"/>
              </a:rPr>
              <a:t>Permanent Supportive Housing HUD Match</a:t>
            </a:r>
            <a:br>
              <a:rPr lang="en-US" sz="2700" dirty="0">
                <a:solidFill>
                  <a:srgbClr val="00B050"/>
                </a:solidFill>
                <a:latin typeface="Tw Cen MT"/>
              </a:rPr>
            </a:br>
            <a:r>
              <a:rPr lang="en-US" sz="1800" dirty="0">
                <a:solidFill>
                  <a:srgbClr val="00B050"/>
                </a:solidFill>
                <a:latin typeface="Tw Cen MT"/>
              </a:rPr>
              <a:t>Application Presentation</a:t>
            </a:r>
            <a:endParaRPr lang="en-US" altLang="en-US" sz="2400" dirty="0">
              <a:solidFill>
                <a:srgbClr val="00B050"/>
              </a:solidFill>
              <a:latin typeface="Tw Cen MT"/>
              <a:cs typeface="Segoe UI"/>
            </a:endParaRPr>
          </a:p>
        </p:txBody>
      </p:sp>
      <p:sp>
        <p:nvSpPr>
          <p:cNvPr id="2" name="TextBox 1">
            <a:extLst>
              <a:ext uri="{FF2B5EF4-FFF2-40B4-BE49-F238E27FC236}">
                <a16:creationId xmlns:a16="http://schemas.microsoft.com/office/drawing/2014/main" id="{FC951FD1-61BF-E799-C778-C272508DD663}"/>
              </a:ext>
            </a:extLst>
          </p:cNvPr>
          <p:cNvSpPr txBox="1"/>
          <p:nvPr/>
        </p:nvSpPr>
        <p:spPr>
          <a:xfrm>
            <a:off x="8191072" y="5665555"/>
            <a:ext cx="731783" cy="207749"/>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900" dirty="0">
                <a:solidFill>
                  <a:prstClr val="black"/>
                </a:solidFill>
                <a:latin typeface="Arial"/>
                <a:cs typeface="Arial"/>
              </a:rPr>
              <a:t>Feb. 2025</a:t>
            </a:r>
          </a:p>
        </p:txBody>
      </p:sp>
      <p:sp>
        <p:nvSpPr>
          <p:cNvPr id="4" name="Rectangle 2">
            <a:extLst>
              <a:ext uri="{FF2B5EF4-FFF2-40B4-BE49-F238E27FC236}">
                <a16:creationId xmlns:a16="http://schemas.microsoft.com/office/drawing/2014/main" id="{8C639102-8386-08B3-6FEA-E54E8893AA92}"/>
              </a:ext>
            </a:extLst>
          </p:cNvPr>
          <p:cNvSpPr txBox="1">
            <a:spLocks noChangeArrowheads="1"/>
          </p:cNvSpPr>
          <p:nvPr/>
        </p:nvSpPr>
        <p:spPr>
          <a:xfrm>
            <a:off x="4085906" y="4159907"/>
            <a:ext cx="4841345" cy="988336"/>
          </a:xfrm>
          <a:prstGeom prst="rect">
            <a:avLst/>
          </a:prstGeom>
        </p:spPr>
        <p:txBody>
          <a:bodyPr lIns="68580" tIns="34290" rIns="68580" bIns="3429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685800" fontAlgn="base"/>
            <a:r>
              <a:rPr lang="en-US" altLang="en-US" sz="1350" dirty="0">
                <a:solidFill>
                  <a:srgbClr val="002D72"/>
                </a:solidFill>
                <a:latin typeface="Segoe UI"/>
                <a:cs typeface="Segoe UI"/>
              </a:rPr>
              <a:t>Thalia McDaid-O'Neill</a:t>
            </a:r>
          </a:p>
          <a:p>
            <a:pPr defTabSz="685800" fontAlgn="base"/>
            <a:r>
              <a:rPr lang="en-US" altLang="en-US" sz="1350" dirty="0">
                <a:solidFill>
                  <a:srgbClr val="002D72"/>
                </a:solidFill>
                <a:latin typeface="Segoe UI"/>
                <a:cs typeface="Segoe UI"/>
              </a:rPr>
              <a:t>Affordable Housing and Stability Program Director</a:t>
            </a:r>
          </a:p>
        </p:txBody>
      </p:sp>
      <p:pic>
        <p:nvPicPr>
          <p:cNvPr id="3" name="Picture 2" descr="A blue and white logo with houses&#10;&#10;AI-generated content may be incorrect.">
            <a:extLst>
              <a:ext uri="{FF2B5EF4-FFF2-40B4-BE49-F238E27FC236}">
                <a16:creationId xmlns:a16="http://schemas.microsoft.com/office/drawing/2014/main" id="{AB3DA980-8E23-D1C9-B82F-B4CD04AE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432" y="1860330"/>
            <a:ext cx="2027485" cy="1060135"/>
          </a:xfrm>
          <a:prstGeom prst="rect">
            <a:avLst/>
          </a:prstGeom>
        </p:spPr>
      </p:pic>
    </p:spTree>
    <p:extLst>
      <p:ext uri="{BB962C8B-B14F-4D97-AF65-F5344CB8AC3E}">
        <p14:creationId xmlns:p14="http://schemas.microsoft.com/office/powerpoint/2010/main" val="28349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571500" y="1394221"/>
            <a:ext cx="4857750" cy="557227"/>
          </a:xfrm>
        </p:spPr>
        <p:txBody>
          <a:bodyPr lIns="68580" tIns="34290" rIns="68580" bIns="34290" anchor="t">
            <a:noAutofit/>
          </a:bodyPr>
          <a:lstStyle/>
          <a:p>
            <a:pPr algn="ctr"/>
            <a:r>
              <a:rPr lang="en-US" sz="2100" dirty="0"/>
              <a:t>Program Impact</a:t>
            </a:r>
            <a:endParaRPr lang="en-US" sz="2100" dirty="0">
              <a:cs typeface="Segoe UI"/>
            </a:endParaRP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360948" y="1951448"/>
            <a:ext cx="5068303" cy="3657077"/>
          </a:xfrm>
        </p:spPr>
        <p:txBody>
          <a:bodyPr lIns="68580" tIns="34290" rIns="68580" bIns="34290" anchor="t"/>
          <a:lstStyle/>
          <a:p>
            <a:r>
              <a:rPr lang="en-US" i="1" dirty="0">
                <a:solidFill>
                  <a:srgbClr val="6B2929"/>
                </a:solidFill>
                <a:cs typeface="Segoe UI"/>
              </a:rPr>
              <a:t>Operates similarly to Share’s County funded PSH Program</a:t>
            </a:r>
          </a:p>
          <a:p>
            <a:endParaRPr lang="en-US" dirty="0">
              <a:solidFill>
                <a:srgbClr val="6B2929"/>
              </a:solidFill>
              <a:cs typeface="Segoe UI"/>
            </a:endParaRPr>
          </a:p>
          <a:p>
            <a:r>
              <a:rPr lang="en-US" dirty="0">
                <a:solidFill>
                  <a:srgbClr val="6B2929"/>
                </a:solidFill>
                <a:cs typeface="Segoe UI"/>
              </a:rPr>
              <a:t>Similar:</a:t>
            </a:r>
          </a:p>
          <a:p>
            <a:r>
              <a:rPr lang="en-US" b="0" dirty="0">
                <a:solidFill>
                  <a:srgbClr val="6B2929"/>
                </a:solidFill>
                <a:cs typeface="Segoe UI"/>
              </a:rPr>
              <a:t>Participants, case management approaches, and focuses – </a:t>
            </a:r>
          </a:p>
          <a:p>
            <a:pPr marL="214313" indent="-214313">
              <a:buFont typeface="Arial" panose="020B0604020202020204" pitchFamily="34" charset="0"/>
              <a:buChar char="•"/>
            </a:pPr>
            <a:r>
              <a:rPr lang="en-US" b="0" dirty="0">
                <a:solidFill>
                  <a:srgbClr val="6B2929"/>
                </a:solidFill>
                <a:cs typeface="Segoe UI"/>
              </a:rPr>
              <a:t>Improving physical and mental well-being</a:t>
            </a:r>
          </a:p>
          <a:p>
            <a:pPr marL="214313" indent="-214313">
              <a:buFont typeface="Arial" panose="020B0604020202020204" pitchFamily="34" charset="0"/>
              <a:buChar char="•"/>
            </a:pPr>
            <a:r>
              <a:rPr lang="en-US" b="0" dirty="0">
                <a:solidFill>
                  <a:srgbClr val="6B2929"/>
                </a:solidFill>
                <a:cs typeface="Segoe UI"/>
              </a:rPr>
              <a:t>Quality of life support</a:t>
            </a:r>
          </a:p>
          <a:p>
            <a:pPr marL="214313" indent="-214313">
              <a:buFont typeface="Arial" panose="020B0604020202020204" pitchFamily="34" charset="0"/>
              <a:buChar char="•"/>
            </a:pPr>
            <a:r>
              <a:rPr lang="en-US" b="0" dirty="0">
                <a:solidFill>
                  <a:srgbClr val="6B2929"/>
                </a:solidFill>
                <a:cs typeface="Segoe UI"/>
              </a:rPr>
              <a:t>Resources &amp; Referrals</a:t>
            </a:r>
          </a:p>
          <a:p>
            <a:pPr marL="214313" indent="-214313">
              <a:buFont typeface="Arial" panose="020B0604020202020204" pitchFamily="34" charset="0"/>
              <a:buChar char="•"/>
            </a:pPr>
            <a:r>
              <a:rPr lang="en-US" b="0" dirty="0">
                <a:solidFill>
                  <a:srgbClr val="6B2929"/>
                </a:solidFill>
                <a:cs typeface="Segoe UI"/>
              </a:rPr>
              <a:t>Wrap around services</a:t>
            </a:r>
          </a:p>
          <a:p>
            <a:pPr marL="214313" indent="-214313">
              <a:buFont typeface="Calibri" panose="020B0604020202020204" pitchFamily="34" charset="0"/>
              <a:buChar char="-"/>
            </a:pPr>
            <a:endParaRPr lang="en-US" b="0" dirty="0">
              <a:cs typeface="Segoe UI"/>
            </a:endParaRPr>
          </a:p>
          <a:p>
            <a:endParaRPr lang="en-US" dirty="0">
              <a:cs typeface="Segoe UI"/>
            </a:endParaRPr>
          </a:p>
          <a:p>
            <a:endParaRPr lang="en-US" dirty="0">
              <a:cs typeface="Segoe UI"/>
            </a:endParaRPr>
          </a:p>
          <a:p>
            <a:r>
              <a:rPr lang="en-US" b="0" dirty="0">
                <a:solidFill>
                  <a:schemeClr val="accent1">
                    <a:lumMod val="50000"/>
                  </a:schemeClr>
                </a:solidFill>
                <a:cs typeface="Segoe UI"/>
              </a:rPr>
              <a:t>Program is used as a match for HUD Continuum of Care Program</a:t>
            </a:r>
          </a:p>
        </p:txBody>
      </p:sp>
      <p:pic>
        <p:nvPicPr>
          <p:cNvPr id="4" name="Picture 3" descr="Sea of hands in the middle">
            <a:extLst>
              <a:ext uri="{FF2B5EF4-FFF2-40B4-BE49-F238E27FC236}">
                <a16:creationId xmlns:a16="http://schemas.microsoft.com/office/drawing/2014/main" id="{C329E586-9A7F-1490-4066-4AE97E321F46}"/>
              </a:ext>
            </a:extLst>
          </p:cNvPr>
          <p:cNvPicPr>
            <a:picLocks noChangeAspect="1"/>
          </p:cNvPicPr>
          <p:nvPr/>
        </p:nvPicPr>
        <p:blipFill>
          <a:blip r:embed="rId4"/>
          <a:stretch>
            <a:fillRect/>
          </a:stretch>
        </p:blipFill>
        <p:spPr>
          <a:xfrm>
            <a:off x="3000375" y="3636776"/>
            <a:ext cx="2108200" cy="1405124"/>
          </a:xfrm>
          <a:prstGeom prst="rect">
            <a:avLst/>
          </a:prstGeom>
        </p:spPr>
      </p:pic>
    </p:spTree>
    <p:extLst>
      <p:ext uri="{BB962C8B-B14F-4D97-AF65-F5344CB8AC3E}">
        <p14:creationId xmlns:p14="http://schemas.microsoft.com/office/powerpoint/2010/main" val="14300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9006-7230-2A29-7F7E-8FFA370020B1}"/>
              </a:ext>
            </a:extLst>
          </p:cNvPr>
          <p:cNvSpPr>
            <a:spLocks noGrp="1"/>
          </p:cNvSpPr>
          <p:nvPr>
            <p:ph type="title"/>
          </p:nvPr>
        </p:nvSpPr>
        <p:spPr>
          <a:xfrm>
            <a:off x="387351" y="1401547"/>
            <a:ext cx="4800111" cy="1087652"/>
          </a:xfrm>
        </p:spPr>
        <p:txBody>
          <a:bodyPr lIns="68580" tIns="34290" rIns="68580" bIns="34290" anchor="t">
            <a:noAutofit/>
          </a:bodyPr>
          <a:lstStyle/>
          <a:p>
            <a:r>
              <a:rPr lang="en-US" sz="2400" dirty="0">
                <a:solidFill>
                  <a:schemeClr val="accent5">
                    <a:lumMod val="50000"/>
                  </a:schemeClr>
                </a:solidFill>
                <a:cs typeface="Segoe UI"/>
              </a:rPr>
              <a:t>“Tommy”   </a:t>
            </a:r>
            <a:r>
              <a:rPr lang="en-US" sz="1500" dirty="0">
                <a:solidFill>
                  <a:schemeClr val="accent5">
                    <a:lumMod val="50000"/>
                  </a:schemeClr>
                </a:solidFill>
                <a:cs typeface="Segoe UI"/>
              </a:rPr>
              <a:t>Male, late 40’s, Veteran</a:t>
            </a:r>
            <a:br>
              <a:rPr lang="en-US" sz="1500" dirty="0">
                <a:solidFill>
                  <a:schemeClr val="accent5">
                    <a:lumMod val="50000"/>
                  </a:schemeClr>
                </a:solidFill>
                <a:cs typeface="Segoe UI"/>
              </a:rPr>
            </a:br>
            <a:br>
              <a:rPr lang="en-US" sz="1500" dirty="0">
                <a:solidFill>
                  <a:schemeClr val="accent5">
                    <a:lumMod val="50000"/>
                  </a:schemeClr>
                </a:solidFill>
                <a:cs typeface="Segoe UI"/>
              </a:rPr>
            </a:br>
            <a:r>
              <a:rPr lang="en-US" sz="1500" dirty="0">
                <a:solidFill>
                  <a:schemeClr val="accent5">
                    <a:lumMod val="50000"/>
                  </a:schemeClr>
                </a:solidFill>
                <a:cs typeface="Segoe UI"/>
              </a:rPr>
              <a:t>“Never been housed ever in my adult life”</a:t>
            </a:r>
            <a:endParaRPr lang="en-US" sz="2400" dirty="0">
              <a:solidFill>
                <a:schemeClr val="accent5">
                  <a:lumMod val="50000"/>
                </a:schemeClr>
              </a:solidFill>
            </a:endParaRPr>
          </a:p>
        </p:txBody>
      </p:sp>
      <p:sp>
        <p:nvSpPr>
          <p:cNvPr id="3" name="Text Placeholder 2">
            <a:extLst>
              <a:ext uri="{FF2B5EF4-FFF2-40B4-BE49-F238E27FC236}">
                <a16:creationId xmlns:a16="http://schemas.microsoft.com/office/drawing/2014/main" id="{F7A32ECF-9D2F-0B17-390E-C9F04B3B1724}"/>
              </a:ext>
            </a:extLst>
          </p:cNvPr>
          <p:cNvSpPr>
            <a:spLocks noGrp="1"/>
          </p:cNvSpPr>
          <p:nvPr>
            <p:ph type="body" sz="quarter" idx="11"/>
          </p:nvPr>
        </p:nvSpPr>
        <p:spPr>
          <a:xfrm>
            <a:off x="387351" y="2618152"/>
            <a:ext cx="4800111" cy="2957147"/>
          </a:xfrm>
        </p:spPr>
        <p:txBody>
          <a:bodyPr lIns="68580" tIns="34290" rIns="68580" bIns="34290" anchor="t"/>
          <a:lstStyle/>
          <a:p>
            <a:r>
              <a:rPr lang="en-US" sz="1500" b="0" dirty="0">
                <a:solidFill>
                  <a:schemeClr val="accent5">
                    <a:lumMod val="50000"/>
                  </a:schemeClr>
                </a:solidFill>
                <a:cs typeface="Segoe UI"/>
              </a:rPr>
              <a:t>Housing First Approach</a:t>
            </a:r>
          </a:p>
          <a:p>
            <a:pPr marL="214313" indent="-214313">
              <a:buFont typeface="Arial" panose="020B0604020202020204" pitchFamily="34" charset="0"/>
              <a:buChar char="•"/>
            </a:pPr>
            <a:r>
              <a:rPr lang="en-US" b="0" dirty="0">
                <a:solidFill>
                  <a:schemeClr val="accent5">
                    <a:lumMod val="50000"/>
                  </a:schemeClr>
                </a:solidFill>
                <a:cs typeface="Segoe UI"/>
              </a:rPr>
              <a:t>Previous criminal history – in and out of jail for 10 years and substance use</a:t>
            </a:r>
          </a:p>
          <a:p>
            <a:r>
              <a:rPr lang="en-US" sz="1500" b="0" dirty="0">
                <a:solidFill>
                  <a:schemeClr val="accent5">
                    <a:lumMod val="50000"/>
                  </a:schemeClr>
                </a:solidFill>
                <a:cs typeface="Segoe UI"/>
              </a:rPr>
              <a:t>Strengths-based</a:t>
            </a:r>
            <a:r>
              <a:rPr lang="en-US" dirty="0">
                <a:solidFill>
                  <a:schemeClr val="accent5">
                    <a:lumMod val="50000"/>
                  </a:schemeClr>
                </a:solidFill>
              </a:rPr>
              <a:t> </a:t>
            </a:r>
            <a:r>
              <a:rPr lang="en-US" b="0" dirty="0">
                <a:solidFill>
                  <a:schemeClr val="accent5">
                    <a:lumMod val="50000"/>
                  </a:schemeClr>
                </a:solidFill>
              </a:rPr>
              <a:t>&amp;</a:t>
            </a:r>
            <a:r>
              <a:rPr lang="en-US" dirty="0">
                <a:solidFill>
                  <a:schemeClr val="accent5">
                    <a:lumMod val="50000"/>
                  </a:schemeClr>
                </a:solidFill>
              </a:rPr>
              <a:t> </a:t>
            </a:r>
            <a:r>
              <a:rPr lang="en-US" sz="1500" b="0" dirty="0">
                <a:solidFill>
                  <a:schemeClr val="accent5">
                    <a:lumMod val="50000"/>
                  </a:schemeClr>
                </a:solidFill>
                <a:cs typeface="Segoe UI"/>
              </a:rPr>
              <a:t>Client-centered</a:t>
            </a:r>
          </a:p>
          <a:p>
            <a:pPr marL="214313" indent="-214313">
              <a:buFont typeface="Arial" panose="020B0604020202020204" pitchFamily="34" charset="0"/>
              <a:buChar char="•"/>
            </a:pPr>
            <a:r>
              <a:rPr lang="en-US" b="0" dirty="0">
                <a:solidFill>
                  <a:schemeClr val="accent5">
                    <a:lumMod val="50000"/>
                  </a:schemeClr>
                </a:solidFill>
                <a:cs typeface="Segoe UI"/>
              </a:rPr>
              <a:t>Motivated, engaging, resourceful, optimistic, friendly</a:t>
            </a:r>
          </a:p>
          <a:p>
            <a:r>
              <a:rPr lang="en-US" sz="1500" b="0" dirty="0">
                <a:solidFill>
                  <a:schemeClr val="accent5">
                    <a:lumMod val="50000"/>
                  </a:schemeClr>
                </a:solidFill>
                <a:cs typeface="Segoe UI"/>
              </a:rPr>
              <a:t>Resource and referral connections</a:t>
            </a:r>
          </a:p>
          <a:p>
            <a:pPr marL="214313" indent="-214313">
              <a:buFont typeface="Arial" panose="020B0604020202020204" pitchFamily="34" charset="0"/>
              <a:buChar char="•"/>
            </a:pPr>
            <a:r>
              <a:rPr lang="en-US" b="0" dirty="0">
                <a:solidFill>
                  <a:schemeClr val="accent5">
                    <a:lumMod val="50000"/>
                  </a:schemeClr>
                </a:solidFill>
                <a:cs typeface="Segoe UI"/>
              </a:rPr>
              <a:t>Outreach program, recovery community, Clark County Veterans Assistance Center</a:t>
            </a:r>
          </a:p>
          <a:p>
            <a:pPr lvl="1" indent="0">
              <a:buNone/>
            </a:pPr>
            <a:endParaRPr lang="en-US" dirty="0">
              <a:solidFill>
                <a:schemeClr val="accent5">
                  <a:lumMod val="50000"/>
                </a:schemeClr>
              </a:solidFill>
              <a:cs typeface="Segoe UI"/>
            </a:endParaRPr>
          </a:p>
          <a:p>
            <a:pPr lvl="1" indent="0" algn="ctr">
              <a:buNone/>
            </a:pPr>
            <a:r>
              <a:rPr lang="en-US" sz="1500" i="1" dirty="0">
                <a:solidFill>
                  <a:schemeClr val="accent5">
                    <a:lumMod val="50000"/>
                  </a:schemeClr>
                </a:solidFill>
                <a:cs typeface="Segoe UI"/>
              </a:rPr>
              <a:t>“Tommy” was housed </a:t>
            </a:r>
            <a:r>
              <a:rPr lang="en-US" sz="1500" i="1">
                <a:solidFill>
                  <a:schemeClr val="accent5">
                    <a:lumMod val="50000"/>
                  </a:schemeClr>
                </a:solidFill>
                <a:cs typeface="Segoe UI"/>
              </a:rPr>
              <a:t>this month!</a:t>
            </a:r>
            <a:endParaRPr lang="en-US" sz="1500" i="1" dirty="0">
              <a:solidFill>
                <a:schemeClr val="accent5">
                  <a:lumMod val="50000"/>
                </a:schemeClr>
              </a:solidFill>
              <a:cs typeface="Segoe UI"/>
            </a:endParaRPr>
          </a:p>
        </p:txBody>
      </p:sp>
      <p:pic>
        <p:nvPicPr>
          <p:cNvPr id="6" name="Picture 5" descr="Keys to a home">
            <a:extLst>
              <a:ext uri="{FF2B5EF4-FFF2-40B4-BE49-F238E27FC236}">
                <a16:creationId xmlns:a16="http://schemas.microsoft.com/office/drawing/2014/main" id="{5E5EA55A-9F20-95D8-163F-644632F52935}"/>
              </a:ext>
            </a:extLst>
          </p:cNvPr>
          <p:cNvPicPr>
            <a:picLocks noChangeAspect="1"/>
          </p:cNvPicPr>
          <p:nvPr/>
        </p:nvPicPr>
        <p:blipFill>
          <a:blip r:embed="rId2"/>
          <a:stretch>
            <a:fillRect/>
          </a:stretch>
        </p:blipFill>
        <p:spPr>
          <a:xfrm>
            <a:off x="6229350" y="2692011"/>
            <a:ext cx="2208272" cy="1473978"/>
          </a:xfrm>
          <a:prstGeom prst="rect">
            <a:avLst/>
          </a:prstGeom>
        </p:spPr>
      </p:pic>
    </p:spTree>
    <p:extLst>
      <p:ext uri="{BB962C8B-B14F-4D97-AF65-F5344CB8AC3E}">
        <p14:creationId xmlns:p14="http://schemas.microsoft.com/office/powerpoint/2010/main" val="423991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A61B-CABA-C40B-28B6-D4835B6728EA}"/>
              </a:ext>
            </a:extLst>
          </p:cNvPr>
          <p:cNvSpPr>
            <a:spLocks noGrp="1"/>
          </p:cNvSpPr>
          <p:nvPr>
            <p:ph type="title"/>
          </p:nvPr>
        </p:nvSpPr>
        <p:spPr>
          <a:xfrm>
            <a:off x="3899807" y="1394222"/>
            <a:ext cx="4857750" cy="618452"/>
          </a:xfrm>
        </p:spPr>
        <p:txBody>
          <a:bodyPr lIns="68580" tIns="34290" rIns="68580" bIns="34290" anchor="t">
            <a:normAutofit/>
          </a:bodyPr>
          <a:lstStyle/>
          <a:p>
            <a:r>
              <a:rPr lang="en-US" sz="2100" dirty="0">
                <a:cs typeface="Segoe UI"/>
              </a:rPr>
              <a:t>Previous One-Year Outcomes</a:t>
            </a:r>
            <a:br>
              <a:rPr lang="en-US" sz="2100" dirty="0">
                <a:cs typeface="Segoe UI"/>
              </a:rPr>
            </a:br>
            <a:r>
              <a:rPr lang="en-US" sz="1500" dirty="0">
                <a:cs typeface="Segoe UI"/>
              </a:rPr>
              <a:t>07.01.23 – 06.30.24</a:t>
            </a:r>
            <a:endParaRPr lang="en-US" sz="2100" dirty="0">
              <a:cs typeface="Segoe UI"/>
            </a:endParaRPr>
          </a:p>
        </p:txBody>
      </p:sp>
      <p:sp>
        <p:nvSpPr>
          <p:cNvPr id="3" name="Text Placeholder 2">
            <a:extLst>
              <a:ext uri="{FF2B5EF4-FFF2-40B4-BE49-F238E27FC236}">
                <a16:creationId xmlns:a16="http://schemas.microsoft.com/office/drawing/2014/main" id="{89B14370-C6B5-1870-A741-B8BED8DDBA13}"/>
              </a:ext>
            </a:extLst>
          </p:cNvPr>
          <p:cNvSpPr>
            <a:spLocks noGrp="1"/>
          </p:cNvSpPr>
          <p:nvPr>
            <p:ph type="body" sz="quarter" idx="11"/>
          </p:nvPr>
        </p:nvSpPr>
        <p:spPr>
          <a:xfrm>
            <a:off x="3899807" y="2198371"/>
            <a:ext cx="4857750" cy="3458895"/>
          </a:xfrm>
        </p:spPr>
        <p:txBody>
          <a:bodyPr lIns="68580" tIns="34290" rIns="68580" bIns="34290" anchor="t"/>
          <a:lstStyle/>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Number of individuals served: 54</a:t>
            </a:r>
          </a:p>
          <a:p>
            <a:pPr>
              <a:lnSpc>
                <a:spcPct val="116000"/>
              </a:lnSpc>
              <a:spcAft>
                <a:spcPts val="600"/>
              </a:spcAft>
            </a:pPr>
            <a:r>
              <a:rPr lang="en-US" b="0" dirty="0">
                <a:solidFill>
                  <a:srgbClr val="000000"/>
                </a:solidFill>
                <a:latin typeface="Aptos" panose="020B0004020202020204" pitchFamily="34" charset="0"/>
                <a:ea typeface="Aptos" panose="020B0004020202020204" pitchFamily="34" charset="0"/>
                <a:cs typeface="Aptos" panose="020B0004020202020204" pitchFamily="34" charset="0"/>
              </a:rPr>
              <a:t>Chronic Move-Ins 95%, Time from entry to housed 61 days, Bed Utilization Rate 95%, Percent of Successful Exits 80%, Percent of Chronic Housed 39%</a:t>
            </a:r>
            <a:endParaRPr lang="en-US" b="0" dirty="0">
              <a:latin typeface="Aptos" panose="020B0004020202020204" pitchFamily="34" charset="0"/>
              <a:ea typeface="Times New Roman" panose="02020603050405020304" pitchFamily="18" charset="0"/>
              <a:cs typeface="Times New Roman" panose="02020603050405020304" pitchFamily="18" charset="0"/>
            </a:endParaRPr>
          </a:p>
          <a:p>
            <a:endParaRPr lang="en-US" sz="900" dirty="0">
              <a:cs typeface="Segoe UI"/>
            </a:endParaRPr>
          </a:p>
          <a:p>
            <a:r>
              <a:rPr lang="en-US" dirty="0">
                <a:cs typeface="Segoe UI"/>
              </a:rPr>
              <a:t>Client Satisfaction Survey Responses:</a:t>
            </a:r>
          </a:p>
          <a:p>
            <a:r>
              <a:rPr lang="en-US" b="0" dirty="0">
                <a:cs typeface="Segoe UI"/>
              </a:rPr>
              <a:t>“</a:t>
            </a:r>
            <a:r>
              <a:rPr lang="en-US" b="0" i="0" dirty="0">
                <a:solidFill>
                  <a:srgbClr val="212121"/>
                </a:solidFill>
                <a:effectLst/>
                <a:latin typeface="Segoe UI" panose="020B0502040204020203" pitchFamily="34" charset="0"/>
              </a:rPr>
              <a:t>I can't place any complaints because I'm being taken care of. I can say anything else but Thank you.”</a:t>
            </a:r>
          </a:p>
          <a:p>
            <a:r>
              <a:rPr lang="en-US" b="0" i="0" dirty="0">
                <a:solidFill>
                  <a:srgbClr val="212121"/>
                </a:solidFill>
                <a:effectLst/>
                <a:latin typeface="Segoe UI" panose="020B0502040204020203" pitchFamily="34" charset="0"/>
              </a:rPr>
              <a:t>“I think everyone there has been so helpful. They saved my life! Very important to me! They all rock!”</a:t>
            </a:r>
          </a:p>
        </p:txBody>
      </p:sp>
    </p:spTree>
    <p:extLst>
      <p:ext uri="{BB962C8B-B14F-4D97-AF65-F5344CB8AC3E}">
        <p14:creationId xmlns:p14="http://schemas.microsoft.com/office/powerpoint/2010/main" val="1347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143974" y="1424956"/>
            <a:ext cx="6856048" cy="923330"/>
          </a:xfrm>
        </p:spPr>
        <p:txBody>
          <a:bodyPr/>
          <a:lstStyle/>
          <a:p>
            <a:r>
              <a:rPr lang="en-US"/>
              <a:t>Thank you!</a:t>
            </a:r>
            <a:br>
              <a:rPr lang="en-US"/>
            </a:br>
            <a:r>
              <a:rPr lang="en-US"/>
              <a:t>Q </a:t>
            </a:r>
            <a:r>
              <a:rPr lang="en-US">
                <a:solidFill>
                  <a:schemeClr val="accent6">
                    <a:lumMod val="60000"/>
                    <a:lumOff val="40000"/>
                  </a:schemeClr>
                </a:solidFill>
              </a:rPr>
              <a:t>&amp;</a:t>
            </a:r>
            <a:r>
              <a:rPr lang="en-US"/>
              <a:t> A</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1647229" y="4509713"/>
            <a:ext cx="5849540" cy="716624"/>
          </a:xfrm>
        </p:spPr>
        <p:txBody>
          <a:bodyPr/>
          <a:lstStyle/>
          <a:p>
            <a:r>
              <a:rPr lang="en-US"/>
              <a:t>Thalia McDaid-O’Neill</a:t>
            </a:r>
          </a:p>
          <a:p>
            <a:r>
              <a:rPr lang="en-US">
                <a:hlinkClick r:id="rId3"/>
              </a:rPr>
              <a:t>Tmcdaid-oneill@sharevancouver.org</a:t>
            </a:r>
            <a:endParaRPr lang="en-US"/>
          </a:p>
          <a:p>
            <a:r>
              <a:rPr lang="en-US"/>
              <a:t>360-952-8205</a:t>
            </a:r>
          </a:p>
        </p:txBody>
      </p:sp>
      <p:pic>
        <p:nvPicPr>
          <p:cNvPr id="3" name="Picture 2" descr="A lighthouse hit by the turbulent ocean">
            <a:extLst>
              <a:ext uri="{FF2B5EF4-FFF2-40B4-BE49-F238E27FC236}">
                <a16:creationId xmlns:a16="http://schemas.microsoft.com/office/drawing/2014/main" id="{2B49A2A3-002B-D703-9265-0E0022C5DF77}"/>
              </a:ext>
            </a:extLst>
          </p:cNvPr>
          <p:cNvPicPr>
            <a:picLocks noChangeAspect="1"/>
          </p:cNvPicPr>
          <p:nvPr/>
        </p:nvPicPr>
        <p:blipFill>
          <a:blip r:embed="rId4"/>
          <a:stretch>
            <a:fillRect/>
          </a:stretch>
        </p:blipFill>
        <p:spPr>
          <a:xfrm>
            <a:off x="3100349" y="2447266"/>
            <a:ext cx="2943299" cy="1963469"/>
          </a:xfrm>
          <a:prstGeom prst="rect">
            <a:avLst/>
          </a:prstGeom>
        </p:spPr>
      </p:pic>
    </p:spTree>
    <p:extLst>
      <p:ext uri="{BB962C8B-B14F-4D97-AF65-F5344CB8AC3E}">
        <p14:creationId xmlns:p14="http://schemas.microsoft.com/office/powerpoint/2010/main" val="12957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180B-F788-5D4F-363C-626AD28E117A}"/>
              </a:ext>
            </a:extLst>
          </p:cNvPr>
          <p:cNvSpPr>
            <a:spLocks noGrp="1"/>
          </p:cNvSpPr>
          <p:nvPr>
            <p:ph type="ctrTitle"/>
          </p:nvPr>
        </p:nvSpPr>
        <p:spPr/>
        <p:txBody>
          <a:bodyPr/>
          <a:lstStyle/>
          <a:p>
            <a:r>
              <a:rPr lang="en-US" dirty="0"/>
              <a:t>SOAR</a:t>
            </a:r>
          </a:p>
        </p:txBody>
      </p:sp>
      <p:sp>
        <p:nvSpPr>
          <p:cNvPr id="3" name="Subtitle 2">
            <a:extLst>
              <a:ext uri="{FF2B5EF4-FFF2-40B4-BE49-F238E27FC236}">
                <a16:creationId xmlns:a16="http://schemas.microsoft.com/office/drawing/2014/main" id="{EB3B90D3-1591-C257-94AF-CFA28C9C97A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D7B62B6-14B9-C58A-D116-21D93C5898D8}"/>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3F424147-964F-EA3B-BD00-3436C53F077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242375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875621" y="990415"/>
            <a:ext cx="4684434" cy="2452085"/>
          </a:xfrm>
        </p:spPr>
        <p:txBody>
          <a:bodyPr anchor="b">
            <a:normAutofit/>
          </a:bodyPr>
          <a:lstStyle/>
          <a:p>
            <a:r>
              <a:rPr lang="en-US" dirty="0">
                <a:solidFill>
                  <a:schemeClr val="tx1"/>
                </a:solidFill>
              </a:rPr>
              <a:t>SOAR(SSI/SSDI Outreach, Access, and Recovery)</a:t>
            </a:r>
          </a:p>
        </p:txBody>
      </p:sp>
      <p:sp>
        <p:nvSpPr>
          <p:cNvPr id="8" name="Subtitle 2">
            <a:extLst>
              <a:ext uri="{FF2B5EF4-FFF2-40B4-BE49-F238E27FC236}">
                <a16:creationId xmlns:a16="http://schemas.microsoft.com/office/drawing/2014/main" id="{F08FCE24-FEA7-9FDB-EBF3-D36A7F9E4602}"/>
              </a:ext>
            </a:extLst>
          </p:cNvPr>
          <p:cNvSpPr>
            <a:spLocks noGrp="1"/>
          </p:cNvSpPr>
          <p:nvPr>
            <p:ph type="subTitle" idx="1"/>
          </p:nvPr>
        </p:nvSpPr>
        <p:spPr>
          <a:xfrm>
            <a:off x="875621" y="3476922"/>
            <a:ext cx="4684434" cy="1344695"/>
          </a:xfrm>
        </p:spPr>
        <p:txBody>
          <a:bodyPr/>
          <a:lstStyle/>
          <a:p>
            <a:pPr>
              <a:lnSpc>
                <a:spcPct val="100000"/>
              </a:lnSpc>
              <a:spcBef>
                <a:spcPts val="0"/>
              </a:spcBef>
            </a:pPr>
            <a:endParaRPr lang="en-US" sz="1500" dirty="0">
              <a:solidFill>
                <a:schemeClr val="tx1"/>
              </a:solidFill>
            </a:endParaRPr>
          </a:p>
          <a:p>
            <a:pPr>
              <a:lnSpc>
                <a:spcPct val="100000"/>
              </a:lnSpc>
              <a:spcBef>
                <a:spcPts val="0"/>
              </a:spcBef>
            </a:pPr>
            <a:r>
              <a:rPr lang="en-US" sz="1500" dirty="0">
                <a:solidFill>
                  <a:schemeClr val="tx1"/>
                </a:solidFill>
              </a:rPr>
              <a:t>Sara Gongora Garcia</a:t>
            </a:r>
          </a:p>
          <a:p>
            <a:pPr>
              <a:lnSpc>
                <a:spcPct val="100000"/>
              </a:lnSpc>
              <a:spcBef>
                <a:spcPts val="0"/>
              </a:spcBef>
            </a:pPr>
            <a:r>
              <a:rPr lang="en-US" sz="1500" dirty="0">
                <a:solidFill>
                  <a:schemeClr val="tx1"/>
                </a:solidFill>
              </a:rPr>
              <a:t>Sea Mar-CSNW</a:t>
            </a:r>
          </a:p>
          <a:p>
            <a:pPr>
              <a:lnSpc>
                <a:spcPct val="100000"/>
              </a:lnSpc>
              <a:spcBef>
                <a:spcPts val="0"/>
              </a:spcBef>
            </a:pPr>
            <a:r>
              <a:rPr lang="en-US" sz="1500" dirty="0">
                <a:solidFill>
                  <a:schemeClr val="tx1"/>
                </a:solidFill>
              </a:rPr>
              <a:t>BH Program Manager-Community Support Services</a:t>
            </a:r>
          </a:p>
          <a:p>
            <a:pPr>
              <a:lnSpc>
                <a:spcPct val="100000"/>
              </a:lnSpc>
              <a:spcBef>
                <a:spcPts val="0"/>
              </a:spcBef>
            </a:pPr>
            <a:endParaRPr lang="en-US" sz="1500" dirty="0"/>
          </a:p>
          <a:p>
            <a:endParaRPr lang="en-US" sz="1800" dirty="0"/>
          </a:p>
        </p:txBody>
      </p:sp>
    </p:spTree>
    <p:extLst>
      <p:ext uri="{BB962C8B-B14F-4D97-AF65-F5344CB8AC3E}">
        <p14:creationId xmlns:p14="http://schemas.microsoft.com/office/powerpoint/2010/main" val="22593088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p:txBody>
          <a:bodyPr/>
          <a:lstStyle/>
          <a:p>
            <a:r>
              <a:rPr lang="en-US" dirty="0"/>
              <a:t>                      What is SOAR?</a:t>
            </a:r>
          </a:p>
        </p:txBody>
      </p:sp>
      <p:sp>
        <p:nvSpPr>
          <p:cNvPr id="6" name="Content Placeholder 5">
            <a:extLst>
              <a:ext uri="{FF2B5EF4-FFF2-40B4-BE49-F238E27FC236}">
                <a16:creationId xmlns:a16="http://schemas.microsoft.com/office/drawing/2014/main" id="{CA4D9D08-E90E-4AF5-148D-401A2D10E0DB}"/>
              </a:ext>
            </a:extLst>
          </p:cNvPr>
          <p:cNvSpPr>
            <a:spLocks noGrp="1"/>
          </p:cNvSpPr>
          <p:nvPr>
            <p:ph idx="1"/>
          </p:nvPr>
        </p:nvSpPr>
        <p:spPr/>
        <p:txBody>
          <a:bodyPr>
            <a:normAutofit/>
          </a:bodyPr>
          <a:lstStyle/>
          <a:p>
            <a:pPr marL="257175" indent="-257175">
              <a:buFont typeface="Arial" panose="020B0604020202020204" pitchFamily="34" charset="0"/>
              <a:buChar char="•"/>
            </a:pPr>
            <a:r>
              <a:rPr lang="en-US" sz="1800" dirty="0"/>
              <a:t>A model for assisting eligible individuals to apply for Social Security Administration (SSA) disability benefits</a:t>
            </a:r>
          </a:p>
          <a:p>
            <a:pPr marL="257175" indent="-257175">
              <a:buFont typeface="Arial" panose="020B0604020202020204" pitchFamily="34" charset="0"/>
              <a:buChar char="•"/>
            </a:pPr>
            <a:r>
              <a:rPr lang="en-US" sz="1800" dirty="0"/>
              <a:t>For individuals who are experiencing or at risk of homelessness and have a serious mental illness, co-occurring substance use disorder, or other physical disabilities</a:t>
            </a:r>
          </a:p>
          <a:p>
            <a:pPr marL="257175" indent="-257175">
              <a:buFont typeface="Arial" panose="020B0604020202020204" pitchFamily="34" charset="0"/>
              <a:buChar char="•"/>
            </a:pPr>
            <a:r>
              <a:rPr lang="en-US" sz="1800" dirty="0"/>
              <a:t>Sponsored by SAMHSA in collaboration with the Social Security Administration (SSA) since 2005</a:t>
            </a:r>
          </a:p>
          <a:p>
            <a:pPr marL="257175" indent="-257175">
              <a:buFont typeface="Arial" panose="020B0604020202020204" pitchFamily="34" charset="0"/>
              <a:buChar char="•"/>
            </a:pPr>
            <a:r>
              <a:rPr lang="en-US" sz="1800" dirty="0"/>
              <a:t>All 50 states and Washington, DC currently participate</a:t>
            </a:r>
          </a:p>
          <a:p>
            <a:endParaRPr lang="en-US" dirty="0"/>
          </a:p>
        </p:txBody>
      </p:sp>
    </p:spTree>
    <p:extLst>
      <p:ext uri="{BB962C8B-B14F-4D97-AF65-F5344CB8AC3E}">
        <p14:creationId xmlns:p14="http://schemas.microsoft.com/office/powerpoint/2010/main" val="132560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2BA201-ACDC-6031-2833-A5790DB924AC}"/>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EB898DBF-EFB2-890B-1004-26B8D1FAB7F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F94B7EE-E71E-8BF6-9E24-4202A985C6F9}"/>
              </a:ext>
            </a:extLst>
          </p:cNvPr>
          <p:cNvSpPr>
            <a:spLocks noGrp="1"/>
          </p:cNvSpPr>
          <p:nvPr>
            <p:ph type="sldNum" sz="quarter" idx="12"/>
          </p:nvPr>
        </p:nvSpPr>
        <p:spPr/>
        <p:txBody>
          <a:bodyPr/>
          <a:lstStyle/>
          <a:p>
            <a:fld id="{BD3A08C5-CC68-3947-88A8-A9E34C1A68A7}" type="slidenum">
              <a:rPr lang="en-US" smtClean="0"/>
              <a:pPr/>
              <a:t>13</a:t>
            </a:fld>
            <a:endParaRPr lang="en-US" dirty="0"/>
          </a:p>
        </p:txBody>
      </p:sp>
      <p:pic>
        <p:nvPicPr>
          <p:cNvPr id="5" name="Picture 4">
            <a:extLst>
              <a:ext uri="{FF2B5EF4-FFF2-40B4-BE49-F238E27FC236}">
                <a16:creationId xmlns:a16="http://schemas.microsoft.com/office/drawing/2014/main" id="{4FAF8900-46B0-3434-372B-37E4B3962737}"/>
              </a:ext>
            </a:extLst>
          </p:cNvPr>
          <p:cNvPicPr>
            <a:picLocks noChangeAspect="1"/>
          </p:cNvPicPr>
          <p:nvPr/>
        </p:nvPicPr>
        <p:blipFill>
          <a:blip r:embed="rId2"/>
          <a:stretch>
            <a:fillRect/>
          </a:stretch>
        </p:blipFill>
        <p:spPr>
          <a:xfrm>
            <a:off x="0" y="854486"/>
            <a:ext cx="9153828" cy="5149028"/>
          </a:xfrm>
          <a:prstGeom prst="rect">
            <a:avLst/>
          </a:prstGeom>
        </p:spPr>
      </p:pic>
    </p:spTree>
    <p:extLst>
      <p:ext uri="{BB962C8B-B14F-4D97-AF65-F5344CB8AC3E}">
        <p14:creationId xmlns:p14="http://schemas.microsoft.com/office/powerpoint/2010/main" val="3031352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8DD4-4828-CE87-0C5C-42BE175E8DA5}"/>
              </a:ext>
            </a:extLst>
          </p:cNvPr>
          <p:cNvSpPr>
            <a:spLocks noGrp="1"/>
          </p:cNvSpPr>
          <p:nvPr>
            <p:ph type="title"/>
          </p:nvPr>
        </p:nvSpPr>
        <p:spPr>
          <a:xfrm>
            <a:off x="875620" y="959644"/>
            <a:ext cx="7334387" cy="1177529"/>
          </a:xfrm>
        </p:spPr>
        <p:txBody>
          <a:bodyPr anchor="b">
            <a:normAutofit/>
          </a:bodyPr>
          <a:lstStyle/>
          <a:p>
            <a:pPr algn="ctr"/>
            <a:r>
              <a:rPr lang="en-US" sz="3600" dirty="0"/>
              <a:t>SOAR Critical Components</a:t>
            </a:r>
          </a:p>
        </p:txBody>
      </p:sp>
      <p:sp>
        <p:nvSpPr>
          <p:cNvPr id="4" name="Content Placeholder 3">
            <a:extLst>
              <a:ext uri="{FF2B5EF4-FFF2-40B4-BE49-F238E27FC236}">
                <a16:creationId xmlns:a16="http://schemas.microsoft.com/office/drawing/2014/main" id="{33D7B2E7-0B7D-11E9-DE86-C8CD9295A336}"/>
              </a:ext>
            </a:extLst>
          </p:cNvPr>
          <p:cNvSpPr>
            <a:spLocks noGrp="1"/>
          </p:cNvSpPr>
          <p:nvPr>
            <p:ph idx="1"/>
          </p:nvPr>
        </p:nvSpPr>
        <p:spPr>
          <a:xfrm>
            <a:off x="875620" y="2420874"/>
            <a:ext cx="7334387" cy="3042297"/>
          </a:xfrm>
        </p:spPr>
        <p:txBody>
          <a:bodyPr/>
          <a:lstStyle/>
          <a:p>
            <a:pPr algn="ctr"/>
            <a:r>
              <a:rPr lang="en-US" sz="1500" b="1" dirty="0"/>
              <a:t>Using these five SOAR Critical Components, case workers play a central role in gathering complete, targeted, and relevant information for SSA and DDS, resulting in high-quality SSI/SSDI applications. These components significantly increase the likelihood of an approval for those who are eligible. </a:t>
            </a:r>
          </a:p>
          <a:p>
            <a:pPr algn="ctr"/>
            <a:endParaRPr lang="en-US" sz="1500" dirty="0"/>
          </a:p>
          <a:p>
            <a:pPr marL="257175" indent="-257175">
              <a:buFont typeface="+mj-lt"/>
              <a:buAutoNum type="arabicPeriod"/>
            </a:pPr>
            <a:r>
              <a:rPr lang="en-US" sz="1350" dirty="0"/>
              <a:t>Serving as the Applicant’s Representative </a:t>
            </a:r>
          </a:p>
          <a:p>
            <a:pPr marL="257175" indent="-257175">
              <a:buFont typeface="+mj-lt"/>
              <a:buAutoNum type="arabicPeriod"/>
            </a:pPr>
            <a:r>
              <a:rPr lang="en-US" sz="1350" dirty="0"/>
              <a:t>Collecting and Submitting Medical Records</a:t>
            </a:r>
          </a:p>
          <a:p>
            <a:pPr marL="257175" indent="-257175">
              <a:buFont typeface="+mj-lt"/>
              <a:buAutoNum type="arabicPeriod"/>
            </a:pPr>
            <a:r>
              <a:rPr lang="en-US" sz="1350" dirty="0"/>
              <a:t>Writing and Submitting a Medical Summary Report (MSR)</a:t>
            </a:r>
          </a:p>
          <a:p>
            <a:pPr marL="257175" indent="-257175">
              <a:buFont typeface="+mj-lt"/>
              <a:buAutoNum type="arabicPeriod"/>
            </a:pPr>
            <a:r>
              <a:rPr lang="en-US" sz="1350" dirty="0"/>
              <a:t>Obtaining a Co-signature on the MSR by an Acceptable Medical Source </a:t>
            </a:r>
          </a:p>
          <a:p>
            <a:pPr marL="257175" indent="-257175">
              <a:buFont typeface="+mj-lt"/>
              <a:buAutoNum type="arabicPeriod"/>
            </a:pPr>
            <a:r>
              <a:rPr lang="en-US" sz="1350" dirty="0"/>
              <a:t>Completing a Quality Review of Applications Prior to Submission </a:t>
            </a:r>
          </a:p>
        </p:txBody>
      </p:sp>
    </p:spTree>
    <p:extLst>
      <p:ext uri="{BB962C8B-B14F-4D97-AF65-F5344CB8AC3E}">
        <p14:creationId xmlns:p14="http://schemas.microsoft.com/office/powerpoint/2010/main" val="36626771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247C-6942-64B8-0AEA-41D91666BAEF}"/>
              </a:ext>
            </a:extLst>
          </p:cNvPr>
          <p:cNvSpPr>
            <a:spLocks noGrp="1"/>
          </p:cNvSpPr>
          <p:nvPr>
            <p:ph type="title"/>
          </p:nvPr>
        </p:nvSpPr>
        <p:spPr/>
        <p:txBody>
          <a:bodyPr/>
          <a:lstStyle/>
          <a:p>
            <a:pPr algn="ctr"/>
            <a:r>
              <a:rPr lang="en-US" dirty="0"/>
              <a:t>A Foundation for Recovery and Resiliency</a:t>
            </a:r>
          </a:p>
        </p:txBody>
      </p:sp>
      <p:sp>
        <p:nvSpPr>
          <p:cNvPr id="3" name="Content Placeholder 2">
            <a:extLst>
              <a:ext uri="{FF2B5EF4-FFF2-40B4-BE49-F238E27FC236}">
                <a16:creationId xmlns:a16="http://schemas.microsoft.com/office/drawing/2014/main" id="{FC85759F-EB2B-91A5-B191-27FD3EBDA5A9}"/>
              </a:ext>
            </a:extLst>
          </p:cNvPr>
          <p:cNvSpPr>
            <a:spLocks noGrp="1"/>
          </p:cNvSpPr>
          <p:nvPr>
            <p:ph idx="1"/>
          </p:nvPr>
        </p:nvSpPr>
        <p:spPr/>
        <p:txBody>
          <a:bodyPr>
            <a:normAutofit/>
          </a:bodyPr>
          <a:lstStyle/>
          <a:p>
            <a:pPr algn="ctr"/>
            <a:r>
              <a:rPr lang="en-US" sz="2100" b="1" dirty="0"/>
              <a:t>More Than Income</a:t>
            </a:r>
          </a:p>
          <a:p>
            <a:pPr algn="ctr"/>
            <a:endParaRPr lang="en-US" sz="2100" b="1" dirty="0"/>
          </a:p>
          <a:p>
            <a:pPr marL="257175" indent="-257175" defTabSz="342900">
              <a:lnSpc>
                <a:spcPct val="100000"/>
              </a:lnSpc>
              <a:spcBef>
                <a:spcPct val="20000"/>
              </a:spcBef>
              <a:buFont typeface="Arial"/>
              <a:buChar char="•"/>
              <a:defRPr/>
            </a:pPr>
            <a:r>
              <a:rPr lang="en-US" sz="1800" dirty="0">
                <a:solidFill>
                  <a:prstClr val="black"/>
                </a:solidFill>
                <a:latin typeface="Calibri"/>
              </a:rPr>
              <a:t>Access to health care and housing</a:t>
            </a:r>
          </a:p>
          <a:p>
            <a:pPr marL="257175" indent="-257175" defTabSz="342900">
              <a:lnSpc>
                <a:spcPct val="100000"/>
              </a:lnSpc>
              <a:spcBef>
                <a:spcPct val="20000"/>
              </a:spcBef>
              <a:buFont typeface="Arial"/>
              <a:buChar char="•"/>
              <a:defRPr/>
            </a:pPr>
            <a:r>
              <a:rPr lang="en-US" sz="1800" dirty="0">
                <a:solidFill>
                  <a:prstClr val="black"/>
                </a:solidFill>
                <a:latin typeface="Calibri"/>
              </a:rPr>
              <a:t>Increased education and employment opportunities</a:t>
            </a:r>
          </a:p>
          <a:p>
            <a:pPr marL="257175" indent="-257175" defTabSz="342900">
              <a:lnSpc>
                <a:spcPct val="100000"/>
              </a:lnSpc>
              <a:spcBef>
                <a:spcPct val="20000"/>
              </a:spcBef>
              <a:buFont typeface="Arial"/>
              <a:buChar char="•"/>
              <a:defRPr/>
            </a:pPr>
            <a:r>
              <a:rPr lang="en-US" sz="1800" dirty="0">
                <a:solidFill>
                  <a:prstClr val="black"/>
                </a:solidFill>
                <a:latin typeface="Calibri"/>
              </a:rPr>
              <a:t>Decrease in incarcerations and hospitalizations</a:t>
            </a:r>
          </a:p>
          <a:p>
            <a:pPr algn="ctr"/>
            <a:endParaRPr lang="en-US" sz="2100" b="1" dirty="0"/>
          </a:p>
        </p:txBody>
      </p:sp>
      <p:sp>
        <p:nvSpPr>
          <p:cNvPr id="4" name="Content Placeholder 3">
            <a:extLst>
              <a:ext uri="{FF2B5EF4-FFF2-40B4-BE49-F238E27FC236}">
                <a16:creationId xmlns:a16="http://schemas.microsoft.com/office/drawing/2014/main" id="{60B1E4E0-D8AB-CE81-8744-2283667D0362}"/>
              </a:ext>
            </a:extLst>
          </p:cNvPr>
          <p:cNvSpPr>
            <a:spLocks noGrp="1"/>
          </p:cNvSpPr>
          <p:nvPr>
            <p:ph idx="10"/>
          </p:nvPr>
        </p:nvSpPr>
        <p:spPr>
          <a:xfrm>
            <a:off x="4699152" y="2380042"/>
            <a:ext cx="3497580" cy="3043688"/>
          </a:xfrm>
        </p:spPr>
        <p:txBody>
          <a:bodyPr>
            <a:normAutofit/>
          </a:bodyPr>
          <a:lstStyle/>
          <a:p>
            <a:pPr algn="ctr"/>
            <a:r>
              <a:rPr lang="en-US" sz="2100" b="1" dirty="0"/>
              <a:t>SSI/SSDI: One Brick in Foundation</a:t>
            </a:r>
          </a:p>
          <a:p>
            <a:pPr algn="ctr"/>
            <a:endParaRPr lang="en-US" sz="2100" b="1" dirty="0"/>
          </a:p>
        </p:txBody>
      </p:sp>
      <p:pic>
        <p:nvPicPr>
          <p:cNvPr id="5" name="Content Placeholder 1">
            <a:extLst>
              <a:ext uri="{FF2B5EF4-FFF2-40B4-BE49-F238E27FC236}">
                <a16:creationId xmlns:a16="http://schemas.microsoft.com/office/drawing/2014/main" id="{F35588EE-69D4-1581-9B70-AD96F8CCF45C}"/>
              </a:ext>
            </a:extLst>
          </p:cNvPr>
          <p:cNvPicPr>
            <a:picLocks noChangeAspect="1"/>
          </p:cNvPicPr>
          <p:nvPr/>
        </p:nvPicPr>
        <p:blipFill>
          <a:blip r:embed="rId2"/>
          <a:stretch>
            <a:fillRect/>
          </a:stretch>
        </p:blipFill>
        <p:spPr>
          <a:xfrm>
            <a:off x="5232341" y="2953865"/>
            <a:ext cx="2702144" cy="2325255"/>
          </a:xfrm>
          <a:prstGeom prst="rect">
            <a:avLst/>
          </a:prstGeom>
        </p:spPr>
      </p:pic>
    </p:spTree>
    <p:extLst>
      <p:ext uri="{BB962C8B-B14F-4D97-AF65-F5344CB8AC3E}">
        <p14:creationId xmlns:p14="http://schemas.microsoft.com/office/powerpoint/2010/main" val="39003245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5EE67-DE83-C00F-F31C-58A2B46234DB}"/>
              </a:ext>
            </a:extLst>
          </p:cNvPr>
          <p:cNvSpPr>
            <a:spLocks noGrp="1"/>
          </p:cNvSpPr>
          <p:nvPr>
            <p:ph type="title"/>
          </p:nvPr>
        </p:nvSpPr>
        <p:spPr>
          <a:xfrm>
            <a:off x="875620" y="891064"/>
            <a:ext cx="7334387" cy="1200626"/>
          </a:xfrm>
        </p:spPr>
        <p:txBody>
          <a:bodyPr/>
          <a:lstStyle/>
          <a:p>
            <a:pPr algn="ctr"/>
            <a:r>
              <a:rPr lang="en-US" dirty="0"/>
              <a:t>How do States and Communities Benefit?</a:t>
            </a:r>
          </a:p>
        </p:txBody>
      </p:sp>
      <p:sp>
        <p:nvSpPr>
          <p:cNvPr id="3" name="Content Placeholder 2">
            <a:extLst>
              <a:ext uri="{FF2B5EF4-FFF2-40B4-BE49-F238E27FC236}">
                <a16:creationId xmlns:a16="http://schemas.microsoft.com/office/drawing/2014/main" id="{DAF7743C-9A64-6DD7-26EC-7870E2484D2F}"/>
              </a:ext>
            </a:extLst>
          </p:cNvPr>
          <p:cNvSpPr>
            <a:spLocks noGrp="1"/>
          </p:cNvSpPr>
          <p:nvPr>
            <p:ph idx="14"/>
          </p:nvPr>
        </p:nvSpPr>
        <p:spPr>
          <a:xfrm>
            <a:off x="875110" y="2846785"/>
            <a:ext cx="7335440" cy="2577703"/>
          </a:xfrm>
        </p:spPr>
        <p:txBody>
          <a:bodyPr>
            <a:normAutofit lnSpcReduction="10000"/>
          </a:bodyPr>
          <a:lstStyle/>
          <a:p>
            <a:pPr marL="0" indent="0" defTabSz="342900">
              <a:lnSpc>
                <a:spcPct val="100000"/>
              </a:lnSpc>
              <a:spcBef>
                <a:spcPts val="0"/>
              </a:spcBef>
              <a:buNone/>
              <a:defRPr/>
            </a:pPr>
            <a:r>
              <a:rPr lang="en-US" sz="1800" dirty="0">
                <a:solidFill>
                  <a:prstClr val="black"/>
                </a:solidFill>
                <a:latin typeface="Calibri"/>
              </a:rPr>
              <a:t>SSI and Medicaid bring federal dollars into states, localities, and community programs:</a:t>
            </a:r>
          </a:p>
          <a:p>
            <a:pPr marL="0" indent="0" defTabSz="342900">
              <a:lnSpc>
                <a:spcPct val="100000"/>
              </a:lnSpc>
              <a:spcBef>
                <a:spcPts val="0"/>
              </a:spcBef>
              <a:buNone/>
              <a:defRPr/>
            </a:pPr>
            <a:endParaRPr lang="en-US" sz="1800" dirty="0">
              <a:solidFill>
                <a:prstClr val="black"/>
              </a:solidFill>
              <a:latin typeface="Calibri"/>
            </a:endParaRPr>
          </a:p>
          <a:p>
            <a:pPr indent="-257175" defTabSz="342900">
              <a:lnSpc>
                <a:spcPct val="100000"/>
              </a:lnSpc>
              <a:spcBef>
                <a:spcPts val="0"/>
              </a:spcBef>
              <a:defRPr/>
            </a:pPr>
            <a:r>
              <a:rPr lang="en-US" sz="1800" dirty="0">
                <a:solidFill>
                  <a:prstClr val="black"/>
                </a:solidFill>
                <a:latin typeface="Calibri"/>
              </a:rPr>
              <a:t>Health providers can recoup cost of uncompensated care.</a:t>
            </a:r>
          </a:p>
          <a:p>
            <a:pPr indent="-257175" defTabSz="342900">
              <a:lnSpc>
                <a:spcPct val="100000"/>
              </a:lnSpc>
              <a:spcBef>
                <a:spcPts val="0"/>
              </a:spcBef>
              <a:defRPr/>
            </a:pPr>
            <a:r>
              <a:rPr lang="en-US" sz="1800" dirty="0">
                <a:solidFill>
                  <a:prstClr val="black"/>
                </a:solidFill>
                <a:latin typeface="Calibri"/>
              </a:rPr>
              <a:t>States and localities can recoup the cost of public assistance.</a:t>
            </a:r>
          </a:p>
          <a:p>
            <a:pPr marL="600075" lvl="1" indent="-257175" defTabSz="342900">
              <a:lnSpc>
                <a:spcPct val="100000"/>
              </a:lnSpc>
              <a:spcBef>
                <a:spcPts val="0"/>
              </a:spcBef>
              <a:defRPr/>
            </a:pPr>
            <a:r>
              <a:rPr lang="en-US" sz="1800" dirty="0">
                <a:solidFill>
                  <a:prstClr val="black"/>
                </a:solidFill>
                <a:latin typeface="Calibri"/>
              </a:rPr>
              <a:t>ABD payments</a:t>
            </a:r>
          </a:p>
          <a:p>
            <a:pPr indent="-257175" defTabSz="342900">
              <a:lnSpc>
                <a:spcPct val="100000"/>
              </a:lnSpc>
              <a:spcBef>
                <a:spcPts val="0"/>
              </a:spcBef>
              <a:defRPr/>
            </a:pPr>
            <a:r>
              <a:rPr lang="en-US" sz="1800" dirty="0">
                <a:solidFill>
                  <a:prstClr val="black"/>
                </a:solidFill>
                <a:latin typeface="Calibri"/>
              </a:rPr>
              <a:t>Cash benefits and back payments received by individuals is spent in the local community </a:t>
            </a:r>
            <a:r>
              <a:rPr lang="en-US" sz="1800" i="1" dirty="0">
                <a:solidFill>
                  <a:prstClr val="black"/>
                </a:solidFill>
                <a:latin typeface="Calibri"/>
              </a:rPr>
              <a:t>(2024: 774 million*).</a:t>
            </a:r>
          </a:p>
          <a:p>
            <a:pPr marL="0" indent="0" defTabSz="342900">
              <a:lnSpc>
                <a:spcPct val="100000"/>
              </a:lnSpc>
              <a:spcBef>
                <a:spcPts val="0"/>
              </a:spcBef>
              <a:buNone/>
              <a:defRPr/>
            </a:pPr>
            <a:endParaRPr lang="en-US" sz="1800" i="1" dirty="0">
              <a:solidFill>
                <a:prstClr val="black"/>
              </a:solidFill>
              <a:latin typeface="Calibri"/>
            </a:endParaRPr>
          </a:p>
          <a:p>
            <a:pPr marL="0" indent="0" defTabSz="342900">
              <a:lnSpc>
                <a:spcPct val="100000"/>
              </a:lnSpc>
              <a:spcBef>
                <a:spcPts val="0"/>
              </a:spcBef>
              <a:buNone/>
              <a:defRPr/>
            </a:pPr>
            <a:r>
              <a:rPr lang="en-US" sz="1800" i="1" dirty="0">
                <a:solidFill>
                  <a:prstClr val="black"/>
                </a:solidFill>
                <a:latin typeface="Calibri"/>
              </a:rPr>
              <a:t>*https://soarworks.samhsa.gov/about-the-model/oat-and-outcomes</a:t>
            </a:r>
          </a:p>
          <a:p>
            <a:endParaRPr lang="en-US" dirty="0"/>
          </a:p>
        </p:txBody>
      </p:sp>
    </p:spTree>
    <p:extLst>
      <p:ext uri="{BB962C8B-B14F-4D97-AF65-F5344CB8AC3E}">
        <p14:creationId xmlns:p14="http://schemas.microsoft.com/office/powerpoint/2010/main" val="25293387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A093-E00B-31E9-0A13-71142E30E57C}"/>
              </a:ext>
            </a:extLst>
          </p:cNvPr>
          <p:cNvSpPr>
            <a:spLocks noGrp="1"/>
          </p:cNvSpPr>
          <p:nvPr>
            <p:ph type="ctrTitle"/>
          </p:nvPr>
        </p:nvSpPr>
        <p:spPr>
          <a:xfrm>
            <a:off x="875621" y="1370877"/>
            <a:ext cx="4684434" cy="1837507"/>
          </a:xfrm>
        </p:spPr>
        <p:txBody>
          <a:bodyPr/>
          <a:lstStyle/>
          <a:p>
            <a:r>
              <a:rPr lang="en-US" sz="2700" dirty="0">
                <a:solidFill>
                  <a:schemeClr val="tx1"/>
                </a:solidFill>
              </a:rPr>
              <a:t>Clark County SOAR: Sea Mar-CSNW </a:t>
            </a:r>
          </a:p>
        </p:txBody>
      </p:sp>
      <p:sp>
        <p:nvSpPr>
          <p:cNvPr id="3" name="Subtitle 2">
            <a:extLst>
              <a:ext uri="{FF2B5EF4-FFF2-40B4-BE49-F238E27FC236}">
                <a16:creationId xmlns:a16="http://schemas.microsoft.com/office/drawing/2014/main" id="{C62C8177-F0B6-B02C-3682-183D8307E999}"/>
              </a:ext>
            </a:extLst>
          </p:cNvPr>
          <p:cNvSpPr>
            <a:spLocks noGrp="1"/>
          </p:cNvSpPr>
          <p:nvPr>
            <p:ph type="subTitle" idx="1"/>
          </p:nvPr>
        </p:nvSpPr>
        <p:spPr>
          <a:xfrm>
            <a:off x="875621" y="3242063"/>
            <a:ext cx="4684434" cy="2322873"/>
          </a:xfrm>
        </p:spPr>
        <p:txBody>
          <a:bodyPr anchor="t"/>
          <a:lstStyle/>
          <a:p>
            <a:r>
              <a:rPr lang="en-US" sz="1800" dirty="0">
                <a:solidFill>
                  <a:schemeClr val="tx1"/>
                </a:solidFill>
              </a:rPr>
              <a:t>Provides:</a:t>
            </a:r>
          </a:p>
          <a:p>
            <a:pPr marL="342900" indent="-342900">
              <a:buFontTx/>
              <a:buChar char="-"/>
            </a:pPr>
            <a:r>
              <a:rPr lang="en-US" sz="1800" dirty="0">
                <a:solidFill>
                  <a:schemeClr val="tx1"/>
                </a:solidFill>
              </a:rPr>
              <a:t>SOAR Claims (last 22 months: 57 apps, 56% approvals)</a:t>
            </a:r>
          </a:p>
          <a:p>
            <a:pPr marL="342900" indent="-342900">
              <a:buFontTx/>
              <a:buChar char="-"/>
            </a:pPr>
            <a:r>
              <a:rPr lang="en-US" sz="1800" dirty="0">
                <a:solidFill>
                  <a:schemeClr val="tx1"/>
                </a:solidFill>
              </a:rPr>
              <a:t>In-person Cohorts</a:t>
            </a:r>
          </a:p>
          <a:p>
            <a:pPr marL="342900" indent="-342900">
              <a:buFontTx/>
              <a:buChar char="-"/>
            </a:pPr>
            <a:r>
              <a:rPr lang="en-US" sz="1800" dirty="0">
                <a:solidFill>
                  <a:schemeClr val="tx1"/>
                </a:solidFill>
              </a:rPr>
              <a:t>SOAR Collaboration Meetings</a:t>
            </a:r>
          </a:p>
          <a:p>
            <a:pPr marL="342900" indent="-342900">
              <a:buFontTx/>
              <a:buChar char="-"/>
            </a:pPr>
            <a:r>
              <a:rPr lang="en-US" sz="1800" dirty="0">
                <a:solidFill>
                  <a:schemeClr val="tx1"/>
                </a:solidFill>
              </a:rPr>
              <a:t>Support &amp; Technical Assistance</a:t>
            </a:r>
          </a:p>
          <a:p>
            <a:pPr marL="342900" indent="-342900">
              <a:buFontTx/>
              <a:buChar char="-"/>
            </a:pPr>
            <a:r>
              <a:rPr lang="en-US" sz="1800" dirty="0">
                <a:solidFill>
                  <a:schemeClr val="tx1"/>
                </a:solidFill>
              </a:rPr>
              <a:t>Acts as a Liaison with local SSA,DDS, and DSHS</a:t>
            </a:r>
          </a:p>
          <a:p>
            <a:pPr marL="342900" indent="-342900">
              <a:buFontTx/>
              <a:buChar char="-"/>
            </a:pPr>
            <a:endParaRPr lang="en-US" dirty="0"/>
          </a:p>
        </p:txBody>
      </p:sp>
    </p:spTree>
    <p:extLst>
      <p:ext uri="{BB962C8B-B14F-4D97-AF65-F5344CB8AC3E}">
        <p14:creationId xmlns:p14="http://schemas.microsoft.com/office/powerpoint/2010/main" val="41171533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F0D8-57D4-7888-D837-4385885389EB}"/>
              </a:ext>
            </a:extLst>
          </p:cNvPr>
          <p:cNvSpPr>
            <a:spLocks noGrp="1"/>
          </p:cNvSpPr>
          <p:nvPr>
            <p:ph type="ctrTitle"/>
          </p:nvPr>
        </p:nvSpPr>
        <p:spPr/>
        <p:txBody>
          <a:bodyPr/>
          <a:lstStyle/>
          <a:p>
            <a:pPr algn="ctr"/>
            <a:r>
              <a:rPr lang="en-US" dirty="0"/>
              <a:t>Thank You!</a:t>
            </a:r>
          </a:p>
        </p:txBody>
      </p:sp>
    </p:spTree>
    <p:extLst>
      <p:ext uri="{BB962C8B-B14F-4D97-AF65-F5344CB8AC3E}">
        <p14:creationId xmlns:p14="http://schemas.microsoft.com/office/powerpoint/2010/main" val="38204447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975DBF-8AF0-4A05-8330-4CED0526EA6A}"/>
              </a:ext>
            </a:extLst>
          </p:cNvPr>
          <p:cNvSpPr>
            <a:spLocks noGrp="1"/>
          </p:cNvSpPr>
          <p:nvPr>
            <p:ph sz="quarter" idx="13"/>
          </p:nvPr>
        </p:nvSpPr>
        <p:spPr>
          <a:xfrm>
            <a:off x="721896" y="1120846"/>
            <a:ext cx="7700210" cy="5188514"/>
          </a:xfrm>
        </p:spPr>
        <p:txBody>
          <a:bodyPr>
            <a:normAutofit/>
          </a:bodyPr>
          <a:lstStyle/>
          <a:p>
            <a:r>
              <a:rPr lang="en-US" b="0" dirty="0"/>
              <a:t>Open Public Forum (up to 3 minutes)</a:t>
            </a:r>
          </a:p>
          <a:p>
            <a:r>
              <a:rPr lang="en-US" b="0" dirty="0"/>
              <a:t>Other Business</a:t>
            </a:r>
          </a:p>
          <a:p>
            <a:pPr lvl="1"/>
            <a:r>
              <a:rPr lang="en-US" dirty="0"/>
              <a:t>Legislative advocacy update</a:t>
            </a:r>
            <a:endParaRPr lang="en-US" b="0" dirty="0"/>
          </a:p>
          <a:p>
            <a:r>
              <a:rPr lang="en-US" dirty="0"/>
              <a:t>Adjourn</a:t>
            </a:r>
            <a:endParaRPr lang="en-US" b="1" i="1" dirty="0"/>
          </a:p>
          <a:p>
            <a:pPr marL="342900" lvl="1" indent="0" algn="ctr">
              <a:buNone/>
            </a:pPr>
            <a:endParaRPr lang="en-US" sz="1800" b="1" i="1" dirty="0"/>
          </a:p>
          <a:p>
            <a:pPr marL="342900" lvl="1" indent="0" algn="ctr">
              <a:buNone/>
            </a:pPr>
            <a:endParaRPr lang="en-US" b="1" i="1" dirty="0"/>
          </a:p>
          <a:p>
            <a:pPr marL="342900" lvl="1" indent="0" algn="ctr">
              <a:buNone/>
            </a:pPr>
            <a:r>
              <a:rPr lang="en-US" sz="1800" b="1" i="1" dirty="0"/>
              <a:t>Save the date: Next CAAB Meeting</a:t>
            </a:r>
          </a:p>
          <a:p>
            <a:pPr marL="342900" lvl="1" indent="0" algn="ctr">
              <a:buNone/>
            </a:pPr>
            <a:r>
              <a:rPr lang="en-US" b="1" i="1" dirty="0"/>
              <a:t>April</a:t>
            </a:r>
            <a:r>
              <a:rPr lang="en-US" sz="1800" b="1" i="1" dirty="0"/>
              <a:t> </a:t>
            </a:r>
            <a:r>
              <a:rPr lang="en-US" b="1" i="1" dirty="0"/>
              <a:t>2</a:t>
            </a:r>
            <a:r>
              <a:rPr lang="en-US" sz="1800" b="1" i="1" dirty="0"/>
              <a:t>, 2025 starting at 9am</a:t>
            </a:r>
          </a:p>
          <a:p>
            <a:pPr lvl="1"/>
            <a:endParaRPr lang="en-US" dirty="0"/>
          </a:p>
        </p:txBody>
      </p:sp>
      <p:sp>
        <p:nvSpPr>
          <p:cNvPr id="3" name="Title 2">
            <a:extLst>
              <a:ext uri="{FF2B5EF4-FFF2-40B4-BE49-F238E27FC236}">
                <a16:creationId xmlns:a16="http://schemas.microsoft.com/office/drawing/2014/main" id="{6941597F-988D-4C8E-AF99-87C8B0E605D8}"/>
              </a:ext>
            </a:extLst>
          </p:cNvPr>
          <p:cNvSpPr>
            <a:spLocks noGrp="1"/>
          </p:cNvSpPr>
          <p:nvPr>
            <p:ph type="title"/>
          </p:nvPr>
        </p:nvSpPr>
        <p:spPr/>
        <p:txBody>
          <a:bodyPr/>
          <a:lstStyle/>
          <a:p>
            <a:r>
              <a:rPr lang="en-US" dirty="0"/>
              <a:t>Open Public Forum and Other Business</a:t>
            </a:r>
          </a:p>
        </p:txBody>
      </p:sp>
      <p:sp>
        <p:nvSpPr>
          <p:cNvPr id="4" name="Date Placeholder 3">
            <a:extLst>
              <a:ext uri="{FF2B5EF4-FFF2-40B4-BE49-F238E27FC236}">
                <a16:creationId xmlns:a16="http://schemas.microsoft.com/office/drawing/2014/main" id="{F24967A9-A4BE-46DE-8A6C-0DC40F19F908}"/>
              </a:ext>
            </a:extLst>
          </p:cNvPr>
          <p:cNvSpPr>
            <a:spLocks noGrp="1"/>
          </p:cNvSpPr>
          <p:nvPr>
            <p:ph type="dt" sz="half" idx="14"/>
          </p:nvPr>
        </p:nvSpPr>
        <p:spPr/>
        <p:txBody>
          <a:bodyPr/>
          <a:lstStyle/>
          <a:p>
            <a:r>
              <a:rPr lang="en-US"/>
              <a:t>3/5/2025</a:t>
            </a:r>
            <a:endParaRPr lang="en-US" dirty="0"/>
          </a:p>
        </p:txBody>
      </p:sp>
      <p:sp>
        <p:nvSpPr>
          <p:cNvPr id="5" name="Footer Placeholder 4">
            <a:extLst>
              <a:ext uri="{FF2B5EF4-FFF2-40B4-BE49-F238E27FC236}">
                <a16:creationId xmlns:a16="http://schemas.microsoft.com/office/drawing/2014/main" id="{9545605A-8064-4A90-8AFB-5736CEE4215D}"/>
              </a:ext>
            </a:extLst>
          </p:cNvPr>
          <p:cNvSpPr>
            <a:spLocks noGrp="1"/>
          </p:cNvSpPr>
          <p:nvPr>
            <p:ph type="ftr" sz="quarter" idx="15"/>
          </p:nvPr>
        </p:nvSpPr>
        <p:spPr/>
        <p:txBody>
          <a:bodyPr/>
          <a:lstStyle/>
          <a:p>
            <a:r>
              <a:rPr lang="en-US"/>
              <a:t>Community Action Advisory Board</a:t>
            </a:r>
            <a:endParaRPr lang="en-US" dirty="0"/>
          </a:p>
        </p:txBody>
      </p:sp>
      <p:sp>
        <p:nvSpPr>
          <p:cNvPr id="6" name="Slide Number Placeholder 5">
            <a:extLst>
              <a:ext uri="{FF2B5EF4-FFF2-40B4-BE49-F238E27FC236}">
                <a16:creationId xmlns:a16="http://schemas.microsoft.com/office/drawing/2014/main" id="{0438BDB6-4917-443A-892D-4D5E82AA8964}"/>
              </a:ext>
            </a:extLst>
          </p:cNvPr>
          <p:cNvSpPr>
            <a:spLocks noGrp="1"/>
          </p:cNvSpPr>
          <p:nvPr>
            <p:ph type="sldNum" sz="quarter" idx="16"/>
          </p:nvPr>
        </p:nvSpPr>
        <p:spPr/>
        <p:txBody>
          <a:bodyPr/>
          <a:lstStyle/>
          <a:p>
            <a:fld id="{BD3A08C5-CC68-3947-88A8-A9E34C1A68A7}" type="slidenum">
              <a:rPr lang="en-US" smtClean="0"/>
              <a:pPr/>
              <a:t>135</a:t>
            </a:fld>
            <a:endParaRPr lang="en-US" dirty="0"/>
          </a:p>
        </p:txBody>
      </p:sp>
    </p:spTree>
    <p:extLst>
      <p:ext uri="{BB962C8B-B14F-4D97-AF65-F5344CB8AC3E}">
        <p14:creationId xmlns:p14="http://schemas.microsoft.com/office/powerpoint/2010/main" val="348086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5D2DF-0F65-83C3-1EC4-7FE321B7D7EB}"/>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C632F939-0302-4F2D-CB73-24C1029F07A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1FFA1082-6407-F1AC-B0C1-7DD2E86892DF}"/>
              </a:ext>
            </a:extLst>
          </p:cNvPr>
          <p:cNvSpPr>
            <a:spLocks noGrp="1"/>
          </p:cNvSpPr>
          <p:nvPr>
            <p:ph type="sldNum" sz="quarter" idx="12"/>
          </p:nvPr>
        </p:nvSpPr>
        <p:spPr/>
        <p:txBody>
          <a:bodyPr/>
          <a:lstStyle/>
          <a:p>
            <a:fld id="{BD3A08C5-CC68-3947-88A8-A9E34C1A68A7}" type="slidenum">
              <a:rPr lang="en-US" smtClean="0"/>
              <a:pPr/>
              <a:t>14</a:t>
            </a:fld>
            <a:endParaRPr lang="en-US" dirty="0"/>
          </a:p>
        </p:txBody>
      </p:sp>
      <p:pic>
        <p:nvPicPr>
          <p:cNvPr id="5" name="Picture 4">
            <a:extLst>
              <a:ext uri="{FF2B5EF4-FFF2-40B4-BE49-F238E27FC236}">
                <a16:creationId xmlns:a16="http://schemas.microsoft.com/office/drawing/2014/main" id="{6E645C2E-4E41-BC4B-B242-017C75E5C175}"/>
              </a:ext>
            </a:extLst>
          </p:cNvPr>
          <p:cNvPicPr>
            <a:picLocks noChangeAspect="1"/>
          </p:cNvPicPr>
          <p:nvPr/>
        </p:nvPicPr>
        <p:blipFill>
          <a:blip r:embed="rId2"/>
          <a:stretch>
            <a:fillRect/>
          </a:stretch>
        </p:blipFill>
        <p:spPr>
          <a:xfrm>
            <a:off x="9300" y="859865"/>
            <a:ext cx="9134700" cy="5138269"/>
          </a:xfrm>
          <a:prstGeom prst="rect">
            <a:avLst/>
          </a:prstGeom>
        </p:spPr>
      </p:pic>
    </p:spTree>
    <p:extLst>
      <p:ext uri="{BB962C8B-B14F-4D97-AF65-F5344CB8AC3E}">
        <p14:creationId xmlns:p14="http://schemas.microsoft.com/office/powerpoint/2010/main" val="302091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ACF44-0AAC-810F-4236-A2845092CF36}"/>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D77AE153-52A0-A327-A03B-A5BCF4FDF03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7D748937-6D4C-C4E3-E789-146799AFE305}"/>
              </a:ext>
            </a:extLst>
          </p:cNvPr>
          <p:cNvSpPr>
            <a:spLocks noGrp="1"/>
          </p:cNvSpPr>
          <p:nvPr>
            <p:ph type="sldNum" sz="quarter" idx="12"/>
          </p:nvPr>
        </p:nvSpPr>
        <p:spPr/>
        <p:txBody>
          <a:bodyPr/>
          <a:lstStyle/>
          <a:p>
            <a:fld id="{BD3A08C5-CC68-3947-88A8-A9E34C1A68A7}" type="slidenum">
              <a:rPr lang="en-US" smtClean="0"/>
              <a:pPr/>
              <a:t>15</a:t>
            </a:fld>
            <a:endParaRPr lang="en-US" dirty="0"/>
          </a:p>
        </p:txBody>
      </p:sp>
      <p:pic>
        <p:nvPicPr>
          <p:cNvPr id="5" name="Picture 4">
            <a:extLst>
              <a:ext uri="{FF2B5EF4-FFF2-40B4-BE49-F238E27FC236}">
                <a16:creationId xmlns:a16="http://schemas.microsoft.com/office/drawing/2014/main" id="{EFC5AABA-AAC1-1E52-EBFE-79F1FFA46EA6}"/>
              </a:ext>
            </a:extLst>
          </p:cNvPr>
          <p:cNvPicPr>
            <a:picLocks noChangeAspect="1"/>
          </p:cNvPicPr>
          <p:nvPr/>
        </p:nvPicPr>
        <p:blipFill>
          <a:blip r:embed="rId2"/>
          <a:stretch>
            <a:fillRect/>
          </a:stretch>
        </p:blipFill>
        <p:spPr>
          <a:xfrm>
            <a:off x="9298" y="859865"/>
            <a:ext cx="9134702" cy="5138270"/>
          </a:xfrm>
          <a:prstGeom prst="rect">
            <a:avLst/>
          </a:prstGeom>
        </p:spPr>
      </p:pic>
    </p:spTree>
    <p:extLst>
      <p:ext uri="{BB962C8B-B14F-4D97-AF65-F5344CB8AC3E}">
        <p14:creationId xmlns:p14="http://schemas.microsoft.com/office/powerpoint/2010/main" val="850353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99B71-B90C-1037-2E4D-F619AB8C13D8}"/>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37C546EF-9CC8-0BAC-BDB9-5A61B5D5B21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CF3419D5-0517-FE8A-A3F5-F4A3A0B77657}"/>
              </a:ext>
            </a:extLst>
          </p:cNvPr>
          <p:cNvSpPr>
            <a:spLocks noGrp="1"/>
          </p:cNvSpPr>
          <p:nvPr>
            <p:ph type="sldNum" sz="quarter" idx="12"/>
          </p:nvPr>
        </p:nvSpPr>
        <p:spPr/>
        <p:txBody>
          <a:bodyPr/>
          <a:lstStyle/>
          <a:p>
            <a:fld id="{BD3A08C5-CC68-3947-88A8-A9E34C1A68A7}" type="slidenum">
              <a:rPr lang="en-US" smtClean="0"/>
              <a:pPr/>
              <a:t>16</a:t>
            </a:fld>
            <a:endParaRPr lang="en-US" dirty="0"/>
          </a:p>
        </p:txBody>
      </p:sp>
      <p:pic>
        <p:nvPicPr>
          <p:cNvPr id="5" name="Picture 4">
            <a:extLst>
              <a:ext uri="{FF2B5EF4-FFF2-40B4-BE49-F238E27FC236}">
                <a16:creationId xmlns:a16="http://schemas.microsoft.com/office/drawing/2014/main" id="{89132154-50C7-E1C2-84D0-6CE7C645380B}"/>
              </a:ext>
            </a:extLst>
          </p:cNvPr>
          <p:cNvPicPr>
            <a:picLocks noChangeAspect="1"/>
          </p:cNvPicPr>
          <p:nvPr/>
        </p:nvPicPr>
        <p:blipFill>
          <a:blip r:embed="rId2"/>
          <a:stretch>
            <a:fillRect/>
          </a:stretch>
        </p:blipFill>
        <p:spPr>
          <a:xfrm>
            <a:off x="14211" y="865244"/>
            <a:ext cx="9115577" cy="5127512"/>
          </a:xfrm>
          <a:prstGeom prst="rect">
            <a:avLst/>
          </a:prstGeom>
        </p:spPr>
      </p:pic>
    </p:spTree>
    <p:extLst>
      <p:ext uri="{BB962C8B-B14F-4D97-AF65-F5344CB8AC3E}">
        <p14:creationId xmlns:p14="http://schemas.microsoft.com/office/powerpoint/2010/main" val="229960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3D231F-BE73-87E8-CE09-233DDF0DF9E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9924D5CA-4E9D-911A-2493-EA00FEF7E744}"/>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B2DF4C6-6F1E-F97B-7BBA-84321310273B}"/>
              </a:ext>
            </a:extLst>
          </p:cNvPr>
          <p:cNvSpPr>
            <a:spLocks noGrp="1"/>
          </p:cNvSpPr>
          <p:nvPr>
            <p:ph type="sldNum" sz="quarter" idx="12"/>
          </p:nvPr>
        </p:nvSpPr>
        <p:spPr/>
        <p:txBody>
          <a:bodyPr/>
          <a:lstStyle/>
          <a:p>
            <a:fld id="{BD3A08C5-CC68-3947-88A8-A9E34C1A68A7}" type="slidenum">
              <a:rPr lang="en-US" smtClean="0"/>
              <a:pPr/>
              <a:t>17</a:t>
            </a:fld>
            <a:endParaRPr lang="en-US" dirty="0"/>
          </a:p>
        </p:txBody>
      </p:sp>
      <p:pic>
        <p:nvPicPr>
          <p:cNvPr id="5" name="Picture 4">
            <a:extLst>
              <a:ext uri="{FF2B5EF4-FFF2-40B4-BE49-F238E27FC236}">
                <a16:creationId xmlns:a16="http://schemas.microsoft.com/office/drawing/2014/main" id="{019D9231-06F8-C521-C083-CFD48D3DE3B7}"/>
              </a:ext>
            </a:extLst>
          </p:cNvPr>
          <p:cNvPicPr>
            <a:picLocks noChangeAspect="1"/>
          </p:cNvPicPr>
          <p:nvPr/>
        </p:nvPicPr>
        <p:blipFill>
          <a:blip r:embed="rId2"/>
          <a:stretch>
            <a:fillRect/>
          </a:stretch>
        </p:blipFill>
        <p:spPr>
          <a:xfrm>
            <a:off x="-24038" y="843728"/>
            <a:ext cx="9192076" cy="5170543"/>
          </a:xfrm>
          <a:prstGeom prst="rect">
            <a:avLst/>
          </a:prstGeom>
        </p:spPr>
      </p:pic>
    </p:spTree>
    <p:extLst>
      <p:ext uri="{BB962C8B-B14F-4D97-AF65-F5344CB8AC3E}">
        <p14:creationId xmlns:p14="http://schemas.microsoft.com/office/powerpoint/2010/main" val="3929636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FC7655-F9C1-8575-E823-4B9B33ED3122}"/>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76A9CEE4-AEFE-DFE0-D673-CBAFA966292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57C689C6-294E-BD91-88EA-330C18FEB390}"/>
              </a:ext>
            </a:extLst>
          </p:cNvPr>
          <p:cNvSpPr>
            <a:spLocks noGrp="1"/>
          </p:cNvSpPr>
          <p:nvPr>
            <p:ph type="sldNum" sz="quarter" idx="12"/>
          </p:nvPr>
        </p:nvSpPr>
        <p:spPr/>
        <p:txBody>
          <a:bodyPr/>
          <a:lstStyle/>
          <a:p>
            <a:fld id="{BD3A08C5-CC68-3947-88A8-A9E34C1A68A7}" type="slidenum">
              <a:rPr lang="en-US" smtClean="0"/>
              <a:pPr/>
              <a:t>18</a:t>
            </a:fld>
            <a:endParaRPr lang="en-US" dirty="0"/>
          </a:p>
        </p:txBody>
      </p:sp>
      <p:pic>
        <p:nvPicPr>
          <p:cNvPr id="5" name="Picture 4">
            <a:extLst>
              <a:ext uri="{FF2B5EF4-FFF2-40B4-BE49-F238E27FC236}">
                <a16:creationId xmlns:a16="http://schemas.microsoft.com/office/drawing/2014/main" id="{847CCA69-89BE-16F6-27DB-52E9216733E9}"/>
              </a:ext>
            </a:extLst>
          </p:cNvPr>
          <p:cNvPicPr>
            <a:picLocks noChangeAspect="1"/>
          </p:cNvPicPr>
          <p:nvPr/>
        </p:nvPicPr>
        <p:blipFill>
          <a:blip r:embed="rId2"/>
          <a:stretch>
            <a:fillRect/>
          </a:stretch>
        </p:blipFill>
        <p:spPr>
          <a:xfrm>
            <a:off x="-9828" y="865244"/>
            <a:ext cx="9153828" cy="5149028"/>
          </a:xfrm>
          <a:prstGeom prst="rect">
            <a:avLst/>
          </a:prstGeom>
        </p:spPr>
      </p:pic>
    </p:spTree>
    <p:extLst>
      <p:ext uri="{BB962C8B-B14F-4D97-AF65-F5344CB8AC3E}">
        <p14:creationId xmlns:p14="http://schemas.microsoft.com/office/powerpoint/2010/main" val="69052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4180D-D6D2-A229-6E3A-7094F5CF179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F168DDD7-EDAE-DF28-1DEC-EDFC340B762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BFB85A7-2BA2-A03D-1CCE-EC60E4F52870}"/>
              </a:ext>
            </a:extLst>
          </p:cNvPr>
          <p:cNvSpPr>
            <a:spLocks noGrp="1"/>
          </p:cNvSpPr>
          <p:nvPr>
            <p:ph type="sldNum" sz="quarter" idx="12"/>
          </p:nvPr>
        </p:nvSpPr>
        <p:spPr/>
        <p:txBody>
          <a:bodyPr/>
          <a:lstStyle/>
          <a:p>
            <a:fld id="{BD3A08C5-CC68-3947-88A8-A9E34C1A68A7}" type="slidenum">
              <a:rPr lang="en-US" smtClean="0"/>
              <a:pPr/>
              <a:t>19</a:t>
            </a:fld>
            <a:endParaRPr lang="en-US" dirty="0"/>
          </a:p>
        </p:txBody>
      </p:sp>
      <p:pic>
        <p:nvPicPr>
          <p:cNvPr id="5" name="Picture 4">
            <a:extLst>
              <a:ext uri="{FF2B5EF4-FFF2-40B4-BE49-F238E27FC236}">
                <a16:creationId xmlns:a16="http://schemas.microsoft.com/office/drawing/2014/main" id="{7806CEC8-E17A-4C39-A033-5AA5A020D542}"/>
              </a:ext>
            </a:extLst>
          </p:cNvPr>
          <p:cNvPicPr>
            <a:picLocks noChangeAspect="1"/>
          </p:cNvPicPr>
          <p:nvPr/>
        </p:nvPicPr>
        <p:blipFill>
          <a:blip r:embed="rId2"/>
          <a:stretch>
            <a:fillRect/>
          </a:stretch>
        </p:blipFill>
        <p:spPr>
          <a:xfrm>
            <a:off x="-14477" y="849107"/>
            <a:ext cx="9172953" cy="5159786"/>
          </a:xfrm>
          <a:prstGeom prst="rect">
            <a:avLst/>
          </a:prstGeom>
        </p:spPr>
      </p:pic>
    </p:spTree>
    <p:extLst>
      <p:ext uri="{BB962C8B-B14F-4D97-AF65-F5344CB8AC3E}">
        <p14:creationId xmlns:p14="http://schemas.microsoft.com/office/powerpoint/2010/main" val="29725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EE462-0876-D734-8266-B1B923594901}"/>
              </a:ext>
            </a:extLst>
          </p:cNvPr>
          <p:cNvSpPr>
            <a:spLocks noGrp="1"/>
          </p:cNvSpPr>
          <p:nvPr>
            <p:ph type="title"/>
          </p:nvPr>
        </p:nvSpPr>
        <p:spPr/>
        <p:txBody>
          <a:bodyPr/>
          <a:lstStyle/>
          <a:p>
            <a:r>
              <a:rPr lang="en-US" dirty="0"/>
              <a:t>Approval of Jan and Feb 2025 Minutes</a:t>
            </a:r>
          </a:p>
        </p:txBody>
      </p:sp>
      <p:sp>
        <p:nvSpPr>
          <p:cNvPr id="4" name="Date Placeholder 3">
            <a:extLst>
              <a:ext uri="{FF2B5EF4-FFF2-40B4-BE49-F238E27FC236}">
                <a16:creationId xmlns:a16="http://schemas.microsoft.com/office/drawing/2014/main" id="{B670AB65-9A6F-A5A8-FE6D-580110A18E89}"/>
              </a:ext>
            </a:extLst>
          </p:cNvPr>
          <p:cNvSpPr>
            <a:spLocks noGrp="1"/>
          </p:cNvSpPr>
          <p:nvPr>
            <p:ph type="dt" sz="half" idx="14"/>
          </p:nvPr>
        </p:nvSpPr>
        <p:spPr/>
        <p:txBody>
          <a:bodyPr/>
          <a:lstStyle/>
          <a:p>
            <a:r>
              <a:rPr lang="en-US"/>
              <a:t>3/5/2025</a:t>
            </a:r>
            <a:endParaRPr lang="en-US" dirty="0"/>
          </a:p>
        </p:txBody>
      </p:sp>
      <p:sp>
        <p:nvSpPr>
          <p:cNvPr id="5" name="Footer Placeholder 4">
            <a:extLst>
              <a:ext uri="{FF2B5EF4-FFF2-40B4-BE49-F238E27FC236}">
                <a16:creationId xmlns:a16="http://schemas.microsoft.com/office/drawing/2014/main" id="{B295ADAF-AE18-2F6B-CD29-008FE3BD50F7}"/>
              </a:ext>
            </a:extLst>
          </p:cNvPr>
          <p:cNvSpPr>
            <a:spLocks noGrp="1"/>
          </p:cNvSpPr>
          <p:nvPr>
            <p:ph type="ftr" sz="quarter" idx="15"/>
          </p:nvPr>
        </p:nvSpPr>
        <p:spPr/>
        <p:txBody>
          <a:bodyPr/>
          <a:lstStyle/>
          <a:p>
            <a:r>
              <a:rPr lang="en-US"/>
              <a:t>Community Action Advisory Board</a:t>
            </a:r>
            <a:endParaRPr lang="en-US" dirty="0"/>
          </a:p>
        </p:txBody>
      </p:sp>
      <p:sp>
        <p:nvSpPr>
          <p:cNvPr id="6" name="Slide Number Placeholder 5">
            <a:extLst>
              <a:ext uri="{FF2B5EF4-FFF2-40B4-BE49-F238E27FC236}">
                <a16:creationId xmlns:a16="http://schemas.microsoft.com/office/drawing/2014/main" id="{EBF314BC-68D5-DD6F-1A4E-48425BA95048}"/>
              </a:ext>
            </a:extLst>
          </p:cNvPr>
          <p:cNvSpPr>
            <a:spLocks noGrp="1"/>
          </p:cNvSpPr>
          <p:nvPr>
            <p:ph type="sldNum" sz="quarter" idx="16"/>
          </p:nvPr>
        </p:nvSpPr>
        <p:spPr/>
        <p:txBody>
          <a:bodyPr/>
          <a:lstStyle/>
          <a:p>
            <a:fld id="{BD3A08C5-CC68-3947-88A8-A9E34C1A68A7}" type="slidenum">
              <a:rPr lang="en-US" smtClean="0"/>
              <a:pPr/>
              <a:t>2</a:t>
            </a:fld>
            <a:endParaRPr lang="en-US" dirty="0"/>
          </a:p>
        </p:txBody>
      </p:sp>
      <p:pic>
        <p:nvPicPr>
          <p:cNvPr id="11" name="Picture 10" descr="Text, table&#10;&#10;Description automatically generated">
            <a:extLst>
              <a:ext uri="{FF2B5EF4-FFF2-40B4-BE49-F238E27FC236}">
                <a16:creationId xmlns:a16="http://schemas.microsoft.com/office/drawing/2014/main" id="{1C221FA4-53F5-2148-A2EE-BD645DDB2E6F}"/>
              </a:ext>
            </a:extLst>
          </p:cNvPr>
          <p:cNvPicPr>
            <a:picLocks noChangeAspect="1"/>
          </p:cNvPicPr>
          <p:nvPr/>
        </p:nvPicPr>
        <p:blipFill>
          <a:blip r:embed="rId2"/>
          <a:stretch>
            <a:fillRect/>
          </a:stretch>
        </p:blipFill>
        <p:spPr>
          <a:xfrm>
            <a:off x="857193" y="1160584"/>
            <a:ext cx="3785260" cy="4898572"/>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17F4AB04-3B04-33B7-B420-C5B3DDD297B8}"/>
              </a:ext>
            </a:extLst>
          </p:cNvPr>
          <p:cNvPicPr>
            <a:picLocks noChangeAspect="1"/>
          </p:cNvPicPr>
          <p:nvPr/>
        </p:nvPicPr>
        <p:blipFill>
          <a:blip r:embed="rId3"/>
          <a:stretch>
            <a:fillRect/>
          </a:stretch>
        </p:blipFill>
        <p:spPr>
          <a:xfrm>
            <a:off x="4501547" y="1160583"/>
            <a:ext cx="3785260" cy="4898571"/>
          </a:xfrm>
          <a:prstGeom prst="rect">
            <a:avLst/>
          </a:prstGeom>
        </p:spPr>
      </p:pic>
    </p:spTree>
    <p:extLst>
      <p:ext uri="{BB962C8B-B14F-4D97-AF65-F5344CB8AC3E}">
        <p14:creationId xmlns:p14="http://schemas.microsoft.com/office/powerpoint/2010/main" val="2001123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E0DE2-A937-8DA0-90DF-99A108F4CAD6}"/>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9B3C8F90-0BAA-1A6B-C6F2-AD6119EA1E8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95D091B-BD17-E615-CDB4-22B764B70CF5}"/>
              </a:ext>
            </a:extLst>
          </p:cNvPr>
          <p:cNvSpPr>
            <a:spLocks noGrp="1"/>
          </p:cNvSpPr>
          <p:nvPr>
            <p:ph type="sldNum" sz="quarter" idx="12"/>
          </p:nvPr>
        </p:nvSpPr>
        <p:spPr/>
        <p:txBody>
          <a:bodyPr/>
          <a:lstStyle/>
          <a:p>
            <a:fld id="{BD3A08C5-CC68-3947-88A8-A9E34C1A68A7}" type="slidenum">
              <a:rPr lang="en-US" smtClean="0"/>
              <a:pPr/>
              <a:t>20</a:t>
            </a:fld>
            <a:endParaRPr lang="en-US" dirty="0"/>
          </a:p>
        </p:txBody>
      </p:sp>
      <p:pic>
        <p:nvPicPr>
          <p:cNvPr id="5" name="Picture 4">
            <a:extLst>
              <a:ext uri="{FF2B5EF4-FFF2-40B4-BE49-F238E27FC236}">
                <a16:creationId xmlns:a16="http://schemas.microsoft.com/office/drawing/2014/main" id="{08D0D590-22B2-F326-2758-9D6D94113B2B}"/>
              </a:ext>
            </a:extLst>
          </p:cNvPr>
          <p:cNvPicPr>
            <a:picLocks noChangeAspect="1"/>
          </p:cNvPicPr>
          <p:nvPr/>
        </p:nvPicPr>
        <p:blipFill>
          <a:blip r:embed="rId2"/>
          <a:stretch>
            <a:fillRect/>
          </a:stretch>
        </p:blipFill>
        <p:spPr>
          <a:xfrm>
            <a:off x="-1" y="854485"/>
            <a:ext cx="9153829" cy="5149029"/>
          </a:xfrm>
          <a:prstGeom prst="rect">
            <a:avLst/>
          </a:prstGeom>
        </p:spPr>
      </p:pic>
    </p:spTree>
    <p:extLst>
      <p:ext uri="{BB962C8B-B14F-4D97-AF65-F5344CB8AC3E}">
        <p14:creationId xmlns:p14="http://schemas.microsoft.com/office/powerpoint/2010/main" val="340460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07884C-F136-7B23-6C6E-2BF8339EBB4F}"/>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D4B95A56-F1E8-E9AA-7393-72F6DDF296E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2BC7267-900A-90DD-37D8-71949EBF9360}"/>
              </a:ext>
            </a:extLst>
          </p:cNvPr>
          <p:cNvSpPr>
            <a:spLocks noGrp="1"/>
          </p:cNvSpPr>
          <p:nvPr>
            <p:ph type="sldNum" sz="quarter" idx="12"/>
          </p:nvPr>
        </p:nvSpPr>
        <p:spPr/>
        <p:txBody>
          <a:bodyPr/>
          <a:lstStyle/>
          <a:p>
            <a:fld id="{BD3A08C5-CC68-3947-88A8-A9E34C1A68A7}" type="slidenum">
              <a:rPr lang="en-US" smtClean="0"/>
              <a:pPr/>
              <a:t>21</a:t>
            </a:fld>
            <a:endParaRPr lang="en-US" dirty="0"/>
          </a:p>
        </p:txBody>
      </p:sp>
      <p:pic>
        <p:nvPicPr>
          <p:cNvPr id="5" name="Picture 4">
            <a:extLst>
              <a:ext uri="{FF2B5EF4-FFF2-40B4-BE49-F238E27FC236}">
                <a16:creationId xmlns:a16="http://schemas.microsoft.com/office/drawing/2014/main" id="{A1EC0584-17DC-7AC0-5728-69C1CB6339D0}"/>
              </a:ext>
            </a:extLst>
          </p:cNvPr>
          <p:cNvPicPr>
            <a:picLocks noChangeAspect="1"/>
          </p:cNvPicPr>
          <p:nvPr/>
        </p:nvPicPr>
        <p:blipFill>
          <a:blip r:embed="rId2"/>
          <a:stretch>
            <a:fillRect/>
          </a:stretch>
        </p:blipFill>
        <p:spPr>
          <a:xfrm>
            <a:off x="14211" y="865244"/>
            <a:ext cx="9115577" cy="5127512"/>
          </a:xfrm>
          <a:prstGeom prst="rect">
            <a:avLst/>
          </a:prstGeom>
        </p:spPr>
      </p:pic>
    </p:spTree>
    <p:extLst>
      <p:ext uri="{BB962C8B-B14F-4D97-AF65-F5344CB8AC3E}">
        <p14:creationId xmlns:p14="http://schemas.microsoft.com/office/powerpoint/2010/main" val="1477906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10AF7-E375-8ED0-25C1-D3C41F030F78}"/>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D587718E-32F3-215D-F72A-EFF44885277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1E4E5625-5190-C231-5AF8-5D08DD7ED3D9}"/>
              </a:ext>
            </a:extLst>
          </p:cNvPr>
          <p:cNvSpPr>
            <a:spLocks noGrp="1"/>
          </p:cNvSpPr>
          <p:nvPr>
            <p:ph type="sldNum" sz="quarter" idx="12"/>
          </p:nvPr>
        </p:nvSpPr>
        <p:spPr/>
        <p:txBody>
          <a:bodyPr/>
          <a:lstStyle/>
          <a:p>
            <a:fld id="{BD3A08C5-CC68-3947-88A8-A9E34C1A68A7}" type="slidenum">
              <a:rPr lang="en-US" smtClean="0"/>
              <a:pPr/>
              <a:t>22</a:t>
            </a:fld>
            <a:endParaRPr lang="en-US" dirty="0"/>
          </a:p>
        </p:txBody>
      </p:sp>
      <p:pic>
        <p:nvPicPr>
          <p:cNvPr id="5" name="Picture 4">
            <a:extLst>
              <a:ext uri="{FF2B5EF4-FFF2-40B4-BE49-F238E27FC236}">
                <a16:creationId xmlns:a16="http://schemas.microsoft.com/office/drawing/2014/main" id="{B67CC2C0-FAEC-D53C-4297-C97094B76D72}"/>
              </a:ext>
            </a:extLst>
          </p:cNvPr>
          <p:cNvPicPr>
            <a:picLocks noChangeAspect="1"/>
          </p:cNvPicPr>
          <p:nvPr/>
        </p:nvPicPr>
        <p:blipFill>
          <a:blip r:embed="rId2"/>
          <a:stretch>
            <a:fillRect/>
          </a:stretch>
        </p:blipFill>
        <p:spPr>
          <a:xfrm>
            <a:off x="14211" y="865244"/>
            <a:ext cx="9115577" cy="5127512"/>
          </a:xfrm>
          <a:prstGeom prst="rect">
            <a:avLst/>
          </a:prstGeom>
        </p:spPr>
      </p:pic>
    </p:spTree>
    <p:extLst>
      <p:ext uri="{BB962C8B-B14F-4D97-AF65-F5344CB8AC3E}">
        <p14:creationId xmlns:p14="http://schemas.microsoft.com/office/powerpoint/2010/main" val="3821368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0A8BF-34C6-CD7D-6FBD-0C136349FB3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3B07EBDA-2976-AD3D-7D47-1B5192524A0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C8923F31-8CDF-BF20-DB9D-BB02A096B146}"/>
              </a:ext>
            </a:extLst>
          </p:cNvPr>
          <p:cNvSpPr>
            <a:spLocks noGrp="1"/>
          </p:cNvSpPr>
          <p:nvPr>
            <p:ph type="sldNum" sz="quarter" idx="12"/>
          </p:nvPr>
        </p:nvSpPr>
        <p:spPr/>
        <p:txBody>
          <a:bodyPr/>
          <a:lstStyle/>
          <a:p>
            <a:fld id="{BD3A08C5-CC68-3947-88A8-A9E34C1A68A7}" type="slidenum">
              <a:rPr lang="en-US" smtClean="0"/>
              <a:pPr/>
              <a:t>23</a:t>
            </a:fld>
            <a:endParaRPr lang="en-US" dirty="0"/>
          </a:p>
        </p:txBody>
      </p:sp>
      <p:pic>
        <p:nvPicPr>
          <p:cNvPr id="5" name="Picture 4">
            <a:extLst>
              <a:ext uri="{FF2B5EF4-FFF2-40B4-BE49-F238E27FC236}">
                <a16:creationId xmlns:a16="http://schemas.microsoft.com/office/drawing/2014/main" id="{14D5AB91-96E7-DE0C-8F6E-AE39A2BF8927}"/>
              </a:ext>
            </a:extLst>
          </p:cNvPr>
          <p:cNvPicPr>
            <a:picLocks noChangeAspect="1"/>
          </p:cNvPicPr>
          <p:nvPr/>
        </p:nvPicPr>
        <p:blipFill>
          <a:blip r:embed="rId2"/>
          <a:stretch>
            <a:fillRect/>
          </a:stretch>
        </p:blipFill>
        <p:spPr>
          <a:xfrm>
            <a:off x="-14476" y="849107"/>
            <a:ext cx="9172951" cy="5159785"/>
          </a:xfrm>
          <a:prstGeom prst="rect">
            <a:avLst/>
          </a:prstGeom>
        </p:spPr>
      </p:pic>
    </p:spTree>
    <p:extLst>
      <p:ext uri="{BB962C8B-B14F-4D97-AF65-F5344CB8AC3E}">
        <p14:creationId xmlns:p14="http://schemas.microsoft.com/office/powerpoint/2010/main" val="540004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F341B-20EA-65DC-4B5C-9A65A7F67B65}"/>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57354A8-2560-81B4-1669-3F29512A7F4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54EDB0C3-0ACD-A0EB-5413-EFCA12FAF3EA}"/>
              </a:ext>
            </a:extLst>
          </p:cNvPr>
          <p:cNvSpPr>
            <a:spLocks noGrp="1"/>
          </p:cNvSpPr>
          <p:nvPr>
            <p:ph type="sldNum" sz="quarter" idx="12"/>
          </p:nvPr>
        </p:nvSpPr>
        <p:spPr/>
        <p:txBody>
          <a:bodyPr/>
          <a:lstStyle/>
          <a:p>
            <a:fld id="{BD3A08C5-CC68-3947-88A8-A9E34C1A68A7}" type="slidenum">
              <a:rPr lang="en-US" smtClean="0"/>
              <a:pPr/>
              <a:t>24</a:t>
            </a:fld>
            <a:endParaRPr lang="en-US" dirty="0"/>
          </a:p>
        </p:txBody>
      </p:sp>
      <p:pic>
        <p:nvPicPr>
          <p:cNvPr id="5" name="Picture 4">
            <a:extLst>
              <a:ext uri="{FF2B5EF4-FFF2-40B4-BE49-F238E27FC236}">
                <a16:creationId xmlns:a16="http://schemas.microsoft.com/office/drawing/2014/main" id="{B7F34326-AB9A-FEC3-D79F-F396632EF1BF}"/>
              </a:ext>
            </a:extLst>
          </p:cNvPr>
          <p:cNvPicPr>
            <a:picLocks noChangeAspect="1"/>
          </p:cNvPicPr>
          <p:nvPr/>
        </p:nvPicPr>
        <p:blipFill>
          <a:blip r:embed="rId2"/>
          <a:stretch>
            <a:fillRect/>
          </a:stretch>
        </p:blipFill>
        <p:spPr>
          <a:xfrm>
            <a:off x="9298" y="859865"/>
            <a:ext cx="9134702" cy="5138270"/>
          </a:xfrm>
          <a:prstGeom prst="rect">
            <a:avLst/>
          </a:prstGeom>
        </p:spPr>
      </p:pic>
    </p:spTree>
    <p:extLst>
      <p:ext uri="{BB962C8B-B14F-4D97-AF65-F5344CB8AC3E}">
        <p14:creationId xmlns:p14="http://schemas.microsoft.com/office/powerpoint/2010/main" val="1420429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28CDD-1B0A-BC7C-F382-72CBC4821F1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CE0AD77A-1872-203D-3D8A-60C153C3098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0DC1ACD1-A243-788E-D0F3-E5A67E28B5BF}"/>
              </a:ext>
            </a:extLst>
          </p:cNvPr>
          <p:cNvSpPr>
            <a:spLocks noGrp="1"/>
          </p:cNvSpPr>
          <p:nvPr>
            <p:ph type="sldNum" sz="quarter" idx="12"/>
          </p:nvPr>
        </p:nvSpPr>
        <p:spPr/>
        <p:txBody>
          <a:bodyPr/>
          <a:lstStyle/>
          <a:p>
            <a:fld id="{BD3A08C5-CC68-3947-88A8-A9E34C1A68A7}" type="slidenum">
              <a:rPr lang="en-US" smtClean="0"/>
              <a:pPr/>
              <a:t>25</a:t>
            </a:fld>
            <a:endParaRPr lang="en-US" dirty="0"/>
          </a:p>
        </p:txBody>
      </p:sp>
      <p:pic>
        <p:nvPicPr>
          <p:cNvPr id="5" name="Picture 4">
            <a:extLst>
              <a:ext uri="{FF2B5EF4-FFF2-40B4-BE49-F238E27FC236}">
                <a16:creationId xmlns:a16="http://schemas.microsoft.com/office/drawing/2014/main" id="{5BBC60F2-AD2B-653F-389D-38403D641C25}"/>
              </a:ext>
            </a:extLst>
          </p:cNvPr>
          <p:cNvPicPr>
            <a:picLocks noChangeAspect="1"/>
          </p:cNvPicPr>
          <p:nvPr/>
        </p:nvPicPr>
        <p:blipFill>
          <a:blip r:embed="rId2"/>
          <a:stretch>
            <a:fillRect/>
          </a:stretch>
        </p:blipFill>
        <p:spPr>
          <a:xfrm>
            <a:off x="0" y="859865"/>
            <a:ext cx="9134702" cy="5138270"/>
          </a:xfrm>
          <a:prstGeom prst="rect">
            <a:avLst/>
          </a:prstGeom>
        </p:spPr>
      </p:pic>
    </p:spTree>
    <p:extLst>
      <p:ext uri="{BB962C8B-B14F-4D97-AF65-F5344CB8AC3E}">
        <p14:creationId xmlns:p14="http://schemas.microsoft.com/office/powerpoint/2010/main" val="3149706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A4F51-EEA5-1CBA-E05A-F0B5182CC487}"/>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A123A3ED-A62C-28AE-F044-43133ADA0A4D}"/>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97DEB39C-3DBB-F606-6263-00216856EF77}"/>
              </a:ext>
            </a:extLst>
          </p:cNvPr>
          <p:cNvSpPr>
            <a:spLocks noGrp="1"/>
          </p:cNvSpPr>
          <p:nvPr>
            <p:ph type="sldNum" sz="quarter" idx="12"/>
          </p:nvPr>
        </p:nvSpPr>
        <p:spPr/>
        <p:txBody>
          <a:bodyPr/>
          <a:lstStyle/>
          <a:p>
            <a:fld id="{BD3A08C5-CC68-3947-88A8-A9E34C1A68A7}" type="slidenum">
              <a:rPr lang="en-US" smtClean="0"/>
              <a:pPr/>
              <a:t>26</a:t>
            </a:fld>
            <a:endParaRPr lang="en-US" dirty="0"/>
          </a:p>
        </p:txBody>
      </p:sp>
      <p:pic>
        <p:nvPicPr>
          <p:cNvPr id="5" name="Picture 4">
            <a:extLst>
              <a:ext uri="{FF2B5EF4-FFF2-40B4-BE49-F238E27FC236}">
                <a16:creationId xmlns:a16="http://schemas.microsoft.com/office/drawing/2014/main" id="{3C953107-0F1B-EBCE-81F6-7620C5300211}"/>
              </a:ext>
            </a:extLst>
          </p:cNvPr>
          <p:cNvPicPr>
            <a:picLocks noChangeAspect="1"/>
          </p:cNvPicPr>
          <p:nvPr/>
        </p:nvPicPr>
        <p:blipFill>
          <a:blip r:embed="rId2"/>
          <a:stretch>
            <a:fillRect/>
          </a:stretch>
        </p:blipFill>
        <p:spPr>
          <a:xfrm>
            <a:off x="0" y="859865"/>
            <a:ext cx="9134702" cy="5138270"/>
          </a:xfrm>
          <a:prstGeom prst="rect">
            <a:avLst/>
          </a:prstGeom>
        </p:spPr>
      </p:pic>
    </p:spTree>
    <p:extLst>
      <p:ext uri="{BB962C8B-B14F-4D97-AF65-F5344CB8AC3E}">
        <p14:creationId xmlns:p14="http://schemas.microsoft.com/office/powerpoint/2010/main" val="36239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AD6EB-9857-05B1-96EB-FB59A2F79B1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0F91A009-0E39-A96F-A086-7414BFFE2002}"/>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AF27FFC-023E-6594-DAB0-1689A4773CF3}"/>
              </a:ext>
            </a:extLst>
          </p:cNvPr>
          <p:cNvSpPr>
            <a:spLocks noGrp="1"/>
          </p:cNvSpPr>
          <p:nvPr>
            <p:ph type="sldNum" sz="quarter" idx="12"/>
          </p:nvPr>
        </p:nvSpPr>
        <p:spPr/>
        <p:txBody>
          <a:bodyPr/>
          <a:lstStyle/>
          <a:p>
            <a:fld id="{BD3A08C5-CC68-3947-88A8-A9E34C1A68A7}" type="slidenum">
              <a:rPr lang="en-US" smtClean="0"/>
              <a:pPr/>
              <a:t>27</a:t>
            </a:fld>
            <a:endParaRPr lang="en-US" dirty="0"/>
          </a:p>
        </p:txBody>
      </p:sp>
      <p:pic>
        <p:nvPicPr>
          <p:cNvPr id="5" name="Picture 4">
            <a:extLst>
              <a:ext uri="{FF2B5EF4-FFF2-40B4-BE49-F238E27FC236}">
                <a16:creationId xmlns:a16="http://schemas.microsoft.com/office/drawing/2014/main" id="{6FE3BC09-2CF5-675D-702B-C337B52D342B}"/>
              </a:ext>
            </a:extLst>
          </p:cNvPr>
          <p:cNvPicPr>
            <a:picLocks noChangeAspect="1"/>
          </p:cNvPicPr>
          <p:nvPr/>
        </p:nvPicPr>
        <p:blipFill>
          <a:blip r:embed="rId2"/>
          <a:stretch>
            <a:fillRect/>
          </a:stretch>
        </p:blipFill>
        <p:spPr>
          <a:xfrm>
            <a:off x="0" y="854486"/>
            <a:ext cx="9153828" cy="5149028"/>
          </a:xfrm>
          <a:prstGeom prst="rect">
            <a:avLst/>
          </a:prstGeom>
        </p:spPr>
      </p:pic>
    </p:spTree>
    <p:extLst>
      <p:ext uri="{BB962C8B-B14F-4D97-AF65-F5344CB8AC3E}">
        <p14:creationId xmlns:p14="http://schemas.microsoft.com/office/powerpoint/2010/main" val="67529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995A8-B4A1-AADA-637A-25833DC08455}"/>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A56902A4-176A-C6C8-7CC4-F9E092ACABC7}"/>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60A486F-F712-AEF3-09A2-FBFDBF90CE26}"/>
              </a:ext>
            </a:extLst>
          </p:cNvPr>
          <p:cNvSpPr>
            <a:spLocks noGrp="1"/>
          </p:cNvSpPr>
          <p:nvPr>
            <p:ph type="sldNum" sz="quarter" idx="12"/>
          </p:nvPr>
        </p:nvSpPr>
        <p:spPr/>
        <p:txBody>
          <a:bodyPr/>
          <a:lstStyle/>
          <a:p>
            <a:fld id="{BD3A08C5-CC68-3947-88A8-A9E34C1A68A7}" type="slidenum">
              <a:rPr lang="en-US" smtClean="0"/>
              <a:pPr/>
              <a:t>28</a:t>
            </a:fld>
            <a:endParaRPr lang="en-US" dirty="0"/>
          </a:p>
        </p:txBody>
      </p:sp>
      <p:pic>
        <p:nvPicPr>
          <p:cNvPr id="5" name="Picture 4">
            <a:extLst>
              <a:ext uri="{FF2B5EF4-FFF2-40B4-BE49-F238E27FC236}">
                <a16:creationId xmlns:a16="http://schemas.microsoft.com/office/drawing/2014/main" id="{BDBE0361-6154-1E99-5E28-A1E2C47794AE}"/>
              </a:ext>
            </a:extLst>
          </p:cNvPr>
          <p:cNvPicPr>
            <a:picLocks noChangeAspect="1"/>
          </p:cNvPicPr>
          <p:nvPr/>
        </p:nvPicPr>
        <p:blipFill>
          <a:blip r:embed="rId2"/>
          <a:stretch>
            <a:fillRect/>
          </a:stretch>
        </p:blipFill>
        <p:spPr>
          <a:xfrm>
            <a:off x="-14476" y="859865"/>
            <a:ext cx="9172951" cy="5159785"/>
          </a:xfrm>
          <a:prstGeom prst="rect">
            <a:avLst/>
          </a:prstGeom>
        </p:spPr>
      </p:pic>
    </p:spTree>
    <p:extLst>
      <p:ext uri="{BB962C8B-B14F-4D97-AF65-F5344CB8AC3E}">
        <p14:creationId xmlns:p14="http://schemas.microsoft.com/office/powerpoint/2010/main" val="4267437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43785-1645-9A42-F6A9-CF022D0AB07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16BBB162-5B99-E362-132F-6B1B9DFA51E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26E7EEA-2513-EAD3-9A10-72F8B3521EBB}"/>
              </a:ext>
            </a:extLst>
          </p:cNvPr>
          <p:cNvSpPr>
            <a:spLocks noGrp="1"/>
          </p:cNvSpPr>
          <p:nvPr>
            <p:ph type="sldNum" sz="quarter" idx="12"/>
          </p:nvPr>
        </p:nvSpPr>
        <p:spPr/>
        <p:txBody>
          <a:bodyPr/>
          <a:lstStyle/>
          <a:p>
            <a:fld id="{BD3A08C5-CC68-3947-88A8-A9E34C1A68A7}" type="slidenum">
              <a:rPr lang="en-US" smtClean="0"/>
              <a:pPr/>
              <a:t>29</a:t>
            </a:fld>
            <a:endParaRPr lang="en-US" dirty="0"/>
          </a:p>
        </p:txBody>
      </p:sp>
      <p:pic>
        <p:nvPicPr>
          <p:cNvPr id="5" name="Picture 4">
            <a:extLst>
              <a:ext uri="{FF2B5EF4-FFF2-40B4-BE49-F238E27FC236}">
                <a16:creationId xmlns:a16="http://schemas.microsoft.com/office/drawing/2014/main" id="{5EDBED49-6BCC-9E52-9347-31A0A1769B25}"/>
              </a:ext>
            </a:extLst>
          </p:cNvPr>
          <p:cNvPicPr>
            <a:picLocks noChangeAspect="1"/>
          </p:cNvPicPr>
          <p:nvPr/>
        </p:nvPicPr>
        <p:blipFill>
          <a:blip r:embed="rId2"/>
          <a:stretch>
            <a:fillRect/>
          </a:stretch>
        </p:blipFill>
        <p:spPr>
          <a:xfrm>
            <a:off x="33335" y="876001"/>
            <a:ext cx="9077330" cy="5105998"/>
          </a:xfrm>
          <a:prstGeom prst="rect">
            <a:avLst/>
          </a:prstGeom>
        </p:spPr>
      </p:pic>
    </p:spTree>
    <p:extLst>
      <p:ext uri="{BB962C8B-B14F-4D97-AF65-F5344CB8AC3E}">
        <p14:creationId xmlns:p14="http://schemas.microsoft.com/office/powerpoint/2010/main" val="2982309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6AF5-A5EA-B6AE-4EF8-F8D6D1F6CEE9}"/>
              </a:ext>
            </a:extLst>
          </p:cNvPr>
          <p:cNvSpPr>
            <a:spLocks noGrp="1"/>
          </p:cNvSpPr>
          <p:nvPr>
            <p:ph type="ctrTitle"/>
          </p:nvPr>
        </p:nvSpPr>
        <p:spPr/>
        <p:txBody>
          <a:bodyPr/>
          <a:lstStyle/>
          <a:p>
            <a:r>
              <a:rPr lang="en-US" dirty="0"/>
              <a:t>July 2024 – December 2024 Outcomes Report</a:t>
            </a:r>
          </a:p>
        </p:txBody>
      </p:sp>
      <p:sp>
        <p:nvSpPr>
          <p:cNvPr id="3" name="Date Placeholder 2">
            <a:extLst>
              <a:ext uri="{FF2B5EF4-FFF2-40B4-BE49-F238E27FC236}">
                <a16:creationId xmlns:a16="http://schemas.microsoft.com/office/drawing/2014/main" id="{E2449D95-77F1-134A-FE4C-94D04C140C78}"/>
              </a:ext>
            </a:extLst>
          </p:cNvPr>
          <p:cNvSpPr>
            <a:spLocks noGrp="1"/>
          </p:cNvSpPr>
          <p:nvPr>
            <p:ph type="dt" sz="half" idx="10"/>
          </p:nvPr>
        </p:nvSpPr>
        <p:spPr/>
        <p:txBody>
          <a:bodyPr/>
          <a:lstStyle/>
          <a:p>
            <a:r>
              <a:rPr lang="en-US"/>
              <a:t>January 2025</a:t>
            </a:r>
            <a:endParaRPr lang="en-US" dirty="0"/>
          </a:p>
        </p:txBody>
      </p:sp>
      <p:sp>
        <p:nvSpPr>
          <p:cNvPr id="4" name="Footer Placeholder 3">
            <a:extLst>
              <a:ext uri="{FF2B5EF4-FFF2-40B4-BE49-F238E27FC236}">
                <a16:creationId xmlns:a16="http://schemas.microsoft.com/office/drawing/2014/main" id="{21A3CB5D-2197-0BEC-7A7A-6AA41742B05A}"/>
              </a:ext>
            </a:extLst>
          </p:cNvPr>
          <p:cNvSpPr>
            <a:spLocks noGrp="1"/>
          </p:cNvSpPr>
          <p:nvPr>
            <p:ph type="ftr" sz="quarter" idx="11"/>
          </p:nvPr>
        </p:nvSpPr>
        <p:spPr/>
        <p:txBody>
          <a:bodyPr/>
          <a:lstStyle/>
          <a:p>
            <a:r>
              <a:rPr lang="en-US"/>
              <a:t>Community Action Advisory Board</a:t>
            </a:r>
            <a:endParaRPr lang="en-US" dirty="0"/>
          </a:p>
        </p:txBody>
      </p:sp>
      <p:sp>
        <p:nvSpPr>
          <p:cNvPr id="5" name="Slide Number Placeholder 4">
            <a:extLst>
              <a:ext uri="{FF2B5EF4-FFF2-40B4-BE49-F238E27FC236}">
                <a16:creationId xmlns:a16="http://schemas.microsoft.com/office/drawing/2014/main" id="{6533236F-DA1D-B784-40FE-52342C466557}"/>
              </a:ext>
            </a:extLst>
          </p:cNvPr>
          <p:cNvSpPr>
            <a:spLocks noGrp="1"/>
          </p:cNvSpPr>
          <p:nvPr>
            <p:ph type="sldNum" sz="quarter" idx="12"/>
          </p:nvPr>
        </p:nvSpPr>
        <p:spPr/>
        <p:txBody>
          <a:bodyPr/>
          <a:lstStyle/>
          <a:p>
            <a:fld id="{BD3A08C5-CC68-3947-88A8-A9E34C1A68A7}" type="slidenum">
              <a:rPr lang="en-US" smtClean="0"/>
              <a:pPr/>
              <a:t>3</a:t>
            </a:fld>
            <a:endParaRPr lang="en-US" dirty="0"/>
          </a:p>
        </p:txBody>
      </p:sp>
      <p:sp>
        <p:nvSpPr>
          <p:cNvPr id="6" name="TextBox 5">
            <a:extLst>
              <a:ext uri="{FF2B5EF4-FFF2-40B4-BE49-F238E27FC236}">
                <a16:creationId xmlns:a16="http://schemas.microsoft.com/office/drawing/2014/main" id="{01C508CF-0A0A-AB61-F7DE-878FBE7B2EB7}"/>
              </a:ext>
            </a:extLst>
          </p:cNvPr>
          <p:cNvSpPr txBox="1"/>
          <p:nvPr/>
        </p:nvSpPr>
        <p:spPr>
          <a:xfrm>
            <a:off x="1143000" y="3800041"/>
            <a:ext cx="1366913" cy="369332"/>
          </a:xfrm>
          <a:prstGeom prst="rect">
            <a:avLst/>
          </a:prstGeom>
          <a:noFill/>
        </p:spPr>
        <p:txBody>
          <a:bodyPr wrap="none" rtlCol="0">
            <a:spAutoFit/>
          </a:bodyPr>
          <a:lstStyle/>
          <a:p>
            <a:r>
              <a:rPr lang="en-US" dirty="0"/>
              <a:t>Abby Molloy</a:t>
            </a:r>
          </a:p>
        </p:txBody>
      </p:sp>
    </p:spTree>
    <p:extLst>
      <p:ext uri="{BB962C8B-B14F-4D97-AF65-F5344CB8AC3E}">
        <p14:creationId xmlns:p14="http://schemas.microsoft.com/office/powerpoint/2010/main" val="3552646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C76B4A-EC04-CCF0-5A29-BAF17D158A3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7A3F1D4B-B15A-514E-0FBA-A8F325F882B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BA4389F0-D516-9826-1E85-1F82C2A5A92D}"/>
              </a:ext>
            </a:extLst>
          </p:cNvPr>
          <p:cNvSpPr>
            <a:spLocks noGrp="1"/>
          </p:cNvSpPr>
          <p:nvPr>
            <p:ph type="sldNum" sz="quarter" idx="12"/>
          </p:nvPr>
        </p:nvSpPr>
        <p:spPr/>
        <p:txBody>
          <a:bodyPr/>
          <a:lstStyle/>
          <a:p>
            <a:fld id="{BD3A08C5-CC68-3947-88A8-A9E34C1A68A7}" type="slidenum">
              <a:rPr lang="en-US" smtClean="0"/>
              <a:pPr/>
              <a:t>30</a:t>
            </a:fld>
            <a:endParaRPr lang="en-US" dirty="0"/>
          </a:p>
        </p:txBody>
      </p:sp>
      <p:pic>
        <p:nvPicPr>
          <p:cNvPr id="5" name="Picture 4">
            <a:extLst>
              <a:ext uri="{FF2B5EF4-FFF2-40B4-BE49-F238E27FC236}">
                <a16:creationId xmlns:a16="http://schemas.microsoft.com/office/drawing/2014/main" id="{64EEEB24-2D36-61DE-45C0-AC15C104A5AC}"/>
              </a:ext>
            </a:extLst>
          </p:cNvPr>
          <p:cNvPicPr>
            <a:picLocks noChangeAspect="1"/>
          </p:cNvPicPr>
          <p:nvPr/>
        </p:nvPicPr>
        <p:blipFill>
          <a:blip r:embed="rId2"/>
          <a:stretch>
            <a:fillRect/>
          </a:stretch>
        </p:blipFill>
        <p:spPr>
          <a:xfrm>
            <a:off x="-9826" y="854486"/>
            <a:ext cx="9153826" cy="5149027"/>
          </a:xfrm>
          <a:prstGeom prst="rect">
            <a:avLst/>
          </a:prstGeom>
        </p:spPr>
      </p:pic>
    </p:spTree>
    <p:extLst>
      <p:ext uri="{BB962C8B-B14F-4D97-AF65-F5344CB8AC3E}">
        <p14:creationId xmlns:p14="http://schemas.microsoft.com/office/powerpoint/2010/main" val="391588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7B22E-CDA4-9333-8CC1-41F2B999B68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366AF1A2-7D96-4632-1283-FFB539BF959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5D7A161-C6AC-06EE-8F94-30EAB1AE1253}"/>
              </a:ext>
            </a:extLst>
          </p:cNvPr>
          <p:cNvSpPr>
            <a:spLocks noGrp="1"/>
          </p:cNvSpPr>
          <p:nvPr>
            <p:ph type="sldNum" sz="quarter" idx="12"/>
          </p:nvPr>
        </p:nvSpPr>
        <p:spPr/>
        <p:txBody>
          <a:bodyPr/>
          <a:lstStyle/>
          <a:p>
            <a:fld id="{BD3A08C5-CC68-3947-88A8-A9E34C1A68A7}" type="slidenum">
              <a:rPr lang="en-US" smtClean="0"/>
              <a:pPr/>
              <a:t>31</a:t>
            </a:fld>
            <a:endParaRPr lang="en-US" dirty="0"/>
          </a:p>
        </p:txBody>
      </p:sp>
      <p:pic>
        <p:nvPicPr>
          <p:cNvPr id="5" name="Picture 4">
            <a:extLst>
              <a:ext uri="{FF2B5EF4-FFF2-40B4-BE49-F238E27FC236}">
                <a16:creationId xmlns:a16="http://schemas.microsoft.com/office/drawing/2014/main" id="{38A9AF1F-1D0B-D364-7EB6-F3910B71C6AC}"/>
              </a:ext>
            </a:extLst>
          </p:cNvPr>
          <p:cNvPicPr>
            <a:picLocks noChangeAspect="1"/>
          </p:cNvPicPr>
          <p:nvPr/>
        </p:nvPicPr>
        <p:blipFill>
          <a:blip r:embed="rId2"/>
          <a:stretch>
            <a:fillRect/>
          </a:stretch>
        </p:blipFill>
        <p:spPr>
          <a:xfrm>
            <a:off x="0" y="859864"/>
            <a:ext cx="9134704" cy="5138271"/>
          </a:xfrm>
          <a:prstGeom prst="rect">
            <a:avLst/>
          </a:prstGeom>
        </p:spPr>
      </p:pic>
    </p:spTree>
    <p:extLst>
      <p:ext uri="{BB962C8B-B14F-4D97-AF65-F5344CB8AC3E}">
        <p14:creationId xmlns:p14="http://schemas.microsoft.com/office/powerpoint/2010/main" val="79064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B0CDB-1A19-BAC8-D4E5-F78571A5E140}"/>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777B5528-572D-E95E-1F26-04A9FBACE7E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B56821D-4180-DEFC-E0A0-C10E1FA38A91}"/>
              </a:ext>
            </a:extLst>
          </p:cNvPr>
          <p:cNvSpPr>
            <a:spLocks noGrp="1"/>
          </p:cNvSpPr>
          <p:nvPr>
            <p:ph type="sldNum" sz="quarter" idx="12"/>
          </p:nvPr>
        </p:nvSpPr>
        <p:spPr/>
        <p:txBody>
          <a:bodyPr/>
          <a:lstStyle/>
          <a:p>
            <a:fld id="{BD3A08C5-CC68-3947-88A8-A9E34C1A68A7}" type="slidenum">
              <a:rPr lang="en-US" smtClean="0"/>
              <a:pPr/>
              <a:t>32</a:t>
            </a:fld>
            <a:endParaRPr lang="en-US" dirty="0"/>
          </a:p>
        </p:txBody>
      </p:sp>
      <p:pic>
        <p:nvPicPr>
          <p:cNvPr id="5" name="Picture 4">
            <a:extLst>
              <a:ext uri="{FF2B5EF4-FFF2-40B4-BE49-F238E27FC236}">
                <a16:creationId xmlns:a16="http://schemas.microsoft.com/office/drawing/2014/main" id="{A6BFA609-3E55-F5E2-ABD0-91E99108AE91}"/>
              </a:ext>
            </a:extLst>
          </p:cNvPr>
          <p:cNvPicPr>
            <a:picLocks noChangeAspect="1"/>
          </p:cNvPicPr>
          <p:nvPr/>
        </p:nvPicPr>
        <p:blipFill>
          <a:blip r:embed="rId2"/>
          <a:stretch>
            <a:fillRect/>
          </a:stretch>
        </p:blipFill>
        <p:spPr>
          <a:xfrm>
            <a:off x="-14476" y="849107"/>
            <a:ext cx="9172951" cy="5159785"/>
          </a:xfrm>
          <a:prstGeom prst="rect">
            <a:avLst/>
          </a:prstGeom>
        </p:spPr>
      </p:pic>
    </p:spTree>
    <p:extLst>
      <p:ext uri="{BB962C8B-B14F-4D97-AF65-F5344CB8AC3E}">
        <p14:creationId xmlns:p14="http://schemas.microsoft.com/office/powerpoint/2010/main" val="2140688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A2542-4F57-57F5-28E0-5AA84AE935D2}"/>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7DD0A84-7C69-32E0-4559-7EDE1542CF0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49D65A00-F8EE-6CAA-50BF-82E045CD322F}"/>
              </a:ext>
            </a:extLst>
          </p:cNvPr>
          <p:cNvSpPr>
            <a:spLocks noGrp="1"/>
          </p:cNvSpPr>
          <p:nvPr>
            <p:ph type="sldNum" sz="quarter" idx="12"/>
          </p:nvPr>
        </p:nvSpPr>
        <p:spPr/>
        <p:txBody>
          <a:bodyPr/>
          <a:lstStyle/>
          <a:p>
            <a:fld id="{BD3A08C5-CC68-3947-88A8-A9E34C1A68A7}" type="slidenum">
              <a:rPr lang="en-US" smtClean="0"/>
              <a:pPr/>
              <a:t>33</a:t>
            </a:fld>
            <a:endParaRPr lang="en-US" dirty="0"/>
          </a:p>
        </p:txBody>
      </p:sp>
      <p:pic>
        <p:nvPicPr>
          <p:cNvPr id="5" name="Picture 4">
            <a:extLst>
              <a:ext uri="{FF2B5EF4-FFF2-40B4-BE49-F238E27FC236}">
                <a16:creationId xmlns:a16="http://schemas.microsoft.com/office/drawing/2014/main" id="{0AE8E466-7312-199C-B500-BACA18FFED05}"/>
              </a:ext>
            </a:extLst>
          </p:cNvPr>
          <p:cNvPicPr>
            <a:picLocks noChangeAspect="1"/>
          </p:cNvPicPr>
          <p:nvPr/>
        </p:nvPicPr>
        <p:blipFill>
          <a:blip r:embed="rId2"/>
          <a:stretch>
            <a:fillRect/>
          </a:stretch>
        </p:blipFill>
        <p:spPr>
          <a:xfrm>
            <a:off x="14211" y="865244"/>
            <a:ext cx="9115577" cy="5127512"/>
          </a:xfrm>
          <a:prstGeom prst="rect">
            <a:avLst/>
          </a:prstGeom>
        </p:spPr>
      </p:pic>
    </p:spTree>
    <p:extLst>
      <p:ext uri="{BB962C8B-B14F-4D97-AF65-F5344CB8AC3E}">
        <p14:creationId xmlns:p14="http://schemas.microsoft.com/office/powerpoint/2010/main" val="3568545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8D6A15-0674-D0F5-28A6-FB625676321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855E274-3E8D-C766-63E0-F90E7047FB9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6450F22-DBB0-20E4-6943-7C0F9E06DF45}"/>
              </a:ext>
            </a:extLst>
          </p:cNvPr>
          <p:cNvSpPr>
            <a:spLocks noGrp="1"/>
          </p:cNvSpPr>
          <p:nvPr>
            <p:ph type="sldNum" sz="quarter" idx="12"/>
          </p:nvPr>
        </p:nvSpPr>
        <p:spPr/>
        <p:txBody>
          <a:bodyPr/>
          <a:lstStyle/>
          <a:p>
            <a:fld id="{BD3A08C5-CC68-3947-88A8-A9E34C1A68A7}" type="slidenum">
              <a:rPr lang="en-US" smtClean="0"/>
              <a:pPr/>
              <a:t>34</a:t>
            </a:fld>
            <a:endParaRPr lang="en-US" dirty="0"/>
          </a:p>
        </p:txBody>
      </p:sp>
      <p:pic>
        <p:nvPicPr>
          <p:cNvPr id="5" name="Picture 4">
            <a:extLst>
              <a:ext uri="{FF2B5EF4-FFF2-40B4-BE49-F238E27FC236}">
                <a16:creationId xmlns:a16="http://schemas.microsoft.com/office/drawing/2014/main" id="{375F9F58-E36C-E1C2-DFCE-66DB89F2CE22}"/>
              </a:ext>
            </a:extLst>
          </p:cNvPr>
          <p:cNvPicPr>
            <a:picLocks noChangeAspect="1"/>
          </p:cNvPicPr>
          <p:nvPr/>
        </p:nvPicPr>
        <p:blipFill>
          <a:blip r:embed="rId2"/>
          <a:stretch>
            <a:fillRect/>
          </a:stretch>
        </p:blipFill>
        <p:spPr>
          <a:xfrm>
            <a:off x="5977" y="857923"/>
            <a:ext cx="9141607" cy="5142154"/>
          </a:xfrm>
          <a:prstGeom prst="rect">
            <a:avLst/>
          </a:prstGeom>
        </p:spPr>
      </p:pic>
    </p:spTree>
    <p:extLst>
      <p:ext uri="{BB962C8B-B14F-4D97-AF65-F5344CB8AC3E}">
        <p14:creationId xmlns:p14="http://schemas.microsoft.com/office/powerpoint/2010/main" val="316154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2DEF0-4F07-8C0D-7404-CC62B727AF48}"/>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AD70DC4E-D197-497E-4079-DDF1C6417F3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5460469-7439-9F28-01C6-3848A8CC6145}"/>
              </a:ext>
            </a:extLst>
          </p:cNvPr>
          <p:cNvSpPr>
            <a:spLocks noGrp="1"/>
          </p:cNvSpPr>
          <p:nvPr>
            <p:ph type="sldNum" sz="quarter" idx="12"/>
          </p:nvPr>
        </p:nvSpPr>
        <p:spPr/>
        <p:txBody>
          <a:bodyPr/>
          <a:lstStyle/>
          <a:p>
            <a:fld id="{BD3A08C5-CC68-3947-88A8-A9E34C1A68A7}" type="slidenum">
              <a:rPr lang="en-US" smtClean="0"/>
              <a:pPr/>
              <a:t>35</a:t>
            </a:fld>
            <a:endParaRPr lang="en-US" dirty="0"/>
          </a:p>
        </p:txBody>
      </p:sp>
      <p:pic>
        <p:nvPicPr>
          <p:cNvPr id="5" name="Picture 4">
            <a:extLst>
              <a:ext uri="{FF2B5EF4-FFF2-40B4-BE49-F238E27FC236}">
                <a16:creationId xmlns:a16="http://schemas.microsoft.com/office/drawing/2014/main" id="{44195D6F-760E-A6DE-EE6F-B945C66362E7}"/>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625775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9BE507-3BD0-3675-6EA1-8EE3512E0C35}"/>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2435811E-623E-36E0-C56E-8AEF49ED679E}"/>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0F7810F-6E39-9449-3320-1F28444289B3}"/>
              </a:ext>
            </a:extLst>
          </p:cNvPr>
          <p:cNvSpPr>
            <a:spLocks noGrp="1"/>
          </p:cNvSpPr>
          <p:nvPr>
            <p:ph type="sldNum" sz="quarter" idx="12"/>
          </p:nvPr>
        </p:nvSpPr>
        <p:spPr/>
        <p:txBody>
          <a:bodyPr/>
          <a:lstStyle/>
          <a:p>
            <a:fld id="{BD3A08C5-CC68-3947-88A8-A9E34C1A68A7}" type="slidenum">
              <a:rPr lang="en-US" smtClean="0"/>
              <a:pPr/>
              <a:t>36</a:t>
            </a:fld>
            <a:endParaRPr lang="en-US" dirty="0"/>
          </a:p>
        </p:txBody>
      </p:sp>
      <p:pic>
        <p:nvPicPr>
          <p:cNvPr id="5" name="Picture 4">
            <a:extLst>
              <a:ext uri="{FF2B5EF4-FFF2-40B4-BE49-F238E27FC236}">
                <a16:creationId xmlns:a16="http://schemas.microsoft.com/office/drawing/2014/main" id="{1D1A1D04-35D2-8E15-87F2-51755048F68B}"/>
              </a:ext>
            </a:extLst>
          </p:cNvPr>
          <p:cNvPicPr>
            <a:picLocks noChangeAspect="1"/>
          </p:cNvPicPr>
          <p:nvPr/>
        </p:nvPicPr>
        <p:blipFill>
          <a:blip r:embed="rId2"/>
          <a:stretch>
            <a:fillRect/>
          </a:stretch>
        </p:blipFill>
        <p:spPr>
          <a:xfrm>
            <a:off x="5978" y="860613"/>
            <a:ext cx="9160732" cy="5152912"/>
          </a:xfrm>
          <a:prstGeom prst="rect">
            <a:avLst/>
          </a:prstGeom>
        </p:spPr>
      </p:pic>
    </p:spTree>
    <p:extLst>
      <p:ext uri="{BB962C8B-B14F-4D97-AF65-F5344CB8AC3E}">
        <p14:creationId xmlns:p14="http://schemas.microsoft.com/office/powerpoint/2010/main" val="410874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621E6-BC02-3AC7-D275-05F5CF86A513}"/>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8A60ED1A-82ED-C925-36E8-397D77E838B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40BB388-9101-9DE6-AD1B-E2385785A47A}"/>
              </a:ext>
            </a:extLst>
          </p:cNvPr>
          <p:cNvSpPr>
            <a:spLocks noGrp="1"/>
          </p:cNvSpPr>
          <p:nvPr>
            <p:ph type="sldNum" sz="quarter" idx="12"/>
          </p:nvPr>
        </p:nvSpPr>
        <p:spPr/>
        <p:txBody>
          <a:bodyPr/>
          <a:lstStyle/>
          <a:p>
            <a:fld id="{BD3A08C5-CC68-3947-88A8-A9E34C1A68A7}" type="slidenum">
              <a:rPr lang="en-US" smtClean="0"/>
              <a:pPr/>
              <a:t>37</a:t>
            </a:fld>
            <a:endParaRPr lang="en-US" dirty="0"/>
          </a:p>
        </p:txBody>
      </p:sp>
      <p:pic>
        <p:nvPicPr>
          <p:cNvPr id="5" name="Picture 4">
            <a:extLst>
              <a:ext uri="{FF2B5EF4-FFF2-40B4-BE49-F238E27FC236}">
                <a16:creationId xmlns:a16="http://schemas.microsoft.com/office/drawing/2014/main" id="{1A8FACB1-7F7B-97AE-A2FA-0CE4478B75BF}"/>
              </a:ext>
            </a:extLst>
          </p:cNvPr>
          <p:cNvPicPr>
            <a:picLocks noChangeAspect="1"/>
          </p:cNvPicPr>
          <p:nvPr/>
        </p:nvPicPr>
        <p:blipFill>
          <a:blip r:embed="rId2"/>
          <a:stretch>
            <a:fillRect/>
          </a:stretch>
        </p:blipFill>
        <p:spPr>
          <a:xfrm>
            <a:off x="5977" y="860612"/>
            <a:ext cx="9084233" cy="5109881"/>
          </a:xfrm>
          <a:prstGeom prst="rect">
            <a:avLst/>
          </a:prstGeom>
        </p:spPr>
      </p:pic>
    </p:spTree>
    <p:extLst>
      <p:ext uri="{BB962C8B-B14F-4D97-AF65-F5344CB8AC3E}">
        <p14:creationId xmlns:p14="http://schemas.microsoft.com/office/powerpoint/2010/main" val="2314594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FA7038-5019-7F3A-2DF3-571F9D88A72D}"/>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CF090855-CE1B-58FA-BF6F-CA14FA2990F0}"/>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6546116E-7156-BF1D-47FA-0827506768FF}"/>
              </a:ext>
            </a:extLst>
          </p:cNvPr>
          <p:cNvSpPr>
            <a:spLocks noGrp="1"/>
          </p:cNvSpPr>
          <p:nvPr>
            <p:ph type="sldNum" sz="quarter" idx="12"/>
          </p:nvPr>
        </p:nvSpPr>
        <p:spPr/>
        <p:txBody>
          <a:bodyPr/>
          <a:lstStyle/>
          <a:p>
            <a:fld id="{BD3A08C5-CC68-3947-88A8-A9E34C1A68A7}" type="slidenum">
              <a:rPr lang="en-US" smtClean="0"/>
              <a:pPr/>
              <a:t>38</a:t>
            </a:fld>
            <a:endParaRPr lang="en-US" dirty="0"/>
          </a:p>
        </p:txBody>
      </p:sp>
      <p:pic>
        <p:nvPicPr>
          <p:cNvPr id="5" name="Picture 4">
            <a:extLst>
              <a:ext uri="{FF2B5EF4-FFF2-40B4-BE49-F238E27FC236}">
                <a16:creationId xmlns:a16="http://schemas.microsoft.com/office/drawing/2014/main" id="{381F6392-155E-D842-16FD-4082B97A4373}"/>
              </a:ext>
            </a:extLst>
          </p:cNvPr>
          <p:cNvPicPr>
            <a:picLocks noChangeAspect="1"/>
          </p:cNvPicPr>
          <p:nvPr/>
        </p:nvPicPr>
        <p:blipFill>
          <a:blip r:embed="rId2"/>
          <a:stretch>
            <a:fillRect/>
          </a:stretch>
        </p:blipFill>
        <p:spPr>
          <a:xfrm>
            <a:off x="5978" y="860613"/>
            <a:ext cx="9122482" cy="5131396"/>
          </a:xfrm>
          <a:prstGeom prst="rect">
            <a:avLst/>
          </a:prstGeom>
        </p:spPr>
      </p:pic>
    </p:spTree>
    <p:extLst>
      <p:ext uri="{BB962C8B-B14F-4D97-AF65-F5344CB8AC3E}">
        <p14:creationId xmlns:p14="http://schemas.microsoft.com/office/powerpoint/2010/main" val="2288875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6D277-1BE1-B266-446A-63C8A5E6A9C3}"/>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8A19C24F-ABA5-BC23-CFB5-5D4EDAAD210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4FEAD1A-D6E3-C657-5F54-30D49104E565}"/>
              </a:ext>
            </a:extLst>
          </p:cNvPr>
          <p:cNvSpPr>
            <a:spLocks noGrp="1"/>
          </p:cNvSpPr>
          <p:nvPr>
            <p:ph type="sldNum" sz="quarter" idx="12"/>
          </p:nvPr>
        </p:nvSpPr>
        <p:spPr/>
        <p:txBody>
          <a:bodyPr/>
          <a:lstStyle/>
          <a:p>
            <a:fld id="{BD3A08C5-CC68-3947-88A8-A9E34C1A68A7}" type="slidenum">
              <a:rPr lang="en-US" smtClean="0"/>
              <a:pPr/>
              <a:t>39</a:t>
            </a:fld>
            <a:endParaRPr lang="en-US" dirty="0"/>
          </a:p>
        </p:txBody>
      </p:sp>
      <p:pic>
        <p:nvPicPr>
          <p:cNvPr id="5" name="Picture 4">
            <a:extLst>
              <a:ext uri="{FF2B5EF4-FFF2-40B4-BE49-F238E27FC236}">
                <a16:creationId xmlns:a16="http://schemas.microsoft.com/office/drawing/2014/main" id="{9A1FABC7-482A-C9A1-28B4-3A6B1A4D8D2F}"/>
              </a:ext>
            </a:extLst>
          </p:cNvPr>
          <p:cNvPicPr>
            <a:picLocks noChangeAspect="1"/>
          </p:cNvPicPr>
          <p:nvPr/>
        </p:nvPicPr>
        <p:blipFill>
          <a:blip r:embed="rId2"/>
          <a:stretch>
            <a:fillRect/>
          </a:stretch>
        </p:blipFill>
        <p:spPr>
          <a:xfrm>
            <a:off x="-1" y="857249"/>
            <a:ext cx="9185835" cy="5167033"/>
          </a:xfrm>
          <a:prstGeom prst="rect">
            <a:avLst/>
          </a:prstGeom>
        </p:spPr>
      </p:pic>
    </p:spTree>
    <p:extLst>
      <p:ext uri="{BB962C8B-B14F-4D97-AF65-F5344CB8AC3E}">
        <p14:creationId xmlns:p14="http://schemas.microsoft.com/office/powerpoint/2010/main" val="312189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5173-0344-68D1-5777-FB06FA3C7B30}"/>
              </a:ext>
            </a:extLst>
          </p:cNvPr>
          <p:cNvSpPr>
            <a:spLocks noGrp="1"/>
          </p:cNvSpPr>
          <p:nvPr>
            <p:ph type="ctrTitle"/>
          </p:nvPr>
        </p:nvSpPr>
        <p:spPr/>
        <p:txBody>
          <a:bodyPr/>
          <a:lstStyle/>
          <a:p>
            <a:r>
              <a:rPr lang="en-US" dirty="0"/>
              <a:t>CAP and HCRS Request for Application Presentations </a:t>
            </a:r>
          </a:p>
        </p:txBody>
      </p:sp>
      <p:sp>
        <p:nvSpPr>
          <p:cNvPr id="3" name="Date Placeholder 2">
            <a:extLst>
              <a:ext uri="{FF2B5EF4-FFF2-40B4-BE49-F238E27FC236}">
                <a16:creationId xmlns:a16="http://schemas.microsoft.com/office/drawing/2014/main" id="{DF9ED1BF-ED36-31B6-3593-29C4CDD246D7}"/>
              </a:ext>
            </a:extLst>
          </p:cNvPr>
          <p:cNvSpPr>
            <a:spLocks noGrp="1"/>
          </p:cNvSpPr>
          <p:nvPr>
            <p:ph type="dt" sz="half" idx="10"/>
          </p:nvPr>
        </p:nvSpPr>
        <p:spPr/>
        <p:txBody>
          <a:bodyPr/>
          <a:lstStyle/>
          <a:p>
            <a:r>
              <a:rPr lang="en-US"/>
              <a:t>3/5/2025</a:t>
            </a:r>
            <a:endParaRPr lang="en-US" dirty="0"/>
          </a:p>
        </p:txBody>
      </p:sp>
      <p:sp>
        <p:nvSpPr>
          <p:cNvPr id="4" name="Footer Placeholder 3">
            <a:extLst>
              <a:ext uri="{FF2B5EF4-FFF2-40B4-BE49-F238E27FC236}">
                <a16:creationId xmlns:a16="http://schemas.microsoft.com/office/drawing/2014/main" id="{3652452D-51A7-AB6E-7322-10E9667EDA8F}"/>
              </a:ext>
            </a:extLst>
          </p:cNvPr>
          <p:cNvSpPr>
            <a:spLocks noGrp="1"/>
          </p:cNvSpPr>
          <p:nvPr>
            <p:ph type="ftr" sz="quarter" idx="11"/>
          </p:nvPr>
        </p:nvSpPr>
        <p:spPr/>
        <p:txBody>
          <a:bodyPr/>
          <a:lstStyle/>
          <a:p>
            <a:r>
              <a:rPr lang="en-US"/>
              <a:t>Community Action Advisory Board</a:t>
            </a:r>
            <a:endParaRPr lang="en-US" dirty="0"/>
          </a:p>
        </p:txBody>
      </p:sp>
      <p:sp>
        <p:nvSpPr>
          <p:cNvPr id="5" name="Slide Number Placeholder 4">
            <a:extLst>
              <a:ext uri="{FF2B5EF4-FFF2-40B4-BE49-F238E27FC236}">
                <a16:creationId xmlns:a16="http://schemas.microsoft.com/office/drawing/2014/main" id="{944D5F85-D4A8-6F0D-C28B-1B3E7F7C0261}"/>
              </a:ext>
            </a:extLst>
          </p:cNvPr>
          <p:cNvSpPr>
            <a:spLocks noGrp="1"/>
          </p:cNvSpPr>
          <p:nvPr>
            <p:ph type="sldNum" sz="quarter" idx="12"/>
          </p:nvPr>
        </p:nvSpPr>
        <p:spPr/>
        <p:txBody>
          <a:bodyPr/>
          <a:lstStyle/>
          <a:p>
            <a:fld id="{BD3A08C5-CC68-3947-88A8-A9E34C1A68A7}" type="slidenum">
              <a:rPr lang="en-US" smtClean="0"/>
              <a:pPr/>
              <a:t>4</a:t>
            </a:fld>
            <a:endParaRPr lang="en-US" dirty="0"/>
          </a:p>
        </p:txBody>
      </p:sp>
    </p:spTree>
    <p:extLst>
      <p:ext uri="{BB962C8B-B14F-4D97-AF65-F5344CB8AC3E}">
        <p14:creationId xmlns:p14="http://schemas.microsoft.com/office/powerpoint/2010/main" val="4143865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82E765-69A9-E433-B385-73153703E85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41AC126F-5DCE-5522-4F4E-39A20B0B3AC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768B6A13-D68A-F1A2-E222-9F72532212C2}"/>
              </a:ext>
            </a:extLst>
          </p:cNvPr>
          <p:cNvSpPr>
            <a:spLocks noGrp="1"/>
          </p:cNvSpPr>
          <p:nvPr>
            <p:ph type="sldNum" sz="quarter" idx="12"/>
          </p:nvPr>
        </p:nvSpPr>
        <p:spPr/>
        <p:txBody>
          <a:bodyPr/>
          <a:lstStyle/>
          <a:p>
            <a:fld id="{BD3A08C5-CC68-3947-88A8-A9E34C1A68A7}" type="slidenum">
              <a:rPr lang="en-US" smtClean="0"/>
              <a:pPr/>
              <a:t>40</a:t>
            </a:fld>
            <a:endParaRPr lang="en-US" dirty="0"/>
          </a:p>
        </p:txBody>
      </p:sp>
      <p:pic>
        <p:nvPicPr>
          <p:cNvPr id="5" name="Picture 4">
            <a:extLst>
              <a:ext uri="{FF2B5EF4-FFF2-40B4-BE49-F238E27FC236}">
                <a16:creationId xmlns:a16="http://schemas.microsoft.com/office/drawing/2014/main" id="{A8E43434-32AA-5954-018F-6055C44DD233}"/>
              </a:ext>
            </a:extLst>
          </p:cNvPr>
          <p:cNvPicPr>
            <a:picLocks noChangeAspect="1"/>
          </p:cNvPicPr>
          <p:nvPr/>
        </p:nvPicPr>
        <p:blipFill>
          <a:blip r:embed="rId2"/>
          <a:stretch>
            <a:fillRect/>
          </a:stretch>
        </p:blipFill>
        <p:spPr>
          <a:xfrm>
            <a:off x="5977" y="860613"/>
            <a:ext cx="9141607" cy="5142154"/>
          </a:xfrm>
          <a:prstGeom prst="rect">
            <a:avLst/>
          </a:prstGeom>
        </p:spPr>
      </p:pic>
    </p:spTree>
    <p:extLst>
      <p:ext uri="{BB962C8B-B14F-4D97-AF65-F5344CB8AC3E}">
        <p14:creationId xmlns:p14="http://schemas.microsoft.com/office/powerpoint/2010/main" val="1287298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31370-D887-1DDB-0FE6-8FDA73F0959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E8D26C4-5830-4F09-A9E7-249D577B9612}"/>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9099237A-57D1-27B4-E330-61823BC471C3}"/>
              </a:ext>
            </a:extLst>
          </p:cNvPr>
          <p:cNvSpPr>
            <a:spLocks noGrp="1"/>
          </p:cNvSpPr>
          <p:nvPr>
            <p:ph type="sldNum" sz="quarter" idx="12"/>
          </p:nvPr>
        </p:nvSpPr>
        <p:spPr/>
        <p:txBody>
          <a:bodyPr/>
          <a:lstStyle/>
          <a:p>
            <a:fld id="{BD3A08C5-CC68-3947-88A8-A9E34C1A68A7}" type="slidenum">
              <a:rPr lang="en-US" smtClean="0"/>
              <a:pPr/>
              <a:t>41</a:t>
            </a:fld>
            <a:endParaRPr lang="en-US" dirty="0"/>
          </a:p>
        </p:txBody>
      </p:sp>
      <p:pic>
        <p:nvPicPr>
          <p:cNvPr id="5" name="Picture 4">
            <a:extLst>
              <a:ext uri="{FF2B5EF4-FFF2-40B4-BE49-F238E27FC236}">
                <a16:creationId xmlns:a16="http://schemas.microsoft.com/office/drawing/2014/main" id="{59D90B5B-222C-C36C-3337-FBF41E75630E}"/>
              </a:ext>
            </a:extLst>
          </p:cNvPr>
          <p:cNvPicPr>
            <a:picLocks noChangeAspect="1"/>
          </p:cNvPicPr>
          <p:nvPr/>
        </p:nvPicPr>
        <p:blipFill>
          <a:blip r:embed="rId2"/>
          <a:stretch>
            <a:fillRect/>
          </a:stretch>
        </p:blipFill>
        <p:spPr>
          <a:xfrm>
            <a:off x="-1" y="857249"/>
            <a:ext cx="9185835" cy="5167033"/>
          </a:xfrm>
          <a:prstGeom prst="rect">
            <a:avLst/>
          </a:prstGeom>
        </p:spPr>
      </p:pic>
    </p:spTree>
    <p:extLst>
      <p:ext uri="{BB962C8B-B14F-4D97-AF65-F5344CB8AC3E}">
        <p14:creationId xmlns:p14="http://schemas.microsoft.com/office/powerpoint/2010/main" val="3098835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DCCA5-BF52-9C83-2806-43BBF270988C}"/>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95EB39F0-305C-BB22-3F1F-7A978139C5D4}"/>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D8710F5-AFFB-8554-CCE9-0A135F03FC03}"/>
              </a:ext>
            </a:extLst>
          </p:cNvPr>
          <p:cNvSpPr>
            <a:spLocks noGrp="1"/>
          </p:cNvSpPr>
          <p:nvPr>
            <p:ph type="sldNum" sz="quarter" idx="12"/>
          </p:nvPr>
        </p:nvSpPr>
        <p:spPr/>
        <p:txBody>
          <a:bodyPr/>
          <a:lstStyle/>
          <a:p>
            <a:fld id="{BD3A08C5-CC68-3947-88A8-A9E34C1A68A7}" type="slidenum">
              <a:rPr lang="en-US" smtClean="0"/>
              <a:pPr/>
              <a:t>42</a:t>
            </a:fld>
            <a:endParaRPr lang="en-US" dirty="0"/>
          </a:p>
        </p:txBody>
      </p:sp>
      <p:pic>
        <p:nvPicPr>
          <p:cNvPr id="5" name="Picture 4">
            <a:extLst>
              <a:ext uri="{FF2B5EF4-FFF2-40B4-BE49-F238E27FC236}">
                <a16:creationId xmlns:a16="http://schemas.microsoft.com/office/drawing/2014/main" id="{5A35987A-6418-CDA5-9531-1C79F858D65D}"/>
              </a:ext>
            </a:extLst>
          </p:cNvPr>
          <p:cNvPicPr>
            <a:picLocks noChangeAspect="1"/>
          </p:cNvPicPr>
          <p:nvPr/>
        </p:nvPicPr>
        <p:blipFill>
          <a:blip r:embed="rId2"/>
          <a:stretch>
            <a:fillRect/>
          </a:stretch>
        </p:blipFill>
        <p:spPr>
          <a:xfrm>
            <a:off x="0" y="857251"/>
            <a:ext cx="9128460" cy="5134758"/>
          </a:xfrm>
          <a:prstGeom prst="rect">
            <a:avLst/>
          </a:prstGeom>
        </p:spPr>
      </p:pic>
    </p:spTree>
    <p:extLst>
      <p:ext uri="{BB962C8B-B14F-4D97-AF65-F5344CB8AC3E}">
        <p14:creationId xmlns:p14="http://schemas.microsoft.com/office/powerpoint/2010/main" val="3788163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79B95-60B5-E74C-CDA7-82E39C9A72C1}"/>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FE7124D4-7970-5936-5CC6-D461635D4F01}"/>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AB2BA69-C767-81C2-51CE-BF75B649888B}"/>
              </a:ext>
            </a:extLst>
          </p:cNvPr>
          <p:cNvSpPr>
            <a:spLocks noGrp="1"/>
          </p:cNvSpPr>
          <p:nvPr>
            <p:ph type="sldNum" sz="quarter" idx="12"/>
          </p:nvPr>
        </p:nvSpPr>
        <p:spPr/>
        <p:txBody>
          <a:bodyPr/>
          <a:lstStyle/>
          <a:p>
            <a:fld id="{BD3A08C5-CC68-3947-88A8-A9E34C1A68A7}" type="slidenum">
              <a:rPr lang="en-US" smtClean="0"/>
              <a:pPr/>
              <a:t>43</a:t>
            </a:fld>
            <a:endParaRPr lang="en-US" dirty="0"/>
          </a:p>
        </p:txBody>
      </p:sp>
      <p:pic>
        <p:nvPicPr>
          <p:cNvPr id="5" name="Picture 4">
            <a:extLst>
              <a:ext uri="{FF2B5EF4-FFF2-40B4-BE49-F238E27FC236}">
                <a16:creationId xmlns:a16="http://schemas.microsoft.com/office/drawing/2014/main" id="{0BBF6C74-9EF4-FEEF-C25F-7C3DE9056CC7}"/>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283791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2304B-48C6-2CE3-A1D6-7D23F7298DF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67A4D665-07A9-C455-E23C-4CE61888AEC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C5235FE-349B-8177-FC5B-05E9E782D2EC}"/>
              </a:ext>
            </a:extLst>
          </p:cNvPr>
          <p:cNvSpPr>
            <a:spLocks noGrp="1"/>
          </p:cNvSpPr>
          <p:nvPr>
            <p:ph type="sldNum" sz="quarter" idx="12"/>
          </p:nvPr>
        </p:nvSpPr>
        <p:spPr/>
        <p:txBody>
          <a:bodyPr/>
          <a:lstStyle/>
          <a:p>
            <a:fld id="{BD3A08C5-CC68-3947-88A8-A9E34C1A68A7}" type="slidenum">
              <a:rPr lang="en-US" smtClean="0"/>
              <a:pPr/>
              <a:t>44</a:t>
            </a:fld>
            <a:endParaRPr lang="en-US" dirty="0"/>
          </a:p>
        </p:txBody>
      </p:sp>
      <p:pic>
        <p:nvPicPr>
          <p:cNvPr id="5" name="Picture 4">
            <a:extLst>
              <a:ext uri="{FF2B5EF4-FFF2-40B4-BE49-F238E27FC236}">
                <a16:creationId xmlns:a16="http://schemas.microsoft.com/office/drawing/2014/main" id="{53FFBED5-43B1-F688-BDA3-2665A4E786FE}"/>
              </a:ext>
            </a:extLst>
          </p:cNvPr>
          <p:cNvPicPr>
            <a:picLocks noChangeAspect="1"/>
          </p:cNvPicPr>
          <p:nvPr/>
        </p:nvPicPr>
        <p:blipFill>
          <a:blip r:embed="rId2"/>
          <a:stretch>
            <a:fillRect/>
          </a:stretch>
        </p:blipFill>
        <p:spPr>
          <a:xfrm>
            <a:off x="0" y="857249"/>
            <a:ext cx="9166712" cy="5156276"/>
          </a:xfrm>
          <a:prstGeom prst="rect">
            <a:avLst/>
          </a:prstGeom>
        </p:spPr>
      </p:pic>
    </p:spTree>
    <p:extLst>
      <p:ext uri="{BB962C8B-B14F-4D97-AF65-F5344CB8AC3E}">
        <p14:creationId xmlns:p14="http://schemas.microsoft.com/office/powerpoint/2010/main" val="965815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93586-AF57-EA8D-8981-4E428326909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E79100C4-50F5-7EB3-6EFC-E1DEF1E0F33D}"/>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722042CC-B474-01FA-9A54-0CF3D6C61775}"/>
              </a:ext>
            </a:extLst>
          </p:cNvPr>
          <p:cNvSpPr>
            <a:spLocks noGrp="1"/>
          </p:cNvSpPr>
          <p:nvPr>
            <p:ph type="sldNum" sz="quarter" idx="12"/>
          </p:nvPr>
        </p:nvSpPr>
        <p:spPr/>
        <p:txBody>
          <a:bodyPr/>
          <a:lstStyle/>
          <a:p>
            <a:fld id="{BD3A08C5-CC68-3947-88A8-A9E34C1A68A7}" type="slidenum">
              <a:rPr lang="en-US" smtClean="0"/>
              <a:pPr/>
              <a:t>45</a:t>
            </a:fld>
            <a:endParaRPr lang="en-US" dirty="0"/>
          </a:p>
        </p:txBody>
      </p:sp>
      <p:pic>
        <p:nvPicPr>
          <p:cNvPr id="5" name="Picture 4">
            <a:extLst>
              <a:ext uri="{FF2B5EF4-FFF2-40B4-BE49-F238E27FC236}">
                <a16:creationId xmlns:a16="http://schemas.microsoft.com/office/drawing/2014/main" id="{CEC5AA2B-E9F9-7537-86DD-E59E75F2E5D3}"/>
              </a:ext>
            </a:extLst>
          </p:cNvPr>
          <p:cNvPicPr>
            <a:picLocks noChangeAspect="1"/>
          </p:cNvPicPr>
          <p:nvPr/>
        </p:nvPicPr>
        <p:blipFill>
          <a:blip r:embed="rId2"/>
          <a:stretch>
            <a:fillRect/>
          </a:stretch>
        </p:blipFill>
        <p:spPr>
          <a:xfrm>
            <a:off x="0" y="857249"/>
            <a:ext cx="9147586" cy="5145518"/>
          </a:xfrm>
          <a:prstGeom prst="rect">
            <a:avLst/>
          </a:prstGeom>
        </p:spPr>
      </p:pic>
    </p:spTree>
    <p:extLst>
      <p:ext uri="{BB962C8B-B14F-4D97-AF65-F5344CB8AC3E}">
        <p14:creationId xmlns:p14="http://schemas.microsoft.com/office/powerpoint/2010/main" val="821580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ABBD7-2828-1AD7-351B-CB5399ED217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11B257D9-E4B5-7169-798E-49295901E7C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B42C109E-2B28-DC43-3EF3-A6388D160117}"/>
              </a:ext>
            </a:extLst>
          </p:cNvPr>
          <p:cNvSpPr>
            <a:spLocks noGrp="1"/>
          </p:cNvSpPr>
          <p:nvPr>
            <p:ph type="sldNum" sz="quarter" idx="12"/>
          </p:nvPr>
        </p:nvSpPr>
        <p:spPr/>
        <p:txBody>
          <a:bodyPr/>
          <a:lstStyle/>
          <a:p>
            <a:fld id="{BD3A08C5-CC68-3947-88A8-A9E34C1A68A7}" type="slidenum">
              <a:rPr lang="en-US" smtClean="0"/>
              <a:pPr/>
              <a:t>46</a:t>
            </a:fld>
            <a:endParaRPr lang="en-US" dirty="0"/>
          </a:p>
        </p:txBody>
      </p:sp>
      <p:pic>
        <p:nvPicPr>
          <p:cNvPr id="5" name="Picture 4">
            <a:extLst>
              <a:ext uri="{FF2B5EF4-FFF2-40B4-BE49-F238E27FC236}">
                <a16:creationId xmlns:a16="http://schemas.microsoft.com/office/drawing/2014/main" id="{CB9A9825-7FB5-4493-B326-1733BE65C36B}"/>
              </a:ext>
            </a:extLst>
          </p:cNvPr>
          <p:cNvPicPr>
            <a:picLocks noChangeAspect="1"/>
          </p:cNvPicPr>
          <p:nvPr/>
        </p:nvPicPr>
        <p:blipFill>
          <a:blip r:embed="rId2"/>
          <a:stretch>
            <a:fillRect/>
          </a:stretch>
        </p:blipFill>
        <p:spPr>
          <a:xfrm>
            <a:off x="-13149" y="849855"/>
            <a:ext cx="9160733" cy="5152912"/>
          </a:xfrm>
          <a:prstGeom prst="rect">
            <a:avLst/>
          </a:prstGeom>
        </p:spPr>
      </p:pic>
    </p:spTree>
    <p:extLst>
      <p:ext uri="{BB962C8B-B14F-4D97-AF65-F5344CB8AC3E}">
        <p14:creationId xmlns:p14="http://schemas.microsoft.com/office/powerpoint/2010/main" val="2374463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33CF9-6824-518B-7C5A-9E769C7A4AE1}"/>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19027655-D7A0-4CF2-8DCB-C239A32439DC}"/>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0D61CFA-6E6D-78FD-5D8D-14E6D39CF58D}"/>
              </a:ext>
            </a:extLst>
          </p:cNvPr>
          <p:cNvSpPr>
            <a:spLocks noGrp="1"/>
          </p:cNvSpPr>
          <p:nvPr>
            <p:ph type="sldNum" sz="quarter" idx="12"/>
          </p:nvPr>
        </p:nvSpPr>
        <p:spPr/>
        <p:txBody>
          <a:bodyPr/>
          <a:lstStyle/>
          <a:p>
            <a:fld id="{BD3A08C5-CC68-3947-88A8-A9E34C1A68A7}" type="slidenum">
              <a:rPr lang="en-US" smtClean="0"/>
              <a:pPr/>
              <a:t>47</a:t>
            </a:fld>
            <a:endParaRPr lang="en-US" dirty="0"/>
          </a:p>
        </p:txBody>
      </p:sp>
      <p:pic>
        <p:nvPicPr>
          <p:cNvPr id="5" name="Picture 4">
            <a:extLst>
              <a:ext uri="{FF2B5EF4-FFF2-40B4-BE49-F238E27FC236}">
                <a16:creationId xmlns:a16="http://schemas.microsoft.com/office/drawing/2014/main" id="{79F1E86A-7D8E-4316-03DA-3B9850270E4D}"/>
              </a:ext>
            </a:extLst>
          </p:cNvPr>
          <p:cNvPicPr>
            <a:picLocks noChangeAspect="1"/>
          </p:cNvPicPr>
          <p:nvPr/>
        </p:nvPicPr>
        <p:blipFill>
          <a:blip r:embed="rId2"/>
          <a:stretch>
            <a:fillRect/>
          </a:stretch>
        </p:blipFill>
        <p:spPr>
          <a:xfrm>
            <a:off x="-32273" y="839097"/>
            <a:ext cx="9179858" cy="5163670"/>
          </a:xfrm>
          <a:prstGeom prst="rect">
            <a:avLst/>
          </a:prstGeom>
        </p:spPr>
      </p:pic>
    </p:spTree>
    <p:extLst>
      <p:ext uri="{BB962C8B-B14F-4D97-AF65-F5344CB8AC3E}">
        <p14:creationId xmlns:p14="http://schemas.microsoft.com/office/powerpoint/2010/main" val="3741566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D782C-B50D-7CF5-2017-E2FBF941726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0630C6C6-36F8-97E0-9579-6269CB58A005}"/>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A05F8433-789F-7BA4-21F5-EFAB39121F85}"/>
              </a:ext>
            </a:extLst>
          </p:cNvPr>
          <p:cNvSpPr>
            <a:spLocks noGrp="1"/>
          </p:cNvSpPr>
          <p:nvPr>
            <p:ph type="sldNum" sz="quarter" idx="12"/>
          </p:nvPr>
        </p:nvSpPr>
        <p:spPr/>
        <p:txBody>
          <a:bodyPr/>
          <a:lstStyle/>
          <a:p>
            <a:fld id="{BD3A08C5-CC68-3947-88A8-A9E34C1A68A7}" type="slidenum">
              <a:rPr lang="en-US" smtClean="0"/>
              <a:pPr/>
              <a:t>48</a:t>
            </a:fld>
            <a:endParaRPr lang="en-US" dirty="0"/>
          </a:p>
        </p:txBody>
      </p:sp>
      <p:pic>
        <p:nvPicPr>
          <p:cNvPr id="5" name="Picture 4">
            <a:extLst>
              <a:ext uri="{FF2B5EF4-FFF2-40B4-BE49-F238E27FC236}">
                <a16:creationId xmlns:a16="http://schemas.microsoft.com/office/drawing/2014/main" id="{55DB98B2-705F-722B-63C0-4E81D9E71BA9}"/>
              </a:ext>
            </a:extLst>
          </p:cNvPr>
          <p:cNvPicPr>
            <a:picLocks noChangeAspect="1"/>
          </p:cNvPicPr>
          <p:nvPr/>
        </p:nvPicPr>
        <p:blipFill>
          <a:blip r:embed="rId2"/>
          <a:stretch>
            <a:fillRect/>
          </a:stretch>
        </p:blipFill>
        <p:spPr>
          <a:xfrm>
            <a:off x="-1" y="857249"/>
            <a:ext cx="9128461" cy="5134760"/>
          </a:xfrm>
          <a:prstGeom prst="rect">
            <a:avLst/>
          </a:prstGeom>
        </p:spPr>
      </p:pic>
    </p:spTree>
    <p:extLst>
      <p:ext uri="{BB962C8B-B14F-4D97-AF65-F5344CB8AC3E}">
        <p14:creationId xmlns:p14="http://schemas.microsoft.com/office/powerpoint/2010/main" val="517822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119CB3-BD27-3AE3-D02B-18D63D107FCF}"/>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5AFDE6D5-FE82-D266-1BF2-F45B205E0829}"/>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57A2E022-D43E-4E60-E533-C2D0E6B92545}"/>
              </a:ext>
            </a:extLst>
          </p:cNvPr>
          <p:cNvSpPr>
            <a:spLocks noGrp="1"/>
          </p:cNvSpPr>
          <p:nvPr>
            <p:ph type="sldNum" sz="quarter" idx="12"/>
          </p:nvPr>
        </p:nvSpPr>
        <p:spPr/>
        <p:txBody>
          <a:bodyPr/>
          <a:lstStyle/>
          <a:p>
            <a:fld id="{BD3A08C5-CC68-3947-88A8-A9E34C1A68A7}" type="slidenum">
              <a:rPr lang="en-US" smtClean="0"/>
              <a:pPr/>
              <a:t>49</a:t>
            </a:fld>
            <a:endParaRPr lang="en-US" dirty="0"/>
          </a:p>
        </p:txBody>
      </p:sp>
      <p:pic>
        <p:nvPicPr>
          <p:cNvPr id="5" name="Picture 4">
            <a:extLst>
              <a:ext uri="{FF2B5EF4-FFF2-40B4-BE49-F238E27FC236}">
                <a16:creationId xmlns:a16="http://schemas.microsoft.com/office/drawing/2014/main" id="{FD993BD7-BE6D-E355-5D06-C6591FBC301C}"/>
              </a:ext>
            </a:extLst>
          </p:cNvPr>
          <p:cNvPicPr>
            <a:picLocks noChangeAspect="1"/>
          </p:cNvPicPr>
          <p:nvPr/>
        </p:nvPicPr>
        <p:blipFill>
          <a:blip r:embed="rId2"/>
          <a:stretch>
            <a:fillRect/>
          </a:stretch>
        </p:blipFill>
        <p:spPr>
          <a:xfrm>
            <a:off x="5977" y="882129"/>
            <a:ext cx="9141607" cy="5142154"/>
          </a:xfrm>
          <a:prstGeom prst="rect">
            <a:avLst/>
          </a:prstGeom>
        </p:spPr>
      </p:pic>
    </p:spTree>
    <p:extLst>
      <p:ext uri="{BB962C8B-B14F-4D97-AF65-F5344CB8AC3E}">
        <p14:creationId xmlns:p14="http://schemas.microsoft.com/office/powerpoint/2010/main" val="391393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B2693-267C-2813-E283-B0FD26B670C7}"/>
              </a:ext>
            </a:extLst>
          </p:cNvPr>
          <p:cNvSpPr>
            <a:spLocks noGrp="1"/>
          </p:cNvSpPr>
          <p:nvPr>
            <p:ph type="ctrTitle"/>
          </p:nvPr>
        </p:nvSpPr>
        <p:spPr/>
        <p:txBody>
          <a:bodyPr/>
          <a:lstStyle/>
          <a:p>
            <a:r>
              <a:rPr lang="en-US" dirty="0"/>
              <a:t>CAP – Physical Health</a:t>
            </a:r>
          </a:p>
        </p:txBody>
      </p:sp>
      <p:sp>
        <p:nvSpPr>
          <p:cNvPr id="3" name="Subtitle 2">
            <a:extLst>
              <a:ext uri="{FF2B5EF4-FFF2-40B4-BE49-F238E27FC236}">
                <a16:creationId xmlns:a16="http://schemas.microsoft.com/office/drawing/2014/main" id="{E578169F-BD8A-0898-51A8-6DF7DDB5EEA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5282291-1E6C-DF75-3DFF-C9B4B58F2863}"/>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5339E140-F5A0-EB59-A0FA-1A34FC7EFCC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13647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A1D335-218B-679D-2044-D22E0F86BB84}"/>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2E7995BB-FF48-A710-F9BB-27D8B83739C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DFF11D1A-B9DD-E97B-2FE4-5167C98D0EA3}"/>
              </a:ext>
            </a:extLst>
          </p:cNvPr>
          <p:cNvSpPr>
            <a:spLocks noGrp="1"/>
          </p:cNvSpPr>
          <p:nvPr>
            <p:ph type="sldNum" sz="quarter" idx="12"/>
          </p:nvPr>
        </p:nvSpPr>
        <p:spPr/>
        <p:txBody>
          <a:bodyPr/>
          <a:lstStyle/>
          <a:p>
            <a:fld id="{BD3A08C5-CC68-3947-88A8-A9E34C1A68A7}" type="slidenum">
              <a:rPr lang="en-US" smtClean="0"/>
              <a:pPr/>
              <a:t>50</a:t>
            </a:fld>
            <a:endParaRPr lang="en-US" dirty="0"/>
          </a:p>
        </p:txBody>
      </p:sp>
      <p:pic>
        <p:nvPicPr>
          <p:cNvPr id="5" name="Picture 4">
            <a:extLst>
              <a:ext uri="{FF2B5EF4-FFF2-40B4-BE49-F238E27FC236}">
                <a16:creationId xmlns:a16="http://schemas.microsoft.com/office/drawing/2014/main" id="{B9AE85E4-2BEB-C9C1-2015-DC9CED3F9396}"/>
              </a:ext>
            </a:extLst>
          </p:cNvPr>
          <p:cNvPicPr>
            <a:picLocks noChangeAspect="1"/>
          </p:cNvPicPr>
          <p:nvPr/>
        </p:nvPicPr>
        <p:blipFill>
          <a:blip r:embed="rId2"/>
          <a:stretch>
            <a:fillRect/>
          </a:stretch>
        </p:blipFill>
        <p:spPr>
          <a:xfrm>
            <a:off x="-13149" y="849855"/>
            <a:ext cx="9160733" cy="5152912"/>
          </a:xfrm>
          <a:prstGeom prst="rect">
            <a:avLst/>
          </a:prstGeom>
        </p:spPr>
      </p:pic>
    </p:spTree>
    <p:extLst>
      <p:ext uri="{BB962C8B-B14F-4D97-AF65-F5344CB8AC3E}">
        <p14:creationId xmlns:p14="http://schemas.microsoft.com/office/powerpoint/2010/main" val="1942148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1F9FE-A211-663A-A5C4-C588219CC16E}"/>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1C30DF3D-DC86-239A-1A45-4B6D7A307F60}"/>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FBC89498-6EA3-F2A0-8C76-7C7CBDA26143}"/>
              </a:ext>
            </a:extLst>
          </p:cNvPr>
          <p:cNvSpPr>
            <a:spLocks noGrp="1"/>
          </p:cNvSpPr>
          <p:nvPr>
            <p:ph type="sldNum" sz="quarter" idx="12"/>
          </p:nvPr>
        </p:nvSpPr>
        <p:spPr/>
        <p:txBody>
          <a:bodyPr/>
          <a:lstStyle/>
          <a:p>
            <a:fld id="{BD3A08C5-CC68-3947-88A8-A9E34C1A68A7}" type="slidenum">
              <a:rPr lang="en-US" smtClean="0"/>
              <a:pPr/>
              <a:t>51</a:t>
            </a:fld>
            <a:endParaRPr lang="en-US" dirty="0"/>
          </a:p>
        </p:txBody>
      </p:sp>
      <p:pic>
        <p:nvPicPr>
          <p:cNvPr id="5" name="Picture 4">
            <a:extLst>
              <a:ext uri="{FF2B5EF4-FFF2-40B4-BE49-F238E27FC236}">
                <a16:creationId xmlns:a16="http://schemas.microsoft.com/office/drawing/2014/main" id="{1381D951-6831-2847-A1B6-7379D4D95D0C}"/>
              </a:ext>
            </a:extLst>
          </p:cNvPr>
          <p:cNvPicPr>
            <a:picLocks noChangeAspect="1"/>
          </p:cNvPicPr>
          <p:nvPr/>
        </p:nvPicPr>
        <p:blipFill>
          <a:blip r:embed="rId2"/>
          <a:stretch>
            <a:fillRect/>
          </a:stretch>
        </p:blipFill>
        <p:spPr>
          <a:xfrm>
            <a:off x="-13149" y="849854"/>
            <a:ext cx="9198983" cy="5174428"/>
          </a:xfrm>
          <a:prstGeom prst="rect">
            <a:avLst/>
          </a:prstGeom>
        </p:spPr>
      </p:pic>
    </p:spTree>
    <p:extLst>
      <p:ext uri="{BB962C8B-B14F-4D97-AF65-F5344CB8AC3E}">
        <p14:creationId xmlns:p14="http://schemas.microsoft.com/office/powerpoint/2010/main" val="3762880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52FEA1-09BF-2886-C67C-61A1362C835B}"/>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1B45966B-BF23-80FE-5DCA-26B82D20C20B}"/>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43B470A5-4113-492E-A83D-F358A1B29D25}"/>
              </a:ext>
            </a:extLst>
          </p:cNvPr>
          <p:cNvSpPr>
            <a:spLocks noGrp="1"/>
          </p:cNvSpPr>
          <p:nvPr>
            <p:ph type="sldNum" sz="quarter" idx="12"/>
          </p:nvPr>
        </p:nvSpPr>
        <p:spPr/>
        <p:txBody>
          <a:bodyPr/>
          <a:lstStyle/>
          <a:p>
            <a:fld id="{BD3A08C5-CC68-3947-88A8-A9E34C1A68A7}" type="slidenum">
              <a:rPr lang="en-US" smtClean="0"/>
              <a:pPr/>
              <a:t>52</a:t>
            </a:fld>
            <a:endParaRPr lang="en-US" dirty="0"/>
          </a:p>
        </p:txBody>
      </p:sp>
      <p:pic>
        <p:nvPicPr>
          <p:cNvPr id="5" name="Picture 4">
            <a:extLst>
              <a:ext uri="{FF2B5EF4-FFF2-40B4-BE49-F238E27FC236}">
                <a16:creationId xmlns:a16="http://schemas.microsoft.com/office/drawing/2014/main" id="{25A449ED-354B-5BA1-A038-1D7F2A351ED9}"/>
              </a:ext>
            </a:extLst>
          </p:cNvPr>
          <p:cNvPicPr>
            <a:picLocks noChangeAspect="1"/>
          </p:cNvPicPr>
          <p:nvPr/>
        </p:nvPicPr>
        <p:blipFill>
          <a:blip r:embed="rId2"/>
          <a:stretch>
            <a:fillRect/>
          </a:stretch>
        </p:blipFill>
        <p:spPr>
          <a:xfrm>
            <a:off x="-32273" y="839097"/>
            <a:ext cx="9179858" cy="5163670"/>
          </a:xfrm>
          <a:prstGeom prst="rect">
            <a:avLst/>
          </a:prstGeom>
        </p:spPr>
      </p:pic>
    </p:spTree>
    <p:extLst>
      <p:ext uri="{BB962C8B-B14F-4D97-AF65-F5344CB8AC3E}">
        <p14:creationId xmlns:p14="http://schemas.microsoft.com/office/powerpoint/2010/main" val="697887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6AAA-CB16-9C4C-5B86-BCA6804E2362}"/>
              </a:ext>
            </a:extLst>
          </p:cNvPr>
          <p:cNvSpPr>
            <a:spLocks noGrp="1"/>
          </p:cNvSpPr>
          <p:nvPr>
            <p:ph type="ctrTitle"/>
          </p:nvPr>
        </p:nvSpPr>
        <p:spPr/>
        <p:txBody>
          <a:bodyPr/>
          <a:lstStyle/>
          <a:p>
            <a:r>
              <a:rPr lang="en-US" dirty="0"/>
              <a:t>CAP – Income and Asset Building</a:t>
            </a:r>
          </a:p>
        </p:txBody>
      </p:sp>
      <p:sp>
        <p:nvSpPr>
          <p:cNvPr id="3" name="Subtitle 2">
            <a:extLst>
              <a:ext uri="{FF2B5EF4-FFF2-40B4-BE49-F238E27FC236}">
                <a16:creationId xmlns:a16="http://schemas.microsoft.com/office/drawing/2014/main" id="{E8388A63-CF18-F3A0-28A2-19F3B006165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B6EB415D-27C3-DEE8-6996-D7FE82A3F6ED}"/>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EDAC45F9-A7AD-8B07-47D7-96C801A46E3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02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32288" y="2148835"/>
            <a:ext cx="7144803" cy="1672675"/>
          </a:xfrm>
          <a:noFill/>
        </p:spPr>
        <p:txBody>
          <a:bodyPr>
            <a:normAutofit/>
          </a:bodyPr>
          <a:lstStyle/>
          <a:p>
            <a:r>
              <a:rPr lang="en-US" sz="3000">
                <a:solidFill>
                  <a:srgbClr val="D8A430"/>
                </a:solidFill>
                <a:latin typeface="Calibri"/>
                <a:ea typeface="Calibri"/>
                <a:cs typeface="Calibri"/>
              </a:rPr>
              <a:t>   CAAB Presentation - March 5, 2025</a:t>
            </a:r>
          </a:p>
        </p:txBody>
      </p:sp>
      <p:sp>
        <p:nvSpPr>
          <p:cNvPr id="3" name="TextBox 2">
            <a:extLst>
              <a:ext uri="{FF2B5EF4-FFF2-40B4-BE49-F238E27FC236}">
                <a16:creationId xmlns:a16="http://schemas.microsoft.com/office/drawing/2014/main" id="{84D4B4EE-4A58-9E97-0116-8ED63530309E}"/>
              </a:ext>
            </a:extLst>
          </p:cNvPr>
          <p:cNvSpPr txBox="1"/>
          <p:nvPr/>
        </p:nvSpPr>
        <p:spPr>
          <a:xfrm>
            <a:off x="2276977" y="5808395"/>
            <a:ext cx="4590047"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spTree>
    <p:extLst>
      <p:ext uri="{BB962C8B-B14F-4D97-AF65-F5344CB8AC3E}">
        <p14:creationId xmlns:p14="http://schemas.microsoft.com/office/powerpoint/2010/main" val="3880586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65" y="1218121"/>
            <a:ext cx="8303643" cy="639191"/>
          </a:xfrm>
        </p:spPr>
        <p:txBody>
          <a:bodyPr>
            <a:noAutofit/>
          </a:bodyPr>
          <a:lstStyle/>
          <a:p>
            <a:r>
              <a:rPr lang="en-US" sz="3000" b="1">
                <a:solidFill>
                  <a:srgbClr val="D8A430"/>
                </a:solidFill>
              </a:rPr>
              <a:t> </a:t>
            </a:r>
            <a:r>
              <a:rPr lang="en-US" sz="3000">
                <a:solidFill>
                  <a:srgbClr val="D8A430"/>
                </a:solidFill>
                <a:latin typeface="Calibri"/>
                <a:ea typeface="Calibri"/>
                <a:cs typeface="Calibri"/>
              </a:rPr>
              <a:t>Discussion Points</a:t>
            </a:r>
            <a:endParaRPr lang="en-US" sz="3000">
              <a:latin typeface="Calibri"/>
              <a:ea typeface="Calibri"/>
              <a:cs typeface="Calibri"/>
            </a:endParaRPr>
          </a:p>
        </p:txBody>
      </p:sp>
      <p:sp>
        <p:nvSpPr>
          <p:cNvPr id="3" name="Content Placeholder 2"/>
          <p:cNvSpPr>
            <a:spLocks noGrp="1"/>
          </p:cNvSpPr>
          <p:nvPr>
            <p:ph idx="1"/>
          </p:nvPr>
        </p:nvSpPr>
        <p:spPr>
          <a:xfrm>
            <a:off x="535435" y="1938131"/>
            <a:ext cx="4573159" cy="3260035"/>
          </a:xfrm>
        </p:spPr>
        <p:txBody>
          <a:bodyPr vert="horz" lIns="68580" tIns="34290" rIns="68580" bIns="34290" rtlCol="0" anchor="t">
            <a:normAutofit/>
          </a:bodyPr>
          <a:lstStyle/>
          <a:p>
            <a:endParaRPr lang="en-US" sz="1800" b="1" dirty="0">
              <a:solidFill>
                <a:srgbClr val="002963"/>
              </a:solidFill>
            </a:endParaRPr>
          </a:p>
          <a:p>
            <a:r>
              <a:rPr lang="en-US" sz="1800" dirty="0">
                <a:solidFill>
                  <a:srgbClr val="002963"/>
                </a:solidFill>
                <a:latin typeface="Calibri"/>
                <a:ea typeface="Calibri"/>
                <a:cs typeface="Calibri"/>
              </a:rPr>
              <a:t>Mission, Vision, and Values</a:t>
            </a:r>
            <a:endParaRPr lang="en-US" dirty="0">
              <a:solidFill>
                <a:srgbClr val="002963"/>
              </a:solidFill>
              <a:ea typeface="Calibri"/>
              <a:cs typeface="Calibri"/>
            </a:endParaRPr>
          </a:p>
          <a:p>
            <a:r>
              <a:rPr lang="en-US" sz="1800" dirty="0">
                <a:solidFill>
                  <a:srgbClr val="002963"/>
                </a:solidFill>
                <a:latin typeface="Calibri"/>
                <a:ea typeface="Calibri"/>
                <a:cs typeface="Calibri"/>
              </a:rPr>
              <a:t>Financial Wellness Services</a:t>
            </a:r>
          </a:p>
          <a:p>
            <a:r>
              <a:rPr lang="en-US" sz="1800" dirty="0">
                <a:solidFill>
                  <a:srgbClr val="002963"/>
                </a:solidFill>
                <a:latin typeface="Calibri"/>
                <a:ea typeface="Calibri"/>
                <a:cs typeface="Calibri"/>
              </a:rPr>
              <a:t>Our Partners, Clients, and Staff</a:t>
            </a:r>
          </a:p>
          <a:p>
            <a:r>
              <a:rPr lang="en-US" sz="1800" dirty="0">
                <a:solidFill>
                  <a:srgbClr val="002963"/>
                </a:solidFill>
                <a:latin typeface="Calibri"/>
                <a:ea typeface="Calibri"/>
                <a:cs typeface="Calibri"/>
              </a:rPr>
              <a:t>The Need within the Community</a:t>
            </a:r>
          </a:p>
          <a:p>
            <a:r>
              <a:rPr lang="en-US" sz="1800" dirty="0">
                <a:solidFill>
                  <a:srgbClr val="002963"/>
                </a:solidFill>
                <a:latin typeface="Calibri"/>
                <a:ea typeface="Calibri"/>
                <a:cs typeface="Calibri"/>
              </a:rPr>
              <a:t>Answering that Community Need</a:t>
            </a:r>
          </a:p>
          <a:p>
            <a:r>
              <a:rPr lang="en-US" sz="1800" dirty="0">
                <a:solidFill>
                  <a:srgbClr val="002963"/>
                </a:solidFill>
                <a:latin typeface="Calibri"/>
                <a:ea typeface="Calibri"/>
                <a:cs typeface="Calibri"/>
              </a:rPr>
              <a:t>Projections to Support Request</a:t>
            </a:r>
          </a:p>
          <a:p>
            <a:r>
              <a:rPr lang="en-US" sz="1800" dirty="0">
                <a:solidFill>
                  <a:srgbClr val="002963"/>
                </a:solidFill>
                <a:latin typeface="Calibri"/>
                <a:ea typeface="Calibri"/>
                <a:cs typeface="Calibri"/>
              </a:rPr>
              <a:t>Q &amp; A</a:t>
            </a:r>
          </a:p>
          <a:p>
            <a:endParaRPr lang="en-US" sz="1500" dirty="0">
              <a:solidFill>
                <a:srgbClr val="002060"/>
              </a:solidFill>
            </a:endParaRPr>
          </a:p>
          <a:p>
            <a:pPr marL="0" indent="0">
              <a:buNone/>
            </a:pPr>
            <a:endParaRPr lang="en-US" dirty="0">
              <a:solidFill>
                <a:srgbClr val="002060"/>
              </a:solidFill>
            </a:endParaRPr>
          </a:p>
          <a:p>
            <a:endParaRPr lang="en-US" dirty="0"/>
          </a:p>
        </p:txBody>
      </p:sp>
      <p:sp>
        <p:nvSpPr>
          <p:cNvPr id="6" name="TextBox 5">
            <a:extLst>
              <a:ext uri="{FF2B5EF4-FFF2-40B4-BE49-F238E27FC236}">
                <a16:creationId xmlns:a16="http://schemas.microsoft.com/office/drawing/2014/main" id="{7D1D9DB4-4830-F883-643A-EB839CECB235}"/>
              </a:ext>
            </a:extLst>
          </p:cNvPr>
          <p:cNvSpPr txBox="1"/>
          <p:nvPr/>
        </p:nvSpPr>
        <p:spPr>
          <a:xfrm>
            <a:off x="2072563" y="5808395"/>
            <a:ext cx="4590047"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pic>
        <p:nvPicPr>
          <p:cNvPr id="5" name="Picture 4">
            <a:extLst>
              <a:ext uri="{FF2B5EF4-FFF2-40B4-BE49-F238E27FC236}">
                <a16:creationId xmlns:a16="http://schemas.microsoft.com/office/drawing/2014/main" id="{5FF42603-EA58-40DD-B5CA-0F4A113F3509}"/>
              </a:ext>
            </a:extLst>
          </p:cNvPr>
          <p:cNvPicPr>
            <a:picLocks noChangeAspect="1" noChangeArrowheads="1"/>
          </p:cNvPicPr>
          <p:nvPr/>
        </p:nvPicPr>
        <p:blipFill>
          <a:blip r:embed="rId2" cstate="print"/>
          <a:srcRect/>
          <a:stretch>
            <a:fillRect/>
          </a:stretch>
        </p:blipFill>
        <p:spPr bwMode="auto">
          <a:xfrm rot="681722">
            <a:off x="5676329" y="2063564"/>
            <a:ext cx="2409728" cy="198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6731F-AD65-8D88-9FF0-57FF2D55D167}"/>
              </a:ext>
            </a:extLst>
          </p:cNvPr>
          <p:cNvSpPr>
            <a:spLocks noGrp="1"/>
          </p:cNvSpPr>
          <p:nvPr>
            <p:ph type="title"/>
          </p:nvPr>
        </p:nvSpPr>
        <p:spPr/>
        <p:txBody>
          <a:bodyPr>
            <a:normAutofit/>
          </a:bodyPr>
          <a:lstStyle/>
          <a:p>
            <a:r>
              <a:rPr lang="en-US">
                <a:solidFill>
                  <a:srgbClr val="D8A430"/>
                </a:solidFill>
                <a:latin typeface="Calibri"/>
                <a:ea typeface="Calibri"/>
                <a:cs typeface="Calibri"/>
              </a:rPr>
              <a:t>Mission, Vision, and Values</a:t>
            </a:r>
          </a:p>
        </p:txBody>
      </p:sp>
      <p:sp>
        <p:nvSpPr>
          <p:cNvPr id="3" name="Content Placeholder 2">
            <a:extLst>
              <a:ext uri="{FF2B5EF4-FFF2-40B4-BE49-F238E27FC236}">
                <a16:creationId xmlns:a16="http://schemas.microsoft.com/office/drawing/2014/main" id="{1566456E-A1A1-3BCC-7B1C-351C77B6D87D}"/>
              </a:ext>
            </a:extLst>
          </p:cNvPr>
          <p:cNvSpPr>
            <a:spLocks noGrp="1"/>
          </p:cNvSpPr>
          <p:nvPr>
            <p:ph idx="1"/>
          </p:nvPr>
        </p:nvSpPr>
        <p:spPr>
          <a:xfrm>
            <a:off x="628650" y="1858736"/>
            <a:ext cx="7886700" cy="3836420"/>
          </a:xfrm>
        </p:spPr>
        <p:txBody>
          <a:bodyPr vert="horz" lIns="68580" tIns="34290" rIns="68580" bIns="34290" rtlCol="0" anchor="t">
            <a:noAutofit/>
          </a:bodyPr>
          <a:lstStyle/>
          <a:p>
            <a:r>
              <a:rPr lang="en-US" sz="1800" dirty="0">
                <a:solidFill>
                  <a:srgbClr val="002963"/>
                </a:solidFill>
                <a:latin typeface="Calibri"/>
                <a:ea typeface="Calibri"/>
                <a:cs typeface="Calibri"/>
              </a:rPr>
              <a:t>Save First Financial Wellness is dedicated to empowering individuals to achieve financial stability and secure their basic needs by providing the guidance and support needed to navigate financial challenges and build a better future. </a:t>
            </a:r>
          </a:p>
          <a:p>
            <a:endParaRPr lang="en-US" sz="1800" dirty="0">
              <a:solidFill>
                <a:srgbClr val="002963"/>
              </a:solidFill>
              <a:latin typeface="Calibri"/>
              <a:ea typeface="Calibri"/>
              <a:cs typeface="Calibri"/>
            </a:endParaRPr>
          </a:p>
          <a:p>
            <a:r>
              <a:rPr lang="en-US" sz="1800" dirty="0">
                <a:solidFill>
                  <a:srgbClr val="002963"/>
                </a:solidFill>
                <a:latin typeface="Calibri"/>
                <a:ea typeface="Calibri"/>
                <a:cs typeface="Calibri"/>
              </a:rPr>
              <a:t>We </a:t>
            </a:r>
            <a:r>
              <a:rPr lang="en-US" sz="1800" b="1" dirty="0">
                <a:solidFill>
                  <a:srgbClr val="002963"/>
                </a:solidFill>
                <a:latin typeface="Calibri"/>
                <a:ea typeface="Calibri"/>
                <a:cs typeface="Calibri"/>
              </a:rPr>
              <a:t>envision </a:t>
            </a:r>
            <a:r>
              <a:rPr lang="en-US" sz="1800" dirty="0">
                <a:solidFill>
                  <a:srgbClr val="002963"/>
                </a:solidFill>
                <a:latin typeface="Calibri"/>
                <a:ea typeface="Calibri"/>
                <a:cs typeface="Calibri"/>
              </a:rPr>
              <a:t>a society where financial stability is fundamental to our basic needs and accessible to all who are willing to work at it.</a:t>
            </a:r>
          </a:p>
          <a:p>
            <a:endParaRPr lang="en-US" sz="1800" dirty="0">
              <a:solidFill>
                <a:srgbClr val="002963"/>
              </a:solidFill>
              <a:latin typeface="Calibri"/>
              <a:ea typeface="Calibri"/>
              <a:cs typeface="Calibri"/>
            </a:endParaRPr>
          </a:p>
          <a:p>
            <a:r>
              <a:rPr lang="en-US" sz="1800" dirty="0">
                <a:solidFill>
                  <a:srgbClr val="002963"/>
                </a:solidFill>
                <a:latin typeface="Calibri"/>
                <a:ea typeface="Calibri"/>
                <a:cs typeface="Calibri"/>
              </a:rPr>
              <a:t>We </a:t>
            </a:r>
            <a:r>
              <a:rPr lang="en-US" sz="1800" b="1" dirty="0">
                <a:solidFill>
                  <a:srgbClr val="002963"/>
                </a:solidFill>
                <a:latin typeface="Calibri"/>
                <a:ea typeface="Calibri"/>
                <a:cs typeface="Calibri"/>
              </a:rPr>
              <a:t>value</a:t>
            </a:r>
            <a:r>
              <a:rPr lang="en-US" sz="1800" dirty="0">
                <a:solidFill>
                  <a:srgbClr val="002963"/>
                </a:solidFill>
                <a:latin typeface="Calibri"/>
                <a:ea typeface="Calibri"/>
                <a:cs typeface="Calibri"/>
              </a:rPr>
              <a:t> a </a:t>
            </a:r>
            <a:r>
              <a:rPr lang="en-US" sz="1800" b="1" dirty="0">
                <a:solidFill>
                  <a:srgbClr val="002963"/>
                </a:solidFill>
                <a:latin typeface="Calibri"/>
                <a:ea typeface="Calibri"/>
                <a:cs typeface="Calibri"/>
              </a:rPr>
              <a:t>holistic </a:t>
            </a:r>
            <a:r>
              <a:rPr lang="en-US" sz="1800" dirty="0">
                <a:solidFill>
                  <a:srgbClr val="002963"/>
                </a:solidFill>
                <a:latin typeface="Calibri"/>
                <a:ea typeface="Calibri"/>
                <a:cs typeface="Calibri"/>
              </a:rPr>
              <a:t>approach based on </a:t>
            </a:r>
            <a:r>
              <a:rPr lang="en-US" sz="1800" b="1" dirty="0">
                <a:solidFill>
                  <a:srgbClr val="002963"/>
                </a:solidFill>
                <a:latin typeface="Calibri"/>
                <a:ea typeface="Calibri"/>
                <a:cs typeface="Calibri"/>
              </a:rPr>
              <a:t>trust-filled </a:t>
            </a:r>
            <a:r>
              <a:rPr lang="en-US" sz="1800" dirty="0">
                <a:solidFill>
                  <a:srgbClr val="002963"/>
                </a:solidFill>
                <a:latin typeface="Calibri"/>
                <a:ea typeface="Calibri"/>
                <a:cs typeface="Calibri"/>
              </a:rPr>
              <a:t>relationships, and we </a:t>
            </a:r>
            <a:r>
              <a:rPr lang="en-US" sz="1800" b="1" dirty="0">
                <a:solidFill>
                  <a:srgbClr val="002963"/>
                </a:solidFill>
                <a:latin typeface="Calibri"/>
                <a:ea typeface="Calibri"/>
                <a:cs typeface="Calibri"/>
              </a:rPr>
              <a:t>provide hope </a:t>
            </a:r>
            <a:r>
              <a:rPr lang="en-US" sz="1800" dirty="0">
                <a:solidFill>
                  <a:srgbClr val="002963"/>
                </a:solidFill>
                <a:latin typeface="Calibri"/>
                <a:ea typeface="Calibri"/>
                <a:cs typeface="Calibri"/>
              </a:rPr>
              <a:t>through our services.</a:t>
            </a:r>
          </a:p>
          <a:p>
            <a:endParaRPr lang="en-US" sz="1800" dirty="0">
              <a:solidFill>
                <a:srgbClr val="002963"/>
              </a:solidFill>
              <a:latin typeface="Calibri"/>
              <a:ea typeface="Calibri"/>
              <a:cs typeface="Calibri"/>
            </a:endParaRPr>
          </a:p>
          <a:p>
            <a:r>
              <a:rPr lang="en-US" sz="1800" dirty="0">
                <a:solidFill>
                  <a:srgbClr val="002963"/>
                </a:solidFill>
                <a:latin typeface="Calibri"/>
                <a:ea typeface="Calibri"/>
                <a:cs typeface="Calibri"/>
              </a:rPr>
              <a:t>We have served over 24,000 community members since we started in 2009</a:t>
            </a:r>
          </a:p>
        </p:txBody>
      </p:sp>
      <p:sp>
        <p:nvSpPr>
          <p:cNvPr id="6" name="TextBox 5">
            <a:extLst>
              <a:ext uri="{FF2B5EF4-FFF2-40B4-BE49-F238E27FC236}">
                <a16:creationId xmlns:a16="http://schemas.microsoft.com/office/drawing/2014/main" id="{AB692C16-9DB4-3A4A-072D-156A02DC1F03}"/>
              </a:ext>
            </a:extLst>
          </p:cNvPr>
          <p:cNvSpPr txBox="1"/>
          <p:nvPr/>
        </p:nvSpPr>
        <p:spPr>
          <a:xfrm>
            <a:off x="2121624" y="5792802"/>
            <a:ext cx="4570553" cy="300082"/>
          </a:xfrm>
          <a:prstGeom prst="rect">
            <a:avLst/>
          </a:prstGeom>
          <a:noFill/>
        </p:spPr>
        <p:txBody>
          <a:bodyPr wrap="square">
            <a:spAutoFit/>
          </a:bodyPr>
          <a:lstStyle/>
          <a:p>
            <a:pPr algn="ctr" defTabSz="685800"/>
            <a:r>
              <a:rPr lang="en-US" sz="1350" i="1">
                <a:solidFill>
                  <a:prstClr val="white"/>
                </a:solidFill>
                <a:latin typeface="Calibri"/>
              </a:rPr>
              <a:t>Save First, Live Well</a:t>
            </a:r>
            <a:endParaRPr lang="en-US" sz="1350">
              <a:solidFill>
                <a:prstClr val="black"/>
              </a:solidFill>
              <a:latin typeface="Calibri"/>
            </a:endParaRPr>
          </a:p>
        </p:txBody>
      </p:sp>
    </p:spTree>
    <p:extLst>
      <p:ext uri="{BB962C8B-B14F-4D97-AF65-F5344CB8AC3E}">
        <p14:creationId xmlns:p14="http://schemas.microsoft.com/office/powerpoint/2010/main" val="405857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BE523-EF81-63BA-6B64-79E569F3AD37}"/>
              </a:ext>
            </a:extLst>
          </p:cNvPr>
          <p:cNvSpPr>
            <a:spLocks noGrp="1"/>
          </p:cNvSpPr>
          <p:nvPr>
            <p:ph type="title"/>
          </p:nvPr>
        </p:nvSpPr>
        <p:spPr>
          <a:xfrm>
            <a:off x="222449" y="1019970"/>
            <a:ext cx="8127801" cy="542925"/>
          </a:xfrm>
        </p:spPr>
        <p:txBody>
          <a:bodyPr>
            <a:normAutofit fontScale="90000"/>
          </a:bodyPr>
          <a:lstStyle/>
          <a:p>
            <a:r>
              <a:rPr lang="en-US" dirty="0">
                <a:solidFill>
                  <a:srgbClr val="D8A430"/>
                </a:solidFill>
                <a:latin typeface="Calibri"/>
                <a:ea typeface="Calibri"/>
                <a:cs typeface="Calibri"/>
              </a:rPr>
              <a:t> Financial Wellness Services</a:t>
            </a:r>
          </a:p>
        </p:txBody>
      </p:sp>
      <p:sp>
        <p:nvSpPr>
          <p:cNvPr id="3" name="Content Placeholder 2">
            <a:extLst>
              <a:ext uri="{FF2B5EF4-FFF2-40B4-BE49-F238E27FC236}">
                <a16:creationId xmlns:a16="http://schemas.microsoft.com/office/drawing/2014/main" id="{B0715E14-A9F7-3DBF-78DC-5847DB944CB6}"/>
              </a:ext>
            </a:extLst>
          </p:cNvPr>
          <p:cNvSpPr>
            <a:spLocks noGrp="1"/>
          </p:cNvSpPr>
          <p:nvPr>
            <p:ph idx="1"/>
          </p:nvPr>
        </p:nvSpPr>
        <p:spPr>
          <a:xfrm>
            <a:off x="476845" y="1782536"/>
            <a:ext cx="8261747" cy="3733800"/>
          </a:xfrm>
        </p:spPr>
        <p:txBody>
          <a:bodyPr vert="horz" lIns="68580" tIns="34290" rIns="68580" bIns="34290" rtlCol="0" anchor="t">
            <a:normAutofit fontScale="92500" lnSpcReduction="10000"/>
          </a:bodyPr>
          <a:lstStyle/>
          <a:p>
            <a:r>
              <a:rPr lang="en-US" sz="1800" dirty="0">
                <a:solidFill>
                  <a:srgbClr val="002963"/>
                </a:solidFill>
                <a:latin typeface="Calibri"/>
                <a:ea typeface="Calibri"/>
                <a:cs typeface="Arial"/>
              </a:rPr>
              <a:t>Intake and assessment – a holistic evaluation for service</a:t>
            </a:r>
          </a:p>
          <a:p>
            <a:r>
              <a:rPr lang="en-US" sz="1800" dirty="0">
                <a:solidFill>
                  <a:srgbClr val="002963"/>
                </a:solidFill>
                <a:latin typeface="Calibri"/>
                <a:ea typeface="Calibri"/>
                <a:cs typeface="Arial"/>
              </a:rPr>
              <a:t>Resource navigation – referral to appropriate services</a:t>
            </a:r>
          </a:p>
          <a:p>
            <a:r>
              <a:rPr lang="en-US" sz="1800" dirty="0">
                <a:solidFill>
                  <a:srgbClr val="002963"/>
                </a:solidFill>
                <a:latin typeface="Calibri"/>
                <a:ea typeface="Calibri"/>
                <a:cs typeface="Arial"/>
              </a:rPr>
              <a:t>Education – in the areas of savings, budgeting, debt reduction, and understanding credit; additional resources on jump-starting an emergency fund, a deeper dive into credit, understanding consumer rights, first-time homebuyer education, student loan repayment, and purchasing a car. </a:t>
            </a:r>
          </a:p>
          <a:p>
            <a:r>
              <a:rPr lang="en-US" sz="1800" dirty="0">
                <a:solidFill>
                  <a:srgbClr val="002963"/>
                </a:solidFill>
                <a:latin typeface="Calibri"/>
                <a:ea typeface="Calibri"/>
                <a:cs typeface="Arial"/>
              </a:rPr>
              <a:t> Coaching/counseling addresses the client’s specific situation, providing resources, trust, accountability, relationship, tools, and guidance to help the client meet his/her self-identified goals.</a:t>
            </a:r>
          </a:p>
          <a:p>
            <a:r>
              <a:rPr lang="en-US" sz="1800" dirty="0">
                <a:solidFill>
                  <a:srgbClr val="002963"/>
                </a:solidFill>
                <a:latin typeface="Calibri"/>
                <a:ea typeface="Calibri"/>
                <a:cs typeface="Arial"/>
              </a:rPr>
              <a:t>Outreach</a:t>
            </a:r>
          </a:p>
          <a:p>
            <a:pPr lvl="1"/>
            <a:r>
              <a:rPr lang="en-US" sz="1500" dirty="0">
                <a:solidFill>
                  <a:srgbClr val="002963"/>
                </a:solidFill>
                <a:latin typeface="Calibri"/>
                <a:ea typeface="Calibri"/>
                <a:cs typeface="Arial"/>
              </a:rPr>
              <a:t>community partners to increase utilization by their clients</a:t>
            </a:r>
          </a:p>
          <a:p>
            <a:pPr lvl="1"/>
            <a:r>
              <a:rPr lang="en-US" sz="1500" dirty="0">
                <a:solidFill>
                  <a:srgbClr val="002963"/>
                </a:solidFill>
                <a:latin typeface="Calibri"/>
                <a:ea typeface="Calibri"/>
                <a:cs typeface="Arial"/>
              </a:rPr>
              <a:t>community events, Fix-it and community health fairs, etc., to increase community member engagement and awareness</a:t>
            </a:r>
          </a:p>
          <a:p>
            <a:pPr lvl="1"/>
            <a:r>
              <a:rPr lang="en-US" sz="1500" dirty="0">
                <a:solidFill>
                  <a:srgbClr val="002963"/>
                </a:solidFill>
                <a:latin typeface="Calibri"/>
                <a:ea typeface="Calibri"/>
                <a:cs typeface="Arial"/>
              </a:rPr>
              <a:t>local schools to engage families in financial wellness education</a:t>
            </a:r>
          </a:p>
          <a:p>
            <a:pPr lvl="1"/>
            <a:r>
              <a:rPr lang="en-US" sz="1500" dirty="0">
                <a:solidFill>
                  <a:srgbClr val="002963"/>
                </a:solidFill>
                <a:latin typeface="Calibri"/>
                <a:ea typeface="Calibri"/>
                <a:cs typeface="Arial"/>
              </a:rPr>
              <a:t>local culturally specific organizations to increase our services within the SWW Hispanic community</a:t>
            </a:r>
          </a:p>
          <a:p>
            <a:endParaRPr lang="en-US" dirty="0">
              <a:solidFill>
                <a:srgbClr val="002963"/>
              </a:solidFill>
              <a:latin typeface="Calibri"/>
              <a:ea typeface="Calibri"/>
              <a:cs typeface="Arial"/>
            </a:endParaRPr>
          </a:p>
          <a:p>
            <a:endParaRPr lang="en-US" sz="1650" dirty="0">
              <a:solidFill>
                <a:srgbClr val="002963"/>
              </a:solidFill>
              <a:latin typeface="Calibri"/>
              <a:ea typeface="Calibri"/>
              <a:cs typeface="Calibri"/>
            </a:endParaRPr>
          </a:p>
          <a:p>
            <a:endParaRPr lang="en-US" sz="1800" dirty="0">
              <a:solidFill>
                <a:srgbClr val="002963"/>
              </a:solidFill>
              <a:latin typeface="Calibri"/>
              <a:ea typeface="Calibri"/>
              <a:cs typeface="Calibri"/>
            </a:endParaRPr>
          </a:p>
          <a:p>
            <a:pPr marL="0" indent="0">
              <a:buNone/>
            </a:pPr>
            <a:endParaRPr lang="en-US" sz="2100" dirty="0">
              <a:solidFill>
                <a:srgbClr val="002963"/>
              </a:solidFill>
              <a:latin typeface="Calibri"/>
              <a:ea typeface="Calibri"/>
              <a:cs typeface="Calibri"/>
            </a:endParaRPr>
          </a:p>
        </p:txBody>
      </p:sp>
      <p:sp>
        <p:nvSpPr>
          <p:cNvPr id="4" name="TextBox 3">
            <a:extLst>
              <a:ext uri="{FF2B5EF4-FFF2-40B4-BE49-F238E27FC236}">
                <a16:creationId xmlns:a16="http://schemas.microsoft.com/office/drawing/2014/main" id="{AE5F1EEF-1D3E-F5B9-378F-7A1FE2E6DA63}"/>
              </a:ext>
            </a:extLst>
          </p:cNvPr>
          <p:cNvSpPr txBox="1"/>
          <p:nvPr/>
        </p:nvSpPr>
        <p:spPr>
          <a:xfrm>
            <a:off x="3815999" y="5796360"/>
            <a:ext cx="1403076" cy="276999"/>
          </a:xfrm>
          <a:prstGeom prst="rect">
            <a:avLst/>
          </a:prstGeom>
          <a:noFill/>
        </p:spPr>
        <p:txBody>
          <a:bodyPr wrap="none" rtlCol="0">
            <a:spAutoFit/>
          </a:bodyPr>
          <a:lstStyle/>
          <a:p>
            <a:pPr defTabSz="685800"/>
            <a:r>
              <a:rPr lang="en-US" sz="1200" i="1">
                <a:solidFill>
                  <a:prstClr val="white"/>
                </a:solidFill>
                <a:latin typeface="Calibri"/>
              </a:rPr>
              <a:t>Save First, Live Well</a:t>
            </a:r>
          </a:p>
        </p:txBody>
      </p:sp>
    </p:spTree>
    <p:extLst>
      <p:ext uri="{BB962C8B-B14F-4D97-AF65-F5344CB8AC3E}">
        <p14:creationId xmlns:p14="http://schemas.microsoft.com/office/powerpoint/2010/main" val="540604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151CDF2C-FDA9-431A-AEF4-254BC4DD5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1731">
            <a:off x="6796371" y="3064748"/>
            <a:ext cx="1853805" cy="1322192"/>
          </a:xfrm>
          <a:prstGeom prst="rect">
            <a:avLst/>
          </a:prstGeom>
        </p:spPr>
      </p:pic>
      <p:sp>
        <p:nvSpPr>
          <p:cNvPr id="4" name="Title 1"/>
          <p:cNvSpPr>
            <a:spLocks noGrp="1"/>
          </p:cNvSpPr>
          <p:nvPr>
            <p:ph type="title"/>
          </p:nvPr>
        </p:nvSpPr>
        <p:spPr>
          <a:xfrm>
            <a:off x="238363" y="930491"/>
            <a:ext cx="8111888" cy="645850"/>
          </a:xfrm>
        </p:spPr>
        <p:txBody>
          <a:bodyPr>
            <a:normAutofit/>
          </a:bodyPr>
          <a:lstStyle/>
          <a:p>
            <a:r>
              <a:rPr lang="en-US" sz="3000">
                <a:solidFill>
                  <a:srgbClr val="D8A430"/>
                </a:solidFill>
                <a:latin typeface="Calibri"/>
                <a:ea typeface="Calibri"/>
                <a:cs typeface="Calibri"/>
              </a:rPr>
              <a:t>Our Partners, Clients, and Staff</a:t>
            </a:r>
          </a:p>
        </p:txBody>
      </p:sp>
      <p:sp>
        <p:nvSpPr>
          <p:cNvPr id="11" name="Content Placeholder 2">
            <a:extLst>
              <a:ext uri="{FF2B5EF4-FFF2-40B4-BE49-F238E27FC236}">
                <a16:creationId xmlns:a16="http://schemas.microsoft.com/office/drawing/2014/main" id="{05E997D7-6BE4-1B4D-AB9F-85378D3F2CC9}"/>
              </a:ext>
            </a:extLst>
          </p:cNvPr>
          <p:cNvSpPr txBox="1">
            <a:spLocks/>
          </p:cNvSpPr>
          <p:nvPr/>
        </p:nvSpPr>
        <p:spPr>
          <a:xfrm>
            <a:off x="462514" y="1466850"/>
            <a:ext cx="7980836" cy="430202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prstClr val="black"/>
              </a:buClr>
              <a:buNone/>
            </a:pPr>
            <a:r>
              <a:rPr lang="en-US" sz="1500" b="1" dirty="0">
                <a:solidFill>
                  <a:srgbClr val="002963"/>
                </a:solidFill>
                <a:latin typeface="Calibri"/>
                <a:ea typeface="+mn-lt"/>
                <a:cs typeface="Calibri"/>
              </a:rPr>
              <a:t>Partners</a:t>
            </a:r>
            <a:endParaRPr lang="en-US" sz="1500" dirty="0">
              <a:solidFill>
                <a:srgbClr val="002963"/>
              </a:solidFill>
              <a:latin typeface="Calibri"/>
              <a:ea typeface="Calibri"/>
              <a:cs typeface="Arial" panose="020B0604020202020204" pitchFamily="34" charset="0"/>
            </a:endParaRPr>
          </a:p>
          <a:p>
            <a:pPr marL="171450" indent="-171450" defTabSz="685800">
              <a:spcBef>
                <a:spcPts val="750"/>
              </a:spcBef>
              <a:buClr>
                <a:srgbClr val="F6CB3E"/>
              </a:buClr>
            </a:pPr>
            <a:r>
              <a:rPr lang="en-US" sz="1500" dirty="0">
                <a:solidFill>
                  <a:srgbClr val="002963"/>
                </a:solidFill>
                <a:latin typeface="Calibri"/>
                <a:ea typeface="Calibri"/>
                <a:cs typeface="Arial"/>
              </a:rPr>
              <a:t>31% of our WA clients come from our community partners: Evergreen Habitat, Vancouver Housing Authority, Partners In Careers, Clark Co. Food Bank, United Way, 4th Plain Forward, YWCA, Proud Ground, and Open House Ministries</a:t>
            </a:r>
            <a:endParaRPr lang="en-US" sz="1500" dirty="0">
              <a:solidFill>
                <a:srgbClr val="002963"/>
              </a:solidFill>
              <a:latin typeface="Calibri"/>
              <a:ea typeface="Calibri"/>
              <a:cs typeface="Arial" panose="020B0604020202020204" pitchFamily="34" charset="0"/>
            </a:endParaRPr>
          </a:p>
          <a:p>
            <a:pPr marL="171450" indent="-171450" defTabSz="685800">
              <a:spcBef>
                <a:spcPts val="750"/>
              </a:spcBef>
              <a:buClr>
                <a:srgbClr val="F6CB3E"/>
              </a:buClr>
            </a:pPr>
            <a:r>
              <a:rPr lang="en-US" sz="1500" dirty="0">
                <a:solidFill>
                  <a:srgbClr val="002963"/>
                </a:solidFill>
                <a:latin typeface="Calibri"/>
                <a:ea typeface="Calibri"/>
                <a:cs typeface="Arial"/>
              </a:rPr>
              <a:t>69% of our clients come from our two employer contracts with Vancouver Clinic &amp; PeaceHealth</a:t>
            </a:r>
          </a:p>
          <a:p>
            <a:pPr marL="0" indent="0" defTabSz="685800">
              <a:spcBef>
                <a:spcPts val="750"/>
              </a:spcBef>
              <a:buClr>
                <a:srgbClr val="F6CB3E"/>
              </a:buClr>
              <a:buNone/>
            </a:pPr>
            <a:r>
              <a:rPr lang="en-US" sz="1500" b="1" dirty="0">
                <a:solidFill>
                  <a:srgbClr val="002963"/>
                </a:solidFill>
                <a:latin typeface="Calibri"/>
                <a:ea typeface="Calibri"/>
                <a:cs typeface="Arial"/>
              </a:rPr>
              <a:t>Clients</a:t>
            </a:r>
          </a:p>
          <a:p>
            <a:pPr marL="171450" indent="-171450" defTabSz="685800">
              <a:spcBef>
                <a:spcPts val="750"/>
              </a:spcBef>
              <a:buClr>
                <a:srgbClr val="F6CB3E"/>
              </a:buClr>
            </a:pPr>
            <a:r>
              <a:rPr lang="en-US" sz="1500" dirty="0">
                <a:solidFill>
                  <a:srgbClr val="002963"/>
                </a:solidFill>
                <a:latin typeface="Calibri"/>
                <a:ea typeface="Calibri"/>
                <a:cs typeface="Calibri"/>
              </a:rPr>
              <a:t>90% of clients identify as Female</a:t>
            </a:r>
            <a:endParaRPr lang="en-US" sz="1500" dirty="0">
              <a:solidFill>
                <a:srgbClr val="000000"/>
              </a:solidFill>
              <a:latin typeface="Calibri"/>
              <a:ea typeface="Calibri"/>
              <a:cs typeface="Calibri"/>
            </a:endParaRPr>
          </a:p>
          <a:p>
            <a:pPr marL="171450" indent="-171450" defTabSz="685800">
              <a:spcBef>
                <a:spcPts val="750"/>
              </a:spcBef>
              <a:buClr>
                <a:srgbClr val="F6CB3E"/>
              </a:buClr>
            </a:pPr>
            <a:r>
              <a:rPr lang="en-US" sz="1500" dirty="0">
                <a:solidFill>
                  <a:srgbClr val="002963"/>
                </a:solidFill>
                <a:latin typeface="Calibri"/>
                <a:ea typeface="Calibri"/>
                <a:cs typeface="Calibri"/>
              </a:rPr>
              <a:t>90% of clients are 200% of the poverty level for a family of 4</a:t>
            </a:r>
            <a:endParaRPr lang="en-US" sz="1500" dirty="0">
              <a:solidFill>
                <a:srgbClr val="000000"/>
              </a:solidFill>
              <a:latin typeface="Calibri"/>
              <a:ea typeface="Calibri"/>
              <a:cs typeface="Calibri"/>
            </a:endParaRPr>
          </a:p>
          <a:p>
            <a:pPr marL="171450" indent="-171450" defTabSz="685800">
              <a:spcBef>
                <a:spcPts val="750"/>
              </a:spcBef>
              <a:buClr>
                <a:srgbClr val="F6CB3E"/>
              </a:buClr>
            </a:pPr>
            <a:r>
              <a:rPr lang="en-US" sz="1500" dirty="0">
                <a:solidFill>
                  <a:srgbClr val="002963"/>
                </a:solidFill>
                <a:latin typeface="Calibri"/>
                <a:ea typeface="Calibri"/>
                <a:cs typeface="Calibri"/>
              </a:rPr>
              <a:t>47% of clients are under 40 </a:t>
            </a:r>
          </a:p>
          <a:p>
            <a:pPr marL="171450" indent="-171450" defTabSz="685800">
              <a:spcBef>
                <a:spcPts val="750"/>
              </a:spcBef>
              <a:buClr>
                <a:srgbClr val="F6CB3E"/>
              </a:buClr>
            </a:pPr>
            <a:r>
              <a:rPr lang="en-US" sz="1500" dirty="0">
                <a:solidFill>
                  <a:srgbClr val="002963"/>
                </a:solidFill>
                <a:latin typeface="Calibri"/>
                <a:ea typeface="Calibri"/>
                <a:cs typeface="Calibri"/>
              </a:rPr>
              <a:t>12% of clients are Latino/Hispanic, and 10% are Black/African American/African</a:t>
            </a:r>
            <a:endParaRPr lang="en-US" sz="1500" dirty="0">
              <a:solidFill>
                <a:srgbClr val="000000"/>
              </a:solidFill>
              <a:latin typeface="Calibri"/>
              <a:ea typeface="Calibri"/>
              <a:cs typeface="Calibri"/>
            </a:endParaRPr>
          </a:p>
          <a:p>
            <a:pPr marL="0" indent="0" defTabSz="685800">
              <a:lnSpc>
                <a:spcPct val="100000"/>
              </a:lnSpc>
              <a:spcBef>
                <a:spcPts val="600"/>
              </a:spcBef>
              <a:spcAft>
                <a:spcPts val="600"/>
              </a:spcAft>
              <a:buClr>
                <a:prstClr val="black"/>
              </a:buClr>
              <a:buNone/>
            </a:pPr>
            <a:r>
              <a:rPr lang="en-US" sz="1500" b="1" dirty="0">
                <a:solidFill>
                  <a:srgbClr val="002963"/>
                </a:solidFill>
                <a:latin typeface="Calibri"/>
                <a:ea typeface="Calibri"/>
                <a:cs typeface="Arial"/>
              </a:rPr>
              <a:t>Staff</a:t>
            </a:r>
            <a:endParaRPr lang="en-US" sz="1500" b="1" dirty="0">
              <a:solidFill>
                <a:srgbClr val="002963"/>
              </a:solidFill>
              <a:latin typeface="Calibri"/>
              <a:ea typeface="Calibri"/>
              <a:cs typeface="Arial" panose="020B0604020202020204" pitchFamily="34" charset="0"/>
            </a:endParaRPr>
          </a:p>
          <a:p>
            <a:pPr marL="171450" indent="-171450" defTabSz="685800">
              <a:lnSpc>
                <a:spcPct val="100000"/>
              </a:lnSpc>
              <a:spcBef>
                <a:spcPts val="600"/>
              </a:spcBef>
              <a:spcAft>
                <a:spcPts val="600"/>
              </a:spcAft>
              <a:buClr>
                <a:srgbClr val="F6CB3E"/>
              </a:buClr>
            </a:pPr>
            <a:r>
              <a:rPr lang="en-US" sz="1500" dirty="0">
                <a:solidFill>
                  <a:srgbClr val="002963"/>
                </a:solidFill>
                <a:latin typeface="Calibri"/>
                <a:ea typeface="Calibri"/>
                <a:cs typeface="Arial"/>
              </a:rPr>
              <a:t>5.5 Staff including certified financial coaches, social workers, financial educators, and emergency assistance fund administrator/resource navigator</a:t>
            </a:r>
          </a:p>
          <a:p>
            <a:pPr marL="171450" indent="-171450" defTabSz="685800">
              <a:spcBef>
                <a:spcPts val="750"/>
              </a:spcBef>
              <a:buClr>
                <a:prstClr val="black"/>
              </a:buClr>
            </a:pPr>
            <a:r>
              <a:rPr lang="en-US" sz="1500" dirty="0">
                <a:solidFill>
                  <a:srgbClr val="002963"/>
                </a:solidFill>
                <a:latin typeface="Calibri"/>
                <a:ea typeface="Calibri"/>
                <a:cs typeface="Calibri"/>
              </a:rPr>
              <a:t>Our services are available in Spanish and English, and our curriculum was created with a trauma-informed lens</a:t>
            </a:r>
            <a:endParaRPr lang="en-US" sz="1500" dirty="0">
              <a:solidFill>
                <a:srgbClr val="002963"/>
              </a:solidFill>
              <a:latin typeface="Calibri"/>
              <a:ea typeface="Calibri"/>
              <a:cs typeface="Arial" panose="020B0604020202020204" pitchFamily="34" charset="0"/>
            </a:endParaRPr>
          </a:p>
          <a:p>
            <a:pPr marL="0" indent="0" defTabSz="685800">
              <a:lnSpc>
                <a:spcPct val="100000"/>
              </a:lnSpc>
              <a:spcBef>
                <a:spcPts val="600"/>
              </a:spcBef>
              <a:spcAft>
                <a:spcPts val="600"/>
              </a:spcAft>
              <a:buClr>
                <a:prstClr val="black"/>
              </a:buClr>
              <a:buNone/>
            </a:pPr>
            <a:endParaRPr lang="en-US" sz="1500" b="1" dirty="0">
              <a:solidFill>
                <a:srgbClr val="002963"/>
              </a:solidFill>
              <a:latin typeface="Calibri"/>
              <a:ea typeface="Calibri"/>
              <a:cs typeface="Arial" panose="020B0604020202020204" pitchFamily="34" charset="0"/>
            </a:endParaRPr>
          </a:p>
          <a:p>
            <a:pPr marL="0" indent="0" defTabSz="685800">
              <a:lnSpc>
                <a:spcPct val="100000"/>
              </a:lnSpc>
              <a:spcBef>
                <a:spcPts val="600"/>
              </a:spcBef>
              <a:spcAft>
                <a:spcPts val="600"/>
              </a:spcAft>
              <a:buClr>
                <a:srgbClr val="000000"/>
              </a:buClr>
              <a:buNone/>
            </a:pPr>
            <a:endParaRPr lang="en-US" sz="1500" dirty="0">
              <a:solidFill>
                <a:srgbClr val="002060"/>
              </a:solidFill>
              <a:latin typeface="Calibri"/>
              <a:ea typeface="Calibri"/>
              <a:cs typeface="Arial" panose="020B0604020202020204" pitchFamily="34" charset="0"/>
            </a:endParaRPr>
          </a:p>
        </p:txBody>
      </p:sp>
      <p:sp>
        <p:nvSpPr>
          <p:cNvPr id="5" name="TextBox 4">
            <a:extLst>
              <a:ext uri="{FF2B5EF4-FFF2-40B4-BE49-F238E27FC236}">
                <a16:creationId xmlns:a16="http://schemas.microsoft.com/office/drawing/2014/main" id="{1CBB29FF-0E3B-3541-7534-3E2CBCA10071}"/>
              </a:ext>
            </a:extLst>
          </p:cNvPr>
          <p:cNvSpPr txBox="1"/>
          <p:nvPr/>
        </p:nvSpPr>
        <p:spPr>
          <a:xfrm>
            <a:off x="2286724" y="5768872"/>
            <a:ext cx="4570553"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spTree>
    <p:extLst>
      <p:ext uri="{BB962C8B-B14F-4D97-AF65-F5344CB8AC3E}">
        <p14:creationId xmlns:p14="http://schemas.microsoft.com/office/powerpoint/2010/main" val="2142246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EB4B-7689-1EAB-41F5-5D3AF5B2F106}"/>
              </a:ext>
            </a:extLst>
          </p:cNvPr>
          <p:cNvSpPr>
            <a:spLocks noGrp="1"/>
          </p:cNvSpPr>
          <p:nvPr>
            <p:ph type="title"/>
          </p:nvPr>
        </p:nvSpPr>
        <p:spPr>
          <a:xfrm>
            <a:off x="275462" y="1112206"/>
            <a:ext cx="7886700" cy="507206"/>
          </a:xfrm>
        </p:spPr>
        <p:txBody>
          <a:bodyPr>
            <a:normAutofit fontScale="90000"/>
          </a:bodyPr>
          <a:lstStyle/>
          <a:p>
            <a:r>
              <a:rPr lang="en-US" dirty="0">
                <a:solidFill>
                  <a:srgbClr val="D8A430"/>
                </a:solidFill>
                <a:latin typeface="Calibri"/>
                <a:ea typeface="Calibri"/>
                <a:cs typeface="Calibri"/>
              </a:rPr>
              <a:t>The Need within the Community</a:t>
            </a:r>
          </a:p>
        </p:txBody>
      </p:sp>
      <p:sp>
        <p:nvSpPr>
          <p:cNvPr id="3" name="Content Placeholder 2">
            <a:extLst>
              <a:ext uri="{FF2B5EF4-FFF2-40B4-BE49-F238E27FC236}">
                <a16:creationId xmlns:a16="http://schemas.microsoft.com/office/drawing/2014/main" id="{6BE8AE5A-1FAD-199E-E942-4382EBAA2FE5}"/>
              </a:ext>
            </a:extLst>
          </p:cNvPr>
          <p:cNvSpPr>
            <a:spLocks noGrp="1"/>
          </p:cNvSpPr>
          <p:nvPr>
            <p:ph idx="1"/>
          </p:nvPr>
        </p:nvSpPr>
        <p:spPr>
          <a:xfrm>
            <a:off x="729930" y="1790264"/>
            <a:ext cx="7893934" cy="3844392"/>
          </a:xfrm>
        </p:spPr>
        <p:txBody>
          <a:bodyPr vert="horz" lIns="68580" tIns="34290" rIns="68580" bIns="34290" rtlCol="0" anchor="t">
            <a:normAutofit/>
          </a:bodyPr>
          <a:lstStyle/>
          <a:p>
            <a:pPr marL="257175" indent="-257175"/>
            <a:r>
              <a:rPr lang="en-US" sz="1800" dirty="0">
                <a:solidFill>
                  <a:srgbClr val="002963"/>
                </a:solidFill>
                <a:latin typeface="Calibri"/>
                <a:ea typeface="Calibri"/>
                <a:cs typeface="Calibri"/>
              </a:rPr>
              <a:t>Two significant needs emerged in the most recent Community Needs Assessment survey:</a:t>
            </a:r>
          </a:p>
          <a:p>
            <a:pPr marL="600075" lvl="1" indent="-257175">
              <a:buClr>
                <a:srgbClr val="404040"/>
              </a:buClr>
              <a:buFont typeface="Arial" panose="020B0604020202020204" pitchFamily="34" charset="0"/>
              <a:buChar char="•"/>
            </a:pPr>
            <a:r>
              <a:rPr lang="en-US" sz="1800" dirty="0">
                <a:solidFill>
                  <a:srgbClr val="002963"/>
                </a:solidFill>
                <a:latin typeface="Calibri"/>
                <a:ea typeface="Calibri"/>
                <a:cs typeface="Calibri"/>
              </a:rPr>
              <a:t>80% of respondents need housing assistance</a:t>
            </a:r>
          </a:p>
          <a:p>
            <a:pPr marL="600075" lvl="1" indent="-257175">
              <a:buClr>
                <a:srgbClr val="404040"/>
              </a:buClr>
              <a:buFont typeface="Arial" panose="020B0604020202020204" pitchFamily="34" charset="0"/>
              <a:buChar char="•"/>
            </a:pPr>
            <a:r>
              <a:rPr lang="en-US" sz="1800" dirty="0">
                <a:solidFill>
                  <a:srgbClr val="002963"/>
                </a:solidFill>
                <a:latin typeface="Calibri"/>
                <a:ea typeface="Calibri"/>
                <a:cs typeface="Calibri"/>
              </a:rPr>
              <a:t>78% of respondents need asset-building assistance</a:t>
            </a:r>
          </a:p>
          <a:p>
            <a:pPr marL="342900" lvl="1" indent="0">
              <a:buClr>
                <a:srgbClr val="404040"/>
              </a:buClr>
              <a:buNone/>
            </a:pPr>
            <a:endParaRPr lang="en-US" sz="1800" dirty="0">
              <a:solidFill>
                <a:srgbClr val="002963"/>
              </a:solidFill>
              <a:latin typeface="Calibri"/>
              <a:ea typeface="Calibri"/>
              <a:cs typeface="Calibri"/>
            </a:endParaRPr>
          </a:p>
          <a:p>
            <a:pPr>
              <a:buFont typeface="Arial"/>
              <a:buChar char="•"/>
            </a:pPr>
            <a:r>
              <a:rPr lang="en-US" sz="1800" dirty="0">
                <a:solidFill>
                  <a:srgbClr val="002963"/>
                </a:solidFill>
                <a:latin typeface="Calibri"/>
                <a:ea typeface="Calibri"/>
                <a:cs typeface="Arial"/>
              </a:rPr>
              <a:t>Of those who responded:  </a:t>
            </a:r>
          </a:p>
          <a:p>
            <a:pPr lvl="1">
              <a:buClr>
                <a:srgbClr val="404040"/>
              </a:buClr>
              <a:buFont typeface="Arial"/>
              <a:buChar char="•"/>
            </a:pPr>
            <a:r>
              <a:rPr lang="en-US" sz="1800" dirty="0">
                <a:solidFill>
                  <a:srgbClr val="002963"/>
                </a:solidFill>
                <a:latin typeface="Calibri"/>
                <a:ea typeface="Calibri"/>
                <a:cs typeface="Arial"/>
              </a:rPr>
              <a:t>47% need credit counseling</a:t>
            </a:r>
          </a:p>
          <a:p>
            <a:pPr lvl="1">
              <a:buClr>
                <a:srgbClr val="404040"/>
              </a:buClr>
              <a:buFont typeface="Arial"/>
              <a:buChar char="•"/>
            </a:pPr>
            <a:r>
              <a:rPr lang="en-US" sz="1800" dirty="0">
                <a:solidFill>
                  <a:srgbClr val="002963"/>
                </a:solidFill>
                <a:latin typeface="Calibri"/>
                <a:ea typeface="Calibri"/>
                <a:cs typeface="Arial"/>
              </a:rPr>
              <a:t>44% want access to financial planning and budgeting classes</a:t>
            </a:r>
          </a:p>
          <a:p>
            <a:pPr lvl="1">
              <a:buClr>
                <a:srgbClr val="404040"/>
              </a:buClr>
              <a:buFont typeface="Arial"/>
              <a:buChar char="•"/>
            </a:pPr>
            <a:r>
              <a:rPr lang="en-US" sz="1800" dirty="0">
                <a:solidFill>
                  <a:srgbClr val="002963"/>
                </a:solidFill>
                <a:latin typeface="Calibri"/>
                <a:ea typeface="Calibri"/>
                <a:cs typeface="Arial"/>
              </a:rPr>
              <a:t>42% seek home-buying assistance and education</a:t>
            </a:r>
          </a:p>
          <a:p>
            <a:pPr lvl="1">
              <a:buClr>
                <a:srgbClr val="404040"/>
              </a:buClr>
              <a:buFont typeface="Arial"/>
              <a:buChar char="•"/>
            </a:pPr>
            <a:r>
              <a:rPr lang="en-US" sz="1800" dirty="0">
                <a:solidFill>
                  <a:srgbClr val="002963"/>
                </a:solidFill>
                <a:latin typeface="Calibri"/>
                <a:ea typeface="Calibri"/>
                <a:cs typeface="Arial"/>
              </a:rPr>
              <a:t>34% want financial assistance to start a business</a:t>
            </a:r>
          </a:p>
          <a:p>
            <a:pPr>
              <a:buFont typeface="Arial"/>
              <a:buChar char="•"/>
            </a:pPr>
            <a:endParaRPr lang="en-US" sz="1800" dirty="0">
              <a:solidFill>
                <a:srgbClr val="002963"/>
              </a:solidFill>
              <a:latin typeface="Calibri"/>
              <a:ea typeface="Calibri"/>
              <a:cs typeface="Arial"/>
            </a:endParaRPr>
          </a:p>
          <a:p>
            <a:pPr>
              <a:buFont typeface="Arial"/>
              <a:buChar char="•"/>
            </a:pPr>
            <a:r>
              <a:rPr lang="en-US" sz="1800" dirty="0">
                <a:solidFill>
                  <a:srgbClr val="002963"/>
                </a:solidFill>
                <a:latin typeface="Calibri"/>
                <a:ea typeface="Calibri"/>
                <a:cs typeface="Arial"/>
              </a:rPr>
              <a:t>There are a limited number of providers in Clark County offering these services</a:t>
            </a:r>
            <a:endParaRPr lang="en-US" sz="1500" dirty="0">
              <a:solidFill>
                <a:srgbClr val="002963"/>
              </a:solidFill>
              <a:latin typeface="Calibri"/>
              <a:ea typeface="Calibri"/>
              <a:cs typeface="Calibri"/>
            </a:endParaRPr>
          </a:p>
          <a:p>
            <a:pPr lvl="1">
              <a:buClr>
                <a:prstClr val="black">
                  <a:lumMod val="75000"/>
                  <a:lumOff val="25000"/>
                </a:prstClr>
              </a:buClr>
              <a:buFont typeface="Arial" panose="020F0502020204030204" pitchFamily="34" charset="0"/>
              <a:buChar char="•"/>
            </a:pPr>
            <a:endParaRPr lang="en-US" sz="1500" dirty="0">
              <a:solidFill>
                <a:srgbClr val="002963"/>
              </a:solidFill>
              <a:latin typeface="Calibri"/>
              <a:ea typeface="Calibri"/>
              <a:cs typeface="Calibri"/>
            </a:endParaRPr>
          </a:p>
          <a:p>
            <a:pPr marL="600075" lvl="1" indent="-257175">
              <a:buClr>
                <a:srgbClr val="404040"/>
              </a:buClr>
              <a:buFont typeface="Arial" panose="020B0604020202020204" pitchFamily="34" charset="0"/>
              <a:buChar char="•"/>
            </a:pPr>
            <a:endParaRPr lang="en-US" sz="1500" dirty="0">
              <a:solidFill>
                <a:srgbClr val="002963"/>
              </a:solidFill>
              <a:latin typeface="Calibri"/>
              <a:ea typeface="Calibri"/>
              <a:cs typeface="Calibri"/>
            </a:endParaRPr>
          </a:p>
        </p:txBody>
      </p:sp>
      <p:sp>
        <p:nvSpPr>
          <p:cNvPr id="5" name="TextBox 4">
            <a:extLst>
              <a:ext uri="{FF2B5EF4-FFF2-40B4-BE49-F238E27FC236}">
                <a16:creationId xmlns:a16="http://schemas.microsoft.com/office/drawing/2014/main" id="{86012077-6B25-1CE7-FAB7-D4530ED142D3}"/>
              </a:ext>
            </a:extLst>
          </p:cNvPr>
          <p:cNvSpPr txBox="1"/>
          <p:nvPr/>
        </p:nvSpPr>
        <p:spPr>
          <a:xfrm>
            <a:off x="6855234" y="3391848"/>
            <a:ext cx="2057400" cy="102335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71450" indent="-171450" defTabSz="685800">
              <a:lnSpc>
                <a:spcPct val="90000"/>
              </a:lnSpc>
              <a:spcBef>
                <a:spcPts val="750"/>
              </a:spcBef>
            </a:pPr>
            <a:endParaRPr lang="en-US" sz="1500">
              <a:solidFill>
                <a:prstClr val="black"/>
              </a:solidFill>
              <a:latin typeface="Calibri"/>
              <a:ea typeface="Calibri"/>
              <a:cs typeface="Calibri"/>
            </a:endParaRPr>
          </a:p>
          <a:p>
            <a:pPr defTabSz="685800">
              <a:spcAft>
                <a:spcPts val="300"/>
              </a:spcAft>
            </a:pPr>
            <a:endParaRPr lang="en-US" sz="1500">
              <a:solidFill>
                <a:prstClr val="black"/>
              </a:solidFill>
              <a:latin typeface="Calibri"/>
              <a:ea typeface="Calibri"/>
              <a:cs typeface="Calibri"/>
            </a:endParaRPr>
          </a:p>
          <a:p>
            <a:pPr defTabSz="685800">
              <a:spcAft>
                <a:spcPts val="300"/>
              </a:spcAft>
            </a:pPr>
            <a:r>
              <a:rPr lang="en-US" sz="1500">
                <a:solidFill>
                  <a:srgbClr val="00285F"/>
                </a:solidFill>
                <a:latin typeface="Calibri"/>
                <a:ea typeface="Calibri"/>
                <a:cs typeface="Calibri"/>
              </a:rPr>
              <a:t> </a:t>
            </a:r>
            <a:endParaRPr lang="en-US" sz="1350">
              <a:solidFill>
                <a:prstClr val="black"/>
              </a:solidFill>
              <a:latin typeface="Calibri"/>
              <a:ea typeface="Calibri"/>
              <a:cs typeface="Calibri"/>
            </a:endParaRPr>
          </a:p>
          <a:p>
            <a:pPr defTabSz="685800"/>
            <a:endParaRPr lang="en-US" sz="1350">
              <a:solidFill>
                <a:prstClr val="black"/>
              </a:solidFill>
              <a:latin typeface="Calibri"/>
              <a:ea typeface="Calibri"/>
              <a:cs typeface="Calibri"/>
            </a:endParaRPr>
          </a:p>
        </p:txBody>
      </p:sp>
      <p:pic>
        <p:nvPicPr>
          <p:cNvPr id="6" name="Picture 5" descr="A person standing in front of a group of people&#10;&#10;AI-generated content may be incorrect.">
            <a:extLst>
              <a:ext uri="{FF2B5EF4-FFF2-40B4-BE49-F238E27FC236}">
                <a16:creationId xmlns:a16="http://schemas.microsoft.com/office/drawing/2014/main" id="{CE00BB33-E0F0-7729-62CE-6AFBC3984DC6}"/>
              </a:ext>
            </a:extLst>
          </p:cNvPr>
          <p:cNvPicPr>
            <a:picLocks noChangeAspect="1"/>
          </p:cNvPicPr>
          <p:nvPr/>
        </p:nvPicPr>
        <p:blipFill>
          <a:blip r:embed="rId3"/>
          <a:stretch>
            <a:fillRect/>
          </a:stretch>
        </p:blipFill>
        <p:spPr>
          <a:xfrm rot="1260000">
            <a:off x="6261581" y="2947067"/>
            <a:ext cx="2620059" cy="1057512"/>
          </a:xfrm>
          <a:prstGeom prst="rect">
            <a:avLst/>
          </a:prstGeom>
        </p:spPr>
      </p:pic>
      <p:sp>
        <p:nvSpPr>
          <p:cNvPr id="7" name="TextBox 6">
            <a:extLst>
              <a:ext uri="{FF2B5EF4-FFF2-40B4-BE49-F238E27FC236}">
                <a16:creationId xmlns:a16="http://schemas.microsoft.com/office/drawing/2014/main" id="{4E3E889F-8961-787F-E115-25CDC8A1E52A}"/>
              </a:ext>
            </a:extLst>
          </p:cNvPr>
          <p:cNvSpPr txBox="1"/>
          <p:nvPr/>
        </p:nvSpPr>
        <p:spPr>
          <a:xfrm>
            <a:off x="2284681" y="5805508"/>
            <a:ext cx="4570553"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spTree>
    <p:extLst>
      <p:ext uri="{BB962C8B-B14F-4D97-AF65-F5344CB8AC3E}">
        <p14:creationId xmlns:p14="http://schemas.microsoft.com/office/powerpoint/2010/main" val="1666195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F5BAF-7564-7DBE-09B2-74A2E24E9D86}"/>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AD9DBF26-6B16-D397-FB8B-DCCA018D4A4A}"/>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3318A566-2AF9-C990-450B-AA84C7925187}"/>
              </a:ext>
            </a:extLst>
          </p:cNvPr>
          <p:cNvSpPr>
            <a:spLocks noGrp="1"/>
          </p:cNvSpPr>
          <p:nvPr>
            <p:ph type="sldNum" sz="quarter" idx="12"/>
          </p:nvPr>
        </p:nvSpPr>
        <p:spPr/>
        <p:txBody>
          <a:bodyPr/>
          <a:lstStyle/>
          <a:p>
            <a:fld id="{BD3A08C5-CC68-3947-88A8-A9E34C1A68A7}" type="slidenum">
              <a:rPr lang="en-US" smtClean="0"/>
              <a:pPr/>
              <a:t>6</a:t>
            </a:fld>
            <a:endParaRPr lang="en-US" dirty="0"/>
          </a:p>
        </p:txBody>
      </p:sp>
      <p:pic>
        <p:nvPicPr>
          <p:cNvPr id="5" name="Picture 4">
            <a:extLst>
              <a:ext uri="{FF2B5EF4-FFF2-40B4-BE49-F238E27FC236}">
                <a16:creationId xmlns:a16="http://schemas.microsoft.com/office/drawing/2014/main" id="{3B42594B-F4A7-3D17-15CD-8A30AA63AAA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925570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2EE5-10DF-5124-026C-CD8705DDB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E2110-3074-55F4-AF70-C156F3AE5317}"/>
              </a:ext>
            </a:extLst>
          </p:cNvPr>
          <p:cNvSpPr>
            <a:spLocks noGrp="1"/>
          </p:cNvSpPr>
          <p:nvPr>
            <p:ph type="title"/>
          </p:nvPr>
        </p:nvSpPr>
        <p:spPr>
          <a:xfrm>
            <a:off x="256984" y="1087104"/>
            <a:ext cx="7886700" cy="507206"/>
          </a:xfrm>
        </p:spPr>
        <p:txBody>
          <a:bodyPr>
            <a:normAutofit fontScale="90000"/>
          </a:bodyPr>
          <a:lstStyle/>
          <a:p>
            <a:r>
              <a:rPr lang="en-US" dirty="0">
                <a:solidFill>
                  <a:srgbClr val="D8A430"/>
                </a:solidFill>
                <a:latin typeface="Calibri"/>
                <a:ea typeface="Calibri"/>
                <a:cs typeface="Calibri"/>
              </a:rPr>
              <a:t>Answering that Community Need</a:t>
            </a:r>
          </a:p>
        </p:txBody>
      </p:sp>
      <p:sp>
        <p:nvSpPr>
          <p:cNvPr id="6" name="Content Placeholder 5">
            <a:extLst>
              <a:ext uri="{FF2B5EF4-FFF2-40B4-BE49-F238E27FC236}">
                <a16:creationId xmlns:a16="http://schemas.microsoft.com/office/drawing/2014/main" id="{9D2F20AB-C80F-9E1E-3036-8A7B5C4FF2F9}"/>
              </a:ext>
            </a:extLst>
          </p:cNvPr>
          <p:cNvSpPr>
            <a:spLocks noGrp="1"/>
          </p:cNvSpPr>
          <p:nvPr>
            <p:ph idx="1"/>
          </p:nvPr>
        </p:nvSpPr>
        <p:spPr>
          <a:xfrm>
            <a:off x="321197" y="1594309"/>
            <a:ext cx="8663651" cy="4115627"/>
          </a:xfrm>
        </p:spPr>
        <p:txBody>
          <a:bodyPr vert="horz" lIns="68580" tIns="34290" rIns="68580" bIns="34290" rtlCol="0" anchor="t">
            <a:normAutofit/>
          </a:bodyPr>
          <a:lstStyle/>
          <a:p>
            <a:r>
              <a:rPr lang="en-US" sz="1650" dirty="0">
                <a:solidFill>
                  <a:srgbClr val="002963"/>
                </a:solidFill>
                <a:latin typeface="Calibri"/>
                <a:ea typeface="Calibri"/>
                <a:cs typeface="Calibri"/>
              </a:rPr>
              <a:t>We propose to reopen our successful volunteer financial coaching program to serve more clients in the community. Volunteers will:</a:t>
            </a:r>
            <a:endParaRPr lang="en-US" sz="1650" dirty="0">
              <a:solidFill>
                <a:srgbClr val="000000"/>
              </a:solidFill>
              <a:latin typeface="Calibri"/>
              <a:ea typeface="Calibri"/>
              <a:cs typeface="Calibri"/>
            </a:endParaRPr>
          </a:p>
          <a:p>
            <a:pPr lvl="1"/>
            <a:r>
              <a:rPr lang="en-US" sz="1650" dirty="0">
                <a:solidFill>
                  <a:srgbClr val="002963"/>
                </a:solidFill>
                <a:latin typeface="Calibri"/>
                <a:ea typeface="Calibri"/>
                <a:cs typeface="Calibri"/>
              </a:rPr>
              <a:t>Increase program capacity without dramatically impacting staffing costs</a:t>
            </a:r>
          </a:p>
          <a:p>
            <a:pPr lvl="1">
              <a:buClr>
                <a:srgbClr val="404040"/>
              </a:buClr>
            </a:pPr>
            <a:r>
              <a:rPr lang="en-US" sz="1650" dirty="0">
                <a:solidFill>
                  <a:srgbClr val="002963"/>
                </a:solidFill>
                <a:latin typeface="Calibri"/>
                <a:ea typeface="Calibri"/>
                <a:cs typeface="Calibri"/>
              </a:rPr>
              <a:t>Come from a variety of sources, adding diverse perspectives &amp; lived experiences</a:t>
            </a:r>
          </a:p>
          <a:p>
            <a:pPr lvl="1">
              <a:buClr>
                <a:srgbClr val="404040"/>
              </a:buClr>
            </a:pPr>
            <a:r>
              <a:rPr lang="en-US" sz="1650" dirty="0">
                <a:solidFill>
                  <a:srgbClr val="002963"/>
                </a:solidFill>
                <a:latin typeface="Calibri"/>
                <a:ea typeface="Calibri"/>
                <a:cs typeface="Calibri"/>
              </a:rPr>
              <a:t>Enhance client trust and engagement through peer support</a:t>
            </a:r>
          </a:p>
          <a:p>
            <a:pPr lvl="1">
              <a:buClr>
                <a:srgbClr val="404040"/>
              </a:buClr>
            </a:pPr>
            <a:r>
              <a:rPr lang="en-US" sz="1650" dirty="0">
                <a:solidFill>
                  <a:srgbClr val="002963"/>
                </a:solidFill>
                <a:latin typeface="Calibri"/>
                <a:ea typeface="Calibri"/>
                <a:cs typeface="Calibri"/>
              </a:rPr>
              <a:t>Need no financial background but rather the heart of a teacher</a:t>
            </a:r>
          </a:p>
          <a:p>
            <a:pPr lvl="1">
              <a:buClr>
                <a:srgbClr val="404040"/>
              </a:buClr>
            </a:pPr>
            <a:r>
              <a:rPr lang="en-US" sz="1650" dirty="0">
                <a:solidFill>
                  <a:srgbClr val="002963"/>
                </a:solidFill>
                <a:latin typeface="Calibri"/>
                <a:ea typeface="Calibri"/>
                <a:cs typeface="Calibri"/>
              </a:rPr>
              <a:t>Are an extension of our team</a:t>
            </a:r>
          </a:p>
          <a:p>
            <a:pPr lvl="1">
              <a:buClr>
                <a:srgbClr val="404040"/>
              </a:buClr>
            </a:pPr>
            <a:endParaRPr lang="en-US" sz="1650" dirty="0">
              <a:solidFill>
                <a:srgbClr val="002963"/>
              </a:solidFill>
              <a:latin typeface="Calibri"/>
              <a:ea typeface="Calibri"/>
              <a:cs typeface="Calibri"/>
            </a:endParaRPr>
          </a:p>
          <a:p>
            <a:r>
              <a:rPr lang="en-US" sz="1650" dirty="0">
                <a:solidFill>
                  <a:srgbClr val="002963"/>
                </a:solidFill>
                <a:latin typeface="Calibri"/>
                <a:ea typeface="Calibri"/>
                <a:cs typeface="Calibri"/>
              </a:rPr>
              <a:t>Volunteer Coordinator will:</a:t>
            </a:r>
          </a:p>
          <a:p>
            <a:pPr lvl="1">
              <a:buClr>
                <a:srgbClr val="404040"/>
              </a:buClr>
              <a:buFont typeface="Calibri" panose="020B0604020202020204" pitchFamily="34" charset="0"/>
              <a:buChar char="–"/>
            </a:pPr>
            <a:r>
              <a:rPr lang="en-US" sz="1650" dirty="0">
                <a:solidFill>
                  <a:srgbClr val="002963"/>
                </a:solidFill>
                <a:latin typeface="Calibri"/>
                <a:ea typeface="Calibri"/>
                <a:cs typeface="Calibri"/>
              </a:rPr>
              <a:t>Recruit, train, support, provide oversight, and continuing education</a:t>
            </a:r>
          </a:p>
          <a:p>
            <a:pPr lvl="1">
              <a:buClr>
                <a:srgbClr val="404040"/>
              </a:buClr>
              <a:buFont typeface="Calibri" panose="020B0604020202020204" pitchFamily="34" charset="0"/>
              <a:buChar char="–"/>
            </a:pPr>
            <a:r>
              <a:rPr lang="en-US" sz="1650" dirty="0">
                <a:solidFill>
                  <a:srgbClr val="002963"/>
                </a:solidFill>
                <a:latin typeface="Calibri"/>
                <a:ea typeface="Calibri"/>
                <a:cs typeface="Calibri"/>
              </a:rPr>
              <a:t>Ensure a structured onboarding</a:t>
            </a:r>
          </a:p>
          <a:p>
            <a:pPr lvl="1">
              <a:buClr>
                <a:srgbClr val="404040"/>
              </a:buClr>
              <a:buFont typeface="Calibri" panose="020B0604020202020204" pitchFamily="34" charset="0"/>
              <a:buChar char="–"/>
            </a:pPr>
            <a:r>
              <a:rPr lang="en-US" sz="1650" dirty="0">
                <a:solidFill>
                  <a:srgbClr val="002963"/>
                </a:solidFill>
                <a:latin typeface="Calibri"/>
                <a:ea typeface="Calibri"/>
                <a:cs typeface="Calibri"/>
              </a:rPr>
              <a:t>Boost retention and engagement via mentorship, recognition, and clear communication</a:t>
            </a:r>
          </a:p>
          <a:p>
            <a:pPr lvl="1">
              <a:buClr>
                <a:srgbClr val="404040"/>
              </a:buClr>
              <a:buFont typeface="Calibri" panose="020B0604020202020204" pitchFamily="34" charset="0"/>
              <a:buChar char="–"/>
            </a:pPr>
            <a:r>
              <a:rPr lang="en-US" sz="1650" dirty="0">
                <a:solidFill>
                  <a:srgbClr val="002963"/>
                </a:solidFill>
                <a:latin typeface="Calibri"/>
                <a:ea typeface="Calibri"/>
                <a:cs typeface="Calibri"/>
              </a:rPr>
              <a:t>Reduce staff workload</a:t>
            </a:r>
          </a:p>
          <a:p>
            <a:pPr lvl="1">
              <a:buClr>
                <a:srgbClr val="404040"/>
              </a:buClr>
              <a:buFont typeface="Calibri" panose="020B0604020202020204" pitchFamily="34" charset="0"/>
              <a:buChar char="–"/>
            </a:pPr>
            <a:r>
              <a:rPr lang="en-US" sz="1650" dirty="0">
                <a:solidFill>
                  <a:srgbClr val="002963"/>
                </a:solidFill>
                <a:latin typeface="Calibri"/>
                <a:ea typeface="Calibri"/>
                <a:cs typeface="Calibri"/>
              </a:rPr>
              <a:t>Expand community impact by engaging more volunteers to effectively serve more clients</a:t>
            </a:r>
            <a:endParaRPr lang="en-US" sz="1650" dirty="0">
              <a:latin typeface="Calibri"/>
              <a:ea typeface="Calibri"/>
              <a:cs typeface="Calibri"/>
            </a:endParaRPr>
          </a:p>
          <a:p>
            <a:endParaRPr lang="en-US" sz="1500" dirty="0">
              <a:solidFill>
                <a:srgbClr val="002963"/>
              </a:solidFill>
              <a:latin typeface="Calibri"/>
              <a:ea typeface="Calibri"/>
              <a:cs typeface="Calibri"/>
            </a:endParaRPr>
          </a:p>
          <a:p>
            <a:endParaRPr lang="en-US" sz="1500" dirty="0">
              <a:solidFill>
                <a:srgbClr val="002963"/>
              </a:solidFill>
              <a:latin typeface="Calibri"/>
              <a:ea typeface="Calibri"/>
              <a:cs typeface="Calibri"/>
            </a:endParaRPr>
          </a:p>
        </p:txBody>
      </p:sp>
      <p:pic>
        <p:nvPicPr>
          <p:cNvPr id="8" name="Content Placeholder 3" descr="A person standing in front of a white board&#10;&#10;AI-generated content may be incorrect.">
            <a:extLst>
              <a:ext uri="{FF2B5EF4-FFF2-40B4-BE49-F238E27FC236}">
                <a16:creationId xmlns:a16="http://schemas.microsoft.com/office/drawing/2014/main" id="{66B61B7A-AB89-1AB3-0695-431107D62080}"/>
              </a:ext>
            </a:extLst>
          </p:cNvPr>
          <p:cNvPicPr>
            <a:picLocks noGrp="1" noChangeAspect="1"/>
          </p:cNvPicPr>
          <p:nvPr/>
        </p:nvPicPr>
        <p:blipFill>
          <a:blip r:embed="rId2"/>
          <a:srcRect l="75" t="-185" r="51066" b="36"/>
          <a:stretch/>
        </p:blipFill>
        <p:spPr>
          <a:xfrm rot="1140000">
            <a:off x="6950869" y="2899554"/>
            <a:ext cx="1788334" cy="1275148"/>
          </a:xfrm>
          <a:prstGeom prst="rect">
            <a:avLst/>
          </a:prstGeom>
        </p:spPr>
      </p:pic>
      <p:sp>
        <p:nvSpPr>
          <p:cNvPr id="3" name="TextBox 2">
            <a:extLst>
              <a:ext uri="{FF2B5EF4-FFF2-40B4-BE49-F238E27FC236}">
                <a16:creationId xmlns:a16="http://schemas.microsoft.com/office/drawing/2014/main" id="{804B8F98-3BB9-EF15-A8DA-55E520A895B4}"/>
              </a:ext>
            </a:extLst>
          </p:cNvPr>
          <p:cNvSpPr txBox="1"/>
          <p:nvPr/>
        </p:nvSpPr>
        <p:spPr>
          <a:xfrm>
            <a:off x="3849884" y="5770897"/>
            <a:ext cx="1444233" cy="484748"/>
          </a:xfrm>
          <a:prstGeom prst="rect">
            <a:avLst/>
          </a:prstGeom>
          <a:noFill/>
        </p:spPr>
        <p:txBody>
          <a:bodyPr wrap="square" rtlCol="0">
            <a:spAutoFit/>
          </a:bodyPr>
          <a:lstStyle/>
          <a:p>
            <a:pPr defTabSz="685800"/>
            <a:r>
              <a:rPr lang="en-US" sz="1200" i="1">
                <a:solidFill>
                  <a:prstClr val="white"/>
                </a:solidFill>
                <a:latin typeface="Calibri"/>
              </a:rPr>
              <a:t>Save First, Live Well</a:t>
            </a:r>
            <a:endParaRPr lang="en-US" sz="1200">
              <a:solidFill>
                <a:prstClr val="black"/>
              </a:solidFill>
              <a:latin typeface="Calibri"/>
            </a:endParaRPr>
          </a:p>
          <a:p>
            <a:pPr defTabSz="685800"/>
            <a:endParaRPr lang="en-US" sz="1350">
              <a:solidFill>
                <a:prstClr val="black"/>
              </a:solidFill>
              <a:latin typeface="Calibri"/>
            </a:endParaRPr>
          </a:p>
        </p:txBody>
      </p:sp>
    </p:spTree>
    <p:extLst>
      <p:ext uri="{BB962C8B-B14F-4D97-AF65-F5344CB8AC3E}">
        <p14:creationId xmlns:p14="http://schemas.microsoft.com/office/powerpoint/2010/main" val="3027002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17407-19D8-656B-8B20-F653B4C7F7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121D26-C83E-96E3-CBF9-B6092517DEC5}"/>
              </a:ext>
            </a:extLst>
          </p:cNvPr>
          <p:cNvSpPr>
            <a:spLocks noGrp="1"/>
          </p:cNvSpPr>
          <p:nvPr>
            <p:ph type="title"/>
          </p:nvPr>
        </p:nvSpPr>
        <p:spPr>
          <a:xfrm>
            <a:off x="141515" y="930491"/>
            <a:ext cx="8208736" cy="645850"/>
          </a:xfrm>
        </p:spPr>
        <p:txBody>
          <a:bodyPr>
            <a:normAutofit/>
          </a:bodyPr>
          <a:lstStyle/>
          <a:p>
            <a:r>
              <a:rPr lang="en-US" sz="3000" dirty="0">
                <a:solidFill>
                  <a:srgbClr val="D8A430"/>
                </a:solidFill>
                <a:latin typeface="Calibri"/>
                <a:ea typeface="Calibri"/>
                <a:cs typeface="Calibri"/>
              </a:rPr>
              <a:t>Projections to Support Request</a:t>
            </a:r>
          </a:p>
        </p:txBody>
      </p:sp>
      <p:sp>
        <p:nvSpPr>
          <p:cNvPr id="11" name="Content Placeholder 2">
            <a:extLst>
              <a:ext uri="{FF2B5EF4-FFF2-40B4-BE49-F238E27FC236}">
                <a16:creationId xmlns:a16="http://schemas.microsoft.com/office/drawing/2014/main" id="{105D8429-6794-3256-318B-39D003CE3DA1}"/>
              </a:ext>
            </a:extLst>
          </p:cNvPr>
          <p:cNvSpPr txBox="1">
            <a:spLocks/>
          </p:cNvSpPr>
          <p:nvPr/>
        </p:nvSpPr>
        <p:spPr>
          <a:xfrm>
            <a:off x="365667" y="1466851"/>
            <a:ext cx="8208736" cy="4587617"/>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prstClr val="black"/>
              </a:buClr>
              <a:buNone/>
            </a:pPr>
            <a:r>
              <a:rPr lang="en-US" sz="1350" b="1" dirty="0">
                <a:solidFill>
                  <a:srgbClr val="002963"/>
                </a:solidFill>
                <a:latin typeface="Calibri" panose="020F0502020204030204" pitchFamily="34" charset="0"/>
                <a:ea typeface="Calibri" panose="020F0502020204030204" pitchFamily="34" charset="0"/>
                <a:cs typeface="Calibri" panose="020F0502020204030204" pitchFamily="34" charset="0"/>
              </a:rPr>
              <a:t>Volunteer Financial Coaches</a:t>
            </a: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Historically, an average of 77 coaches augmented staff work with clients (35 active and consistently engaged) </a:t>
            </a: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Worked with clients  approximately 2 to 4 hours/month and for as much as up to a year</a:t>
            </a: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Addressed clients' personal situations and goals</a:t>
            </a: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Assisted clients through:</a:t>
            </a:r>
          </a:p>
          <a:p>
            <a:pPr marL="514350" lvl="1" indent="-171450" defTabSz="685800">
              <a:lnSpc>
                <a:spcPct val="100000"/>
              </a:lnSpc>
              <a:spcBef>
                <a:spcPts val="600"/>
              </a:spcBef>
              <a:spcAft>
                <a:spcPts val="600"/>
              </a:spcAft>
              <a:buClr>
                <a:srgbClr val="000000"/>
              </a:buClr>
              <a:buFont typeface="Courier New" panose="020B0604020202020204" pitchFamily="34" charset="0"/>
              <a:buChar char="o"/>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Emergency situations (DV survivors, etc...)</a:t>
            </a:r>
          </a:p>
          <a:p>
            <a:pPr marL="514350" lvl="1" indent="-171450" defTabSz="685800">
              <a:lnSpc>
                <a:spcPct val="100000"/>
              </a:lnSpc>
              <a:spcBef>
                <a:spcPts val="600"/>
              </a:spcBef>
              <a:spcAft>
                <a:spcPts val="600"/>
              </a:spcAft>
              <a:buClr>
                <a:srgbClr val="000000"/>
              </a:buClr>
              <a:buFont typeface="Courier New" panose="020B0604020202020204" pitchFamily="34" charset="0"/>
              <a:buChar char="o"/>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Budgeting, setting financial goals, starting an emergency fund</a:t>
            </a:r>
          </a:p>
          <a:p>
            <a:pPr marL="514350" lvl="1" indent="-171450" defTabSz="685800">
              <a:lnSpc>
                <a:spcPct val="100000"/>
              </a:lnSpc>
              <a:spcBef>
                <a:spcPts val="600"/>
              </a:spcBef>
              <a:spcAft>
                <a:spcPts val="600"/>
              </a:spcAft>
              <a:buClr>
                <a:srgbClr val="000000"/>
              </a:buClr>
              <a:buFont typeface="Courier New" panose="020B0604020202020204" pitchFamily="34" charset="0"/>
              <a:buChar char="o"/>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Payday loan, credit building, debt settlement situations, etc.… </a:t>
            </a:r>
          </a:p>
          <a:p>
            <a:pPr marL="514350" lvl="1" indent="-171450" defTabSz="685800">
              <a:lnSpc>
                <a:spcPct val="100000"/>
              </a:lnSpc>
              <a:spcBef>
                <a:spcPts val="600"/>
              </a:spcBef>
              <a:spcAft>
                <a:spcPts val="600"/>
              </a:spcAft>
              <a:buClr>
                <a:srgbClr val="000000"/>
              </a:buClr>
              <a:buFont typeface="Courier New" panose="020B0604020202020204" pitchFamily="34" charset="0"/>
              <a:buChar char="o"/>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Purchasing an asset (home, car, education, etc...)</a:t>
            </a:r>
          </a:p>
          <a:p>
            <a:pPr marL="0" indent="0" defTabSz="685800">
              <a:lnSpc>
                <a:spcPct val="100000"/>
              </a:lnSpc>
              <a:spcBef>
                <a:spcPts val="600"/>
              </a:spcBef>
              <a:spcAft>
                <a:spcPts val="600"/>
              </a:spcAft>
              <a:buClr>
                <a:srgbClr val="000000"/>
              </a:buClr>
              <a:buNone/>
            </a:pPr>
            <a:r>
              <a:rPr lang="en-US" sz="1350" b="1" dirty="0">
                <a:solidFill>
                  <a:srgbClr val="002963"/>
                </a:solidFill>
                <a:latin typeface="Calibri" panose="020F0502020204030204" pitchFamily="34" charset="0"/>
                <a:ea typeface="Calibri" panose="020F0502020204030204" pitchFamily="34" charset="0"/>
                <a:cs typeface="Calibri" panose="020F0502020204030204" pitchFamily="34" charset="0"/>
              </a:rPr>
              <a:t>Projections</a:t>
            </a:r>
            <a:endPar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endParaRP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Six active volunteers would allow us to serve an additional 180 clients served clients served</a:t>
            </a:r>
          </a:p>
          <a:p>
            <a:pPr marL="171450" indent="-171450" defTabSz="685800">
              <a:lnSpc>
                <a:spcPct val="100000"/>
              </a:lnSpc>
              <a:spcBef>
                <a:spcPts val="600"/>
              </a:spcBef>
              <a:spcAft>
                <a:spcPts val="600"/>
              </a:spcAft>
              <a:buClr>
                <a:srgbClr val="F6CB3E"/>
              </a:buClr>
            </a:pPr>
            <a:r>
              <a:rPr lang="en-US" sz="1350" dirty="0">
                <a:solidFill>
                  <a:srgbClr val="002963"/>
                </a:solidFill>
                <a:latin typeface="Calibri" panose="020F0502020204030204" pitchFamily="34" charset="0"/>
                <a:ea typeface="Calibri" panose="020F0502020204030204" pitchFamily="34" charset="0"/>
                <a:cs typeface="Calibri" panose="020F0502020204030204" pitchFamily="34" charset="0"/>
              </a:rPr>
              <a:t> In year two, 12 volunteers increases clients served to 360</a:t>
            </a:r>
          </a:p>
          <a:p>
            <a:pPr marL="171450" indent="-171450" defTabSz="685800">
              <a:lnSpc>
                <a:spcPct val="100000"/>
              </a:lnSpc>
              <a:spcBef>
                <a:spcPts val="600"/>
              </a:spcBef>
              <a:spcAft>
                <a:spcPts val="600"/>
              </a:spcAft>
              <a:buClr>
                <a:srgbClr val="000000"/>
              </a:buClr>
            </a:pPr>
            <a:endParaRPr lang="en-US" sz="1500" dirty="0">
              <a:solidFill>
                <a:srgbClr val="002060"/>
              </a:solidFill>
              <a:latin typeface="Calibri"/>
              <a:ea typeface="Calibri"/>
              <a:cs typeface="Arial" panose="020B0604020202020204" pitchFamily="34" charset="0"/>
            </a:endParaRPr>
          </a:p>
          <a:p>
            <a:pPr marL="0" indent="0" defTabSz="685800">
              <a:lnSpc>
                <a:spcPct val="100000"/>
              </a:lnSpc>
              <a:spcBef>
                <a:spcPts val="600"/>
              </a:spcBef>
              <a:spcAft>
                <a:spcPts val="600"/>
              </a:spcAft>
              <a:buClr>
                <a:prstClr val="black"/>
              </a:buClr>
              <a:buNone/>
            </a:pPr>
            <a:endParaRPr lang="en-US" sz="1500" b="1" dirty="0">
              <a:solidFill>
                <a:srgbClr val="002060"/>
              </a:solidFill>
              <a:latin typeface="Calibri"/>
              <a:ea typeface="Calibri"/>
              <a:cs typeface="Arial" panose="020B0604020202020204" pitchFamily="34" charset="0"/>
            </a:endParaRPr>
          </a:p>
          <a:p>
            <a:pPr marL="0" indent="0" defTabSz="685800">
              <a:lnSpc>
                <a:spcPct val="100000"/>
              </a:lnSpc>
              <a:spcBef>
                <a:spcPts val="600"/>
              </a:spcBef>
              <a:spcAft>
                <a:spcPts val="600"/>
              </a:spcAft>
              <a:buClr>
                <a:srgbClr val="000000"/>
              </a:buClr>
              <a:buNone/>
            </a:pPr>
            <a:endParaRPr lang="en-US" sz="1500" dirty="0">
              <a:solidFill>
                <a:srgbClr val="002060"/>
              </a:solidFill>
              <a:latin typeface="Calibri"/>
              <a:ea typeface="Calibri"/>
              <a:cs typeface="Arial" panose="020B0604020202020204" pitchFamily="34" charset="0"/>
            </a:endParaRPr>
          </a:p>
        </p:txBody>
      </p:sp>
      <p:sp>
        <p:nvSpPr>
          <p:cNvPr id="2" name="TextBox 1">
            <a:extLst>
              <a:ext uri="{FF2B5EF4-FFF2-40B4-BE49-F238E27FC236}">
                <a16:creationId xmlns:a16="http://schemas.microsoft.com/office/drawing/2014/main" id="{34C93D1F-3E41-CA2F-7159-A03A938D942E}"/>
              </a:ext>
            </a:extLst>
          </p:cNvPr>
          <p:cNvSpPr txBox="1"/>
          <p:nvPr/>
        </p:nvSpPr>
        <p:spPr>
          <a:xfrm>
            <a:off x="3856042" y="5800552"/>
            <a:ext cx="1431917"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pic>
        <p:nvPicPr>
          <p:cNvPr id="3" name="Picture 2" descr="A person and person sitting on a bench&#10;&#10;AI-generated content may be incorrect.">
            <a:extLst>
              <a:ext uri="{FF2B5EF4-FFF2-40B4-BE49-F238E27FC236}">
                <a16:creationId xmlns:a16="http://schemas.microsoft.com/office/drawing/2014/main" id="{F48C10E2-5143-607E-0C52-CA0E1CE9CBCE}"/>
              </a:ext>
            </a:extLst>
          </p:cNvPr>
          <p:cNvPicPr>
            <a:picLocks noChangeAspect="1"/>
          </p:cNvPicPr>
          <p:nvPr/>
        </p:nvPicPr>
        <p:blipFill>
          <a:blip r:embed="rId2"/>
          <a:stretch>
            <a:fillRect/>
          </a:stretch>
        </p:blipFill>
        <p:spPr>
          <a:xfrm rot="900000">
            <a:off x="5986546" y="3105684"/>
            <a:ext cx="2416142" cy="1606280"/>
          </a:xfrm>
          <a:prstGeom prst="rect">
            <a:avLst/>
          </a:prstGeom>
        </p:spPr>
      </p:pic>
    </p:spTree>
    <p:extLst>
      <p:ext uri="{BB962C8B-B14F-4D97-AF65-F5344CB8AC3E}">
        <p14:creationId xmlns:p14="http://schemas.microsoft.com/office/powerpoint/2010/main" val="2655306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7FED31-AFB0-4C18-AC25-BF98612EC523}"/>
              </a:ext>
            </a:extLst>
          </p:cNvPr>
          <p:cNvSpPr>
            <a:spLocks noGrp="1"/>
          </p:cNvSpPr>
          <p:nvPr>
            <p:ph idx="1"/>
          </p:nvPr>
        </p:nvSpPr>
        <p:spPr>
          <a:xfrm>
            <a:off x="628650" y="1982666"/>
            <a:ext cx="7886700" cy="3507307"/>
          </a:xfrm>
        </p:spPr>
        <p:txBody>
          <a:bodyPr vert="horz" lIns="68580" tIns="34290" rIns="68580" bIns="34290" rtlCol="0" anchor="t">
            <a:normAutofit/>
          </a:bodyPr>
          <a:lstStyle/>
          <a:p>
            <a:pPr marL="0" indent="0">
              <a:buNone/>
            </a:pPr>
            <a:endParaRPr lang="en-US" sz="1500" dirty="0">
              <a:solidFill>
                <a:srgbClr val="002060"/>
              </a:solidFill>
            </a:endParaRPr>
          </a:p>
          <a:p>
            <a:pPr marL="0" indent="0">
              <a:buNone/>
            </a:pPr>
            <a:endParaRPr lang="en-US" sz="4050" b="1" dirty="0">
              <a:solidFill>
                <a:srgbClr val="D8A430"/>
              </a:solidFill>
              <a:latin typeface="Calibri"/>
              <a:ea typeface="Calibri"/>
              <a:cs typeface="Calibri"/>
            </a:endParaRPr>
          </a:p>
          <a:p>
            <a:pPr marL="0" indent="0">
              <a:buNone/>
            </a:pPr>
            <a:r>
              <a:rPr lang="en-US" sz="4050" b="1" dirty="0">
                <a:solidFill>
                  <a:srgbClr val="D8A430"/>
                </a:solidFill>
                <a:latin typeface="Calibri"/>
                <a:ea typeface="Calibri"/>
                <a:cs typeface="Calibri"/>
              </a:rPr>
              <a:t>      </a:t>
            </a:r>
            <a:r>
              <a:rPr lang="en-US" sz="4500" b="1" dirty="0">
                <a:solidFill>
                  <a:srgbClr val="D8A430"/>
                </a:solidFill>
                <a:latin typeface="Calibri"/>
                <a:ea typeface="Calibri"/>
                <a:cs typeface="Calibri"/>
              </a:rPr>
              <a:t>Q u e s t </a:t>
            </a:r>
            <a:r>
              <a:rPr lang="en-US" sz="4500" b="1" dirty="0" err="1">
                <a:solidFill>
                  <a:srgbClr val="D8A430"/>
                </a:solidFill>
                <a:latin typeface="Calibri"/>
                <a:ea typeface="Calibri"/>
                <a:cs typeface="Calibri"/>
              </a:rPr>
              <a:t>i</a:t>
            </a:r>
            <a:r>
              <a:rPr lang="en-US" sz="4500" b="1" dirty="0">
                <a:solidFill>
                  <a:srgbClr val="D8A430"/>
                </a:solidFill>
                <a:latin typeface="Calibri"/>
                <a:ea typeface="Calibri"/>
                <a:cs typeface="Calibri"/>
              </a:rPr>
              <a:t> o n s</a:t>
            </a:r>
            <a:endParaRPr lang="en-US" sz="4500" dirty="0">
              <a:latin typeface="Calibri"/>
              <a:ea typeface="Calibri"/>
              <a:cs typeface="Calibri"/>
            </a:endParaRPr>
          </a:p>
        </p:txBody>
      </p:sp>
      <p:sp>
        <p:nvSpPr>
          <p:cNvPr id="4" name="TextBox 3">
            <a:extLst>
              <a:ext uri="{FF2B5EF4-FFF2-40B4-BE49-F238E27FC236}">
                <a16:creationId xmlns:a16="http://schemas.microsoft.com/office/drawing/2014/main" id="{22A74A3B-A3C3-5801-9F40-93BF3FB9682F}"/>
              </a:ext>
            </a:extLst>
          </p:cNvPr>
          <p:cNvSpPr txBox="1"/>
          <p:nvPr/>
        </p:nvSpPr>
        <p:spPr>
          <a:xfrm>
            <a:off x="3838680" y="5808395"/>
            <a:ext cx="1466641"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spTree>
    <p:extLst>
      <p:ext uri="{BB962C8B-B14F-4D97-AF65-F5344CB8AC3E}">
        <p14:creationId xmlns:p14="http://schemas.microsoft.com/office/powerpoint/2010/main" val="3983951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D5AE23-5687-9D7E-9744-3E299F78B992}"/>
              </a:ext>
            </a:extLst>
          </p:cNvPr>
          <p:cNvSpPr txBox="1"/>
          <p:nvPr/>
        </p:nvSpPr>
        <p:spPr>
          <a:xfrm>
            <a:off x="3874987" y="5807602"/>
            <a:ext cx="1394026" cy="276999"/>
          </a:xfrm>
          <a:prstGeom prst="rect">
            <a:avLst/>
          </a:prstGeom>
          <a:noFill/>
        </p:spPr>
        <p:txBody>
          <a:bodyPr wrap="square">
            <a:spAutoFit/>
          </a:bodyPr>
          <a:lstStyle/>
          <a:p>
            <a:pPr algn="ctr" defTabSz="685800"/>
            <a:r>
              <a:rPr lang="en-US" sz="1200" i="1">
                <a:solidFill>
                  <a:prstClr val="white"/>
                </a:solidFill>
                <a:latin typeface="Calibri"/>
              </a:rPr>
              <a:t>Save First, Live Well</a:t>
            </a:r>
            <a:endParaRPr lang="en-US" sz="1200">
              <a:solidFill>
                <a:prstClr val="black"/>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BA8B-99D9-5FAB-69AA-9F24373D74B9}"/>
              </a:ext>
            </a:extLst>
          </p:cNvPr>
          <p:cNvSpPr>
            <a:spLocks noGrp="1"/>
          </p:cNvSpPr>
          <p:nvPr>
            <p:ph type="ctrTitle"/>
          </p:nvPr>
        </p:nvSpPr>
        <p:spPr/>
        <p:txBody>
          <a:bodyPr/>
          <a:lstStyle/>
          <a:p>
            <a:r>
              <a:rPr lang="en-US" dirty="0"/>
              <a:t>CAP - Transportation</a:t>
            </a:r>
          </a:p>
        </p:txBody>
      </p:sp>
      <p:sp>
        <p:nvSpPr>
          <p:cNvPr id="3" name="Subtitle 2">
            <a:extLst>
              <a:ext uri="{FF2B5EF4-FFF2-40B4-BE49-F238E27FC236}">
                <a16:creationId xmlns:a16="http://schemas.microsoft.com/office/drawing/2014/main" id="{7103AD73-272F-9ED1-CC0F-0494A2F563C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ED2F8500-FF45-FBA6-8214-81CF7E90C31F}"/>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9EFD790D-18C4-01F1-4726-8DACF90CB28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8047861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ooking up view of a city with skyscrapers">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2" r="72"/>
          <a:stretch/>
        </p:blipFill>
        <p:spPr/>
      </p:pic>
      <p:pic>
        <p:nvPicPr>
          <p:cNvPr id="2" name="Picture 1" descr="A logo of a heart with a tree&#10;&#10;Description automatically generated">
            <a:extLst>
              <a:ext uri="{FF2B5EF4-FFF2-40B4-BE49-F238E27FC236}">
                <a16:creationId xmlns:a16="http://schemas.microsoft.com/office/drawing/2014/main" id="{07209DED-5C17-6026-9139-4E60C5149BA9}"/>
              </a:ext>
            </a:extLst>
          </p:cNvPr>
          <p:cNvPicPr>
            <a:picLocks noChangeAspect="1"/>
          </p:cNvPicPr>
          <p:nvPr/>
        </p:nvPicPr>
        <p:blipFill>
          <a:blip r:embed="rId4"/>
          <a:stretch>
            <a:fillRect/>
          </a:stretch>
        </p:blipFill>
        <p:spPr>
          <a:xfrm>
            <a:off x="737711" y="2639843"/>
            <a:ext cx="1476677" cy="1578314"/>
          </a:xfrm>
          <a:prstGeom prst="rect">
            <a:avLst/>
          </a:prstGeom>
        </p:spPr>
      </p:pic>
      <p:sp>
        <p:nvSpPr>
          <p:cNvPr id="3" name="TextBox 2">
            <a:extLst>
              <a:ext uri="{FF2B5EF4-FFF2-40B4-BE49-F238E27FC236}">
                <a16:creationId xmlns:a16="http://schemas.microsoft.com/office/drawing/2014/main" id="{50F6348C-FC9F-0A02-E0DC-505998A21D01}"/>
              </a:ext>
            </a:extLst>
          </p:cNvPr>
          <p:cNvSpPr txBox="1"/>
          <p:nvPr/>
        </p:nvSpPr>
        <p:spPr>
          <a:xfrm>
            <a:off x="894979" y="4037371"/>
            <a:ext cx="1414019" cy="276999"/>
          </a:xfrm>
          <a:prstGeom prst="rect">
            <a:avLst/>
          </a:prstGeom>
          <a:noFill/>
        </p:spPr>
        <p:txBody>
          <a:bodyPr wrap="square" rtlCol="0">
            <a:spAutoFit/>
          </a:bodyPr>
          <a:lstStyle/>
          <a:p>
            <a:pPr defTabSz="685800"/>
            <a:r>
              <a:rPr lang="en-US" sz="1200" dirty="0">
                <a:solidFill>
                  <a:prstClr val="black"/>
                </a:solidFill>
                <a:latin typeface="Univers Condensed Light"/>
              </a:rPr>
              <a:t>Recovery Services</a:t>
            </a:r>
          </a:p>
        </p:txBody>
      </p:sp>
      <p:sp>
        <p:nvSpPr>
          <p:cNvPr id="6" name="Title 2">
            <a:extLst>
              <a:ext uri="{FF2B5EF4-FFF2-40B4-BE49-F238E27FC236}">
                <a16:creationId xmlns:a16="http://schemas.microsoft.com/office/drawing/2014/main" id="{9C403420-768F-8355-5DD2-ED012C843AEF}"/>
              </a:ext>
            </a:extLst>
          </p:cNvPr>
          <p:cNvSpPr>
            <a:spLocks noGrp="1"/>
          </p:cNvSpPr>
          <p:nvPr>
            <p:ph type="ctrTitle"/>
          </p:nvPr>
        </p:nvSpPr>
        <p:spPr>
          <a:xfrm>
            <a:off x="426568" y="1373617"/>
            <a:ext cx="4935141" cy="1134926"/>
          </a:xfrm>
        </p:spPr>
        <p:txBody>
          <a:bodyPr/>
          <a:lstStyle/>
          <a:p>
            <a:pPr algn="ctr"/>
            <a:r>
              <a:rPr lang="en-US" dirty="0">
                <a:solidFill>
                  <a:srgbClr val="FF0000"/>
                </a:solidFill>
              </a:rPr>
              <a:t>SAT</a:t>
            </a:r>
            <a:r>
              <a:rPr lang="en-US" dirty="0"/>
              <a:t> </a:t>
            </a:r>
            <a:r>
              <a:rPr lang="en-US" dirty="0">
                <a:solidFill>
                  <a:schemeClr val="tx1"/>
                </a:solidFill>
              </a:rPr>
              <a:t>Program</a:t>
            </a:r>
            <a:br>
              <a:rPr lang="en-US" dirty="0">
                <a:solidFill>
                  <a:schemeClr val="tx1"/>
                </a:solidFill>
              </a:rPr>
            </a:br>
            <a:r>
              <a:rPr lang="en-US" sz="1800" dirty="0">
                <a:solidFill>
                  <a:srgbClr val="FF0000"/>
                </a:solidFill>
              </a:rPr>
              <a:t>S</a:t>
            </a:r>
            <a:r>
              <a:rPr lang="en-US" sz="1800" dirty="0">
                <a:solidFill>
                  <a:schemeClr val="tx1"/>
                </a:solidFill>
              </a:rPr>
              <a:t>upport </a:t>
            </a:r>
            <a:r>
              <a:rPr lang="en-US" sz="1800" dirty="0">
                <a:solidFill>
                  <a:srgbClr val="FF0000"/>
                </a:solidFill>
              </a:rPr>
              <a:t>A</a:t>
            </a:r>
            <a:r>
              <a:rPr lang="en-US" sz="1800" dirty="0">
                <a:solidFill>
                  <a:schemeClr val="tx1"/>
                </a:solidFill>
              </a:rPr>
              <a:t>ssistance </a:t>
            </a:r>
            <a:r>
              <a:rPr lang="en-US" sz="1800" dirty="0">
                <a:solidFill>
                  <a:srgbClr val="FF0000"/>
                </a:solidFill>
              </a:rPr>
              <a:t>T</a:t>
            </a:r>
            <a:r>
              <a:rPr lang="en-US" sz="1800" dirty="0">
                <a:solidFill>
                  <a:schemeClr val="tx1"/>
                </a:solidFill>
              </a:rPr>
              <a:t>ransportation Program</a:t>
            </a:r>
            <a:endParaRPr lang="en-US" dirty="0">
              <a:solidFill>
                <a:schemeClr val="tx1"/>
              </a:solidFill>
            </a:endParaRPr>
          </a:p>
        </p:txBody>
      </p:sp>
      <p:sp>
        <p:nvSpPr>
          <p:cNvPr id="10" name="Subtitle 3">
            <a:extLst>
              <a:ext uri="{FF2B5EF4-FFF2-40B4-BE49-F238E27FC236}">
                <a16:creationId xmlns:a16="http://schemas.microsoft.com/office/drawing/2014/main" id="{BFDFDC3E-AAE9-EAA7-9234-069DE5AB30B2}"/>
              </a:ext>
            </a:extLst>
          </p:cNvPr>
          <p:cNvSpPr txBox="1">
            <a:spLocks/>
          </p:cNvSpPr>
          <p:nvPr/>
        </p:nvSpPr>
        <p:spPr>
          <a:xfrm>
            <a:off x="894979" y="4674195"/>
            <a:ext cx="3377045" cy="435691"/>
          </a:xfrm>
          <a:prstGeom prst="rect">
            <a:avLst/>
          </a:prstGeom>
        </p:spPr>
        <p:txBody>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500" dirty="0">
                <a:solidFill>
                  <a:srgbClr val="001E2E"/>
                </a:solidFill>
                <a:latin typeface="Univers Condensed Light"/>
              </a:rPr>
              <a:t>Transportation with ongoing peer support</a:t>
            </a:r>
          </a:p>
        </p:txBody>
      </p:sp>
    </p:spTree>
    <p:extLst>
      <p:ext uri="{BB962C8B-B14F-4D97-AF65-F5344CB8AC3E}">
        <p14:creationId xmlns:p14="http://schemas.microsoft.com/office/powerpoint/2010/main" val="3078994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oAutofit/>
          </a:bodyPr>
          <a:lstStyle/>
          <a:p>
            <a:r>
              <a:rPr lang="en-US" dirty="0"/>
              <a:t>AGENDA</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3343990" y="1155876"/>
            <a:ext cx="3886595" cy="2189786"/>
          </a:xfrm>
          <a:noFill/>
        </p:spPr>
        <p:txBody>
          <a:bodyPr anchor="ctr">
            <a:normAutofit fontScale="85000" lnSpcReduction="20000"/>
          </a:bodyPr>
          <a:lstStyle/>
          <a:p>
            <a:pPr marL="257175" indent="-257175">
              <a:lnSpc>
                <a:spcPct val="115000"/>
              </a:lnSpc>
              <a:spcAft>
                <a:spcPts val="600"/>
              </a:spcAft>
              <a:buFont typeface="+mj-lt"/>
              <a:buAutoNum type="arabicPeriod"/>
              <a:tabLst>
                <a:tab pos="342900" algn="l"/>
              </a:tabLst>
            </a:pPr>
            <a:r>
              <a:rPr lang="en-US" sz="1800" b="1" kern="100" dirty="0">
                <a:latin typeface="Aptos" panose="020B0004020202020204" pitchFamily="34" charset="0"/>
                <a:ea typeface="Aptos" panose="020B0004020202020204" pitchFamily="34" charset="0"/>
                <a:cs typeface="Times New Roman" panose="02020603050405020304" pitchFamily="18" charset="0"/>
              </a:rPr>
              <a:t>Program Services</a:t>
            </a:r>
            <a:r>
              <a:rPr lang="en-US" sz="900" kern="100" dirty="0">
                <a:latin typeface="Aptos" panose="020B0004020202020204" pitchFamily="34" charset="0"/>
                <a:ea typeface="Aptos" panose="020B0004020202020204" pitchFamily="34" charset="0"/>
                <a:cs typeface="Times New Roman" panose="02020603050405020304" pitchFamily="18" charset="0"/>
              </a:rPr>
              <a:t>:</a:t>
            </a:r>
          </a:p>
          <a:p>
            <a:pPr marL="557213" lvl="1" indent="-214313">
              <a:lnSpc>
                <a:spcPct val="115000"/>
              </a:lnSpc>
              <a:spcAft>
                <a:spcPts val="600"/>
              </a:spcAft>
              <a:buSzPts val="1000"/>
              <a:buFont typeface="Courier New" panose="02070309020205020404" pitchFamily="49" charset="0"/>
              <a:buChar char="o"/>
              <a:tabLst>
                <a:tab pos="685800" algn="l"/>
              </a:tabLst>
            </a:pPr>
            <a:r>
              <a:rPr lang="en-US" sz="1275" b="1" kern="100" dirty="0">
                <a:latin typeface="Aptos" panose="020B0004020202020204" pitchFamily="34" charset="0"/>
                <a:ea typeface="Aptos" panose="020B0004020202020204" pitchFamily="34" charset="0"/>
                <a:cs typeface="Times New Roman" panose="02020603050405020304" pitchFamily="18" charset="0"/>
              </a:rPr>
              <a:t>Transportation Assistance</a:t>
            </a:r>
            <a:r>
              <a:rPr lang="en-US" sz="1275" kern="100" dirty="0">
                <a:latin typeface="Aptos" panose="020B0004020202020204" pitchFamily="34" charset="0"/>
                <a:ea typeface="Aptos" panose="020B0004020202020204" pitchFamily="34" charset="0"/>
                <a:cs typeface="Times New Roman" panose="02020603050405020304" pitchFamily="18" charset="0"/>
              </a:rPr>
              <a:t>: We will provide transportation services for low-income Clark County residents who have a bed date for inpatient SUD treatment in Washington State.</a:t>
            </a:r>
          </a:p>
          <a:p>
            <a:pPr marL="557213" lvl="1" indent="-214313">
              <a:lnSpc>
                <a:spcPct val="115000"/>
              </a:lnSpc>
              <a:spcAft>
                <a:spcPts val="600"/>
              </a:spcAft>
              <a:buSzPts val="1000"/>
              <a:buFont typeface="Courier New" panose="02070309020205020404" pitchFamily="49" charset="0"/>
              <a:buChar char="o"/>
              <a:tabLst>
                <a:tab pos="685800" algn="l"/>
              </a:tabLst>
            </a:pPr>
            <a:r>
              <a:rPr lang="en-US" sz="1275" b="1" kern="100" dirty="0">
                <a:latin typeface="Aptos" panose="020B0004020202020204" pitchFamily="34" charset="0"/>
                <a:ea typeface="Aptos" panose="020B0004020202020204" pitchFamily="34" charset="0"/>
                <a:cs typeface="Times New Roman" panose="02020603050405020304" pitchFamily="18" charset="0"/>
              </a:rPr>
              <a:t>Peer Support Specialist</a:t>
            </a:r>
            <a:r>
              <a:rPr lang="en-US" sz="1275" kern="100" dirty="0">
                <a:latin typeface="Aptos" panose="020B0004020202020204" pitchFamily="34" charset="0"/>
                <a:ea typeface="Aptos" panose="020B0004020202020204" pitchFamily="34" charset="0"/>
                <a:cs typeface="Times New Roman" panose="02020603050405020304" pitchFamily="18" charset="0"/>
              </a:rPr>
              <a:t>: A peer support specialist will accompany individuals needing a higher level of care, supporting them through the intake process, ongoing treatment phases (both inpatient and outpatient), and retention.</a:t>
            </a:r>
          </a:p>
          <a:p>
            <a:pPr>
              <a:spcBef>
                <a:spcPts val="450"/>
              </a:spcBef>
            </a:pPr>
            <a:endParaRPr lang="en-US" sz="1800" cap="all" dirty="0">
              <a:solidFill>
                <a:srgbClr val="111111"/>
              </a:solidFill>
              <a:latin typeface="Arial" panose="020B0604020202020204" pitchFamily="34" charset="0"/>
              <a:cs typeface="Arial" panose="020B0604020202020204" pitchFamily="34" charset="0"/>
            </a:endParaRPr>
          </a:p>
        </p:txBody>
      </p:sp>
      <p:pic>
        <p:nvPicPr>
          <p:cNvPr id="25" name="Picture Placeholder 6" descr="A city skyline">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 r="38"/>
          <a:stretch/>
        </p:blipFill>
        <p:spPr>
          <a:xfrm>
            <a:off x="7155180" y="840105"/>
            <a:ext cx="1988820" cy="5177790"/>
          </a:xfrm>
        </p:spPr>
      </p:pic>
      <p:sp>
        <p:nvSpPr>
          <p:cNvPr id="7" name="TextBox 6">
            <a:extLst>
              <a:ext uri="{FF2B5EF4-FFF2-40B4-BE49-F238E27FC236}">
                <a16:creationId xmlns:a16="http://schemas.microsoft.com/office/drawing/2014/main" id="{B5BBE16A-EF24-6D05-96C2-E719F09CBBBD}"/>
              </a:ext>
            </a:extLst>
          </p:cNvPr>
          <p:cNvSpPr txBox="1"/>
          <p:nvPr/>
        </p:nvSpPr>
        <p:spPr>
          <a:xfrm>
            <a:off x="2637803" y="3760766"/>
            <a:ext cx="4592781" cy="2086725"/>
          </a:xfrm>
          <a:prstGeom prst="rect">
            <a:avLst/>
          </a:prstGeom>
          <a:noFill/>
        </p:spPr>
        <p:txBody>
          <a:bodyPr wrap="square">
            <a:spAutoFit/>
          </a:bodyPr>
          <a:lstStyle/>
          <a:p>
            <a:pPr defTabSz="685800">
              <a:lnSpc>
                <a:spcPct val="115000"/>
              </a:lnSpc>
              <a:spcAft>
                <a:spcPts val="600"/>
              </a:spcAft>
              <a:tabLst>
                <a:tab pos="3429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2. Priority Populations</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Low-Income Residents</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Our program will serve low-income residents of Clark County who require transportation to SUD treatment facilities.</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Individuals Needing Higher Level of Care</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We will focus on individuals who need a higher level of care and support throughout their treatment journey.</a:t>
            </a:r>
          </a:p>
          <a:p>
            <a:pPr defTabSz="685800"/>
            <a:endParaRPr lang="en-US" dirty="0">
              <a:solidFill>
                <a:prstClr val="black"/>
              </a:solidFill>
              <a:latin typeface="Univers Condensed Light"/>
            </a:endParaRPr>
          </a:p>
        </p:txBody>
      </p:sp>
    </p:spTree>
    <p:extLst>
      <p:ext uri="{BB962C8B-B14F-4D97-AF65-F5344CB8AC3E}">
        <p14:creationId xmlns:p14="http://schemas.microsoft.com/office/powerpoint/2010/main" val="1038351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ity with tall buildings">
            <a:extLst>
              <a:ext uri="{FF2B5EF4-FFF2-40B4-BE49-F238E27FC236}">
                <a16:creationId xmlns:a16="http://schemas.microsoft.com/office/drawing/2014/main" id="{4D6EE8D1-247A-B95F-BD1A-A2D76964CF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p:blipFill>
        <p:spPr/>
      </p:pic>
      <p:sp>
        <p:nvSpPr>
          <p:cNvPr id="6" name="TextBox 5">
            <a:extLst>
              <a:ext uri="{FF2B5EF4-FFF2-40B4-BE49-F238E27FC236}">
                <a16:creationId xmlns:a16="http://schemas.microsoft.com/office/drawing/2014/main" id="{77085CCE-40F5-14A6-EC4C-F99DB73806BE}"/>
              </a:ext>
            </a:extLst>
          </p:cNvPr>
          <p:cNvSpPr txBox="1"/>
          <p:nvPr/>
        </p:nvSpPr>
        <p:spPr>
          <a:xfrm>
            <a:off x="623455" y="1337113"/>
            <a:ext cx="3200400" cy="2784095"/>
          </a:xfrm>
          <a:prstGeom prst="rect">
            <a:avLst/>
          </a:prstGeom>
          <a:noFill/>
        </p:spPr>
        <p:txBody>
          <a:bodyPr wrap="square">
            <a:spAutoFit/>
          </a:bodyPr>
          <a:lstStyle/>
          <a:p>
            <a:pPr defTabSz="685800">
              <a:lnSpc>
                <a:spcPct val="115000"/>
              </a:lnSpc>
              <a:spcAft>
                <a:spcPts val="600"/>
              </a:spcAft>
              <a:tabLst>
                <a:tab pos="342900" algn="l"/>
              </a:tabLst>
            </a:pPr>
            <a:r>
              <a:rPr lang="en-US" sz="9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3. </a:t>
            </a: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Client Outreach and Engagement</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Notification to SUD Treatment Agencies</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We will notify all SUD treatment agencies in Clark County about our services and the availability of our peer support specialist.</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Screening by Referring Agencies</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Individuals will be screened by the referring agency to ensure they meet the low-income requirements and are residents of Clark County.</a:t>
            </a:r>
          </a:p>
        </p:txBody>
      </p:sp>
      <p:sp>
        <p:nvSpPr>
          <p:cNvPr id="8" name="TextBox 7">
            <a:extLst>
              <a:ext uri="{FF2B5EF4-FFF2-40B4-BE49-F238E27FC236}">
                <a16:creationId xmlns:a16="http://schemas.microsoft.com/office/drawing/2014/main" id="{C0EDC1A7-5E52-FA22-C2B5-F5A5D6E8FF25}"/>
              </a:ext>
            </a:extLst>
          </p:cNvPr>
          <p:cNvSpPr txBox="1"/>
          <p:nvPr/>
        </p:nvSpPr>
        <p:spPr>
          <a:xfrm>
            <a:off x="4572000" y="1600199"/>
            <a:ext cx="3200400" cy="2784095"/>
          </a:xfrm>
          <a:prstGeom prst="rect">
            <a:avLst/>
          </a:prstGeom>
          <a:noFill/>
        </p:spPr>
        <p:txBody>
          <a:bodyPr wrap="square">
            <a:spAutoFit/>
          </a:bodyPr>
          <a:lstStyle/>
          <a:p>
            <a:pPr defTabSz="685800">
              <a:lnSpc>
                <a:spcPct val="115000"/>
              </a:lnSpc>
              <a:spcAft>
                <a:spcPts val="600"/>
              </a:spcAft>
              <a:tabLst>
                <a:tab pos="3429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4. Additional Program Information</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Support Throughout Treatment</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Our peer support specialist will provide ongoing support throughout all phases of treatment, including intake, inpatient, outpatient, and retention, to ensure successful outcomes.</a:t>
            </a:r>
          </a:p>
          <a:p>
            <a:pPr marL="557213" lvl="1" indent="-214313" defTabSz="685800">
              <a:lnSpc>
                <a:spcPct val="115000"/>
              </a:lnSpc>
              <a:spcAft>
                <a:spcPts val="600"/>
              </a:spcAft>
              <a:buSzPts val="1000"/>
              <a:buFont typeface="Courier New" panose="02070309020205020404" pitchFamily="49" charset="0"/>
              <a:buChar char="o"/>
              <a:tabLst>
                <a:tab pos="685800" algn="l"/>
              </a:tabLst>
            </a:pPr>
            <a:r>
              <a:rPr lang="en-US" sz="1200" b="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Collaboration with Agencies</a:t>
            </a:r>
            <a:r>
              <a:rPr lang="en-US" sz="12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We will work closely with SUD treatment agencies to identify and support eligible individuals.</a:t>
            </a:r>
          </a:p>
        </p:txBody>
      </p:sp>
    </p:spTree>
    <p:extLst>
      <p:ext uri="{BB962C8B-B14F-4D97-AF65-F5344CB8AC3E}">
        <p14:creationId xmlns:p14="http://schemas.microsoft.com/office/powerpoint/2010/main" val="821088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0"/>
            <a:ext cx="2339789" cy="5143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1"/>
            <a:ext cx="677826" cy="490775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2147" y="5200650"/>
            <a:ext cx="4714876" cy="8001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47223" y="5243512"/>
            <a:ext cx="2796777" cy="7572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57368" y="2093119"/>
            <a:ext cx="486632" cy="390763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086165" y="857250"/>
            <a:ext cx="1057835" cy="319375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897041" y="853678"/>
            <a:ext cx="4246959" cy="6989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24" name="Rectangle 23">
            <a:extLst>
              <a:ext uri="{FF2B5EF4-FFF2-40B4-BE49-F238E27FC236}">
                <a16:creationId xmlns:a16="http://schemas.microsoft.com/office/drawing/2014/main" id="{D3A19439-95A7-4D53-B166-072A2A397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0" y="3607263"/>
            <a:ext cx="9141714" cy="2393488"/>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3" name="TextBox 2">
            <a:extLst>
              <a:ext uri="{FF2B5EF4-FFF2-40B4-BE49-F238E27FC236}">
                <a16:creationId xmlns:a16="http://schemas.microsoft.com/office/drawing/2014/main" id="{B48684A1-69A2-6A86-B296-2D0BA9570B04}"/>
              </a:ext>
            </a:extLst>
          </p:cNvPr>
          <p:cNvSpPr txBox="1"/>
          <p:nvPr/>
        </p:nvSpPr>
        <p:spPr>
          <a:xfrm>
            <a:off x="966355" y="1168977"/>
            <a:ext cx="7119811" cy="553998"/>
          </a:xfrm>
          <a:prstGeom prst="rect">
            <a:avLst/>
          </a:prstGeom>
          <a:noFill/>
        </p:spPr>
        <p:txBody>
          <a:bodyPr wrap="square" rtlCol="0">
            <a:spAutoFit/>
          </a:bodyPr>
          <a:lstStyle/>
          <a:p>
            <a:pPr defTabSz="685800"/>
            <a:r>
              <a:rPr lang="en-US" sz="3000" dirty="0">
                <a:solidFill>
                  <a:prstClr val="white"/>
                </a:solidFill>
                <a:latin typeface="Univers Condensed Light"/>
              </a:rPr>
              <a:t>Why SAT is needed in Clark County …</a:t>
            </a:r>
          </a:p>
        </p:txBody>
      </p:sp>
      <p:pic>
        <p:nvPicPr>
          <p:cNvPr id="9" name="Picture 8" descr="A close-up of an airplane">
            <a:extLst>
              <a:ext uri="{FF2B5EF4-FFF2-40B4-BE49-F238E27FC236}">
                <a16:creationId xmlns:a16="http://schemas.microsoft.com/office/drawing/2014/main" id="{1CBA7F09-3736-430C-7487-367FB798E1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528" y="857250"/>
            <a:ext cx="9170401" cy="5143500"/>
          </a:xfrm>
          <a:prstGeom prst="rect">
            <a:avLst/>
          </a:prstGeom>
        </p:spPr>
      </p:pic>
      <p:sp>
        <p:nvSpPr>
          <p:cNvPr id="11" name="TextBox 10">
            <a:extLst>
              <a:ext uri="{FF2B5EF4-FFF2-40B4-BE49-F238E27FC236}">
                <a16:creationId xmlns:a16="http://schemas.microsoft.com/office/drawing/2014/main" id="{3EDB3157-BDB3-B4E4-FE34-979A535E74A5}"/>
              </a:ext>
            </a:extLst>
          </p:cNvPr>
          <p:cNvSpPr txBox="1"/>
          <p:nvPr/>
        </p:nvSpPr>
        <p:spPr>
          <a:xfrm>
            <a:off x="1169895" y="1092994"/>
            <a:ext cx="7567376" cy="461665"/>
          </a:xfrm>
          <a:prstGeom prst="rect">
            <a:avLst/>
          </a:prstGeom>
          <a:noFill/>
        </p:spPr>
        <p:txBody>
          <a:bodyPr wrap="square" rtlCol="0">
            <a:spAutoFit/>
          </a:bodyPr>
          <a:lstStyle/>
          <a:p>
            <a:pPr defTabSz="685800"/>
            <a:r>
              <a:rPr lang="en-US" sz="2400" dirty="0">
                <a:solidFill>
                  <a:prstClr val="white"/>
                </a:solidFill>
                <a:latin typeface="Univers Condensed Light"/>
              </a:rPr>
              <a:t>Why does Clark County NEED SAT services…</a:t>
            </a:r>
          </a:p>
        </p:txBody>
      </p:sp>
      <p:sp>
        <p:nvSpPr>
          <p:cNvPr id="13" name="TextBox 12">
            <a:extLst>
              <a:ext uri="{FF2B5EF4-FFF2-40B4-BE49-F238E27FC236}">
                <a16:creationId xmlns:a16="http://schemas.microsoft.com/office/drawing/2014/main" id="{C8B11803-FA13-9E9F-459E-36F5E78A8D35}"/>
              </a:ext>
            </a:extLst>
          </p:cNvPr>
          <p:cNvSpPr txBox="1"/>
          <p:nvPr/>
        </p:nvSpPr>
        <p:spPr>
          <a:xfrm>
            <a:off x="679556" y="1655793"/>
            <a:ext cx="3775421" cy="4290918"/>
          </a:xfrm>
          <a:prstGeom prst="rect">
            <a:avLst/>
          </a:prstGeom>
          <a:noFill/>
        </p:spPr>
        <p:txBody>
          <a:bodyPr wrap="square" rtlCol="0">
            <a:spAutoFit/>
          </a:bodyPr>
          <a:lstStyle/>
          <a:p>
            <a:pPr defTabSz="685800">
              <a:spcBef>
                <a:spcPts val="450"/>
              </a:spcBef>
              <a:buFont typeface="+mj-lt"/>
              <a:buAutoNum type="arabicPeriod"/>
            </a:pPr>
            <a:r>
              <a:rPr lang="en-US" sz="1350" b="1" dirty="0">
                <a:solidFill>
                  <a:srgbClr val="111111"/>
                </a:solidFill>
                <a:latin typeface="-apple-system"/>
              </a:rPr>
              <a:t>High Rates of Substance Use Disorders (SUD)</a:t>
            </a:r>
            <a:r>
              <a:rPr lang="en-US" sz="1350" dirty="0">
                <a:solidFill>
                  <a:srgbClr val="111111"/>
                </a:solidFill>
                <a:latin typeface="-apple-system"/>
              </a:rPr>
              <a:t>:</a:t>
            </a:r>
          </a:p>
          <a:p>
            <a:pPr marL="342900" lvl="1" defTabSz="685800">
              <a:spcBef>
                <a:spcPts val="675"/>
              </a:spcBef>
            </a:pPr>
            <a:r>
              <a:rPr lang="en-US" dirty="0">
                <a:solidFill>
                  <a:prstClr val="white"/>
                </a:solidFill>
                <a:latin typeface="-apple-system"/>
              </a:rPr>
              <a:t>Clark County has a significant number of residents struggling with substance use disorders</a:t>
            </a:r>
            <a:r>
              <a:rPr lang="en-US" dirty="0">
                <a:solidFill>
                  <a:srgbClr val="111111"/>
                </a:solidFill>
                <a:latin typeface="-apple-system"/>
              </a:rPr>
              <a:t>.</a:t>
            </a:r>
            <a:r>
              <a:rPr lang="en-US" dirty="0">
                <a:solidFill>
                  <a:srgbClr val="92D050"/>
                </a:solidFill>
                <a:latin typeface="-apple-system"/>
              </a:rPr>
              <a:t> </a:t>
            </a:r>
            <a:r>
              <a:rPr lang="en-US" dirty="0">
                <a:solidFill>
                  <a:srgbClr val="FFFF00"/>
                </a:solidFill>
                <a:latin typeface="-apple-system"/>
                <a:hlinkClick r:id="rId5">
                  <a:extLst>
                    <a:ext uri="{A12FA001-AC4F-418D-AE19-62706E023703}">
                      <ahyp:hlinkClr xmlns:ahyp="http://schemas.microsoft.com/office/drawing/2018/hyperlinkcolor" val="tx"/>
                    </a:ext>
                  </a:extLst>
                </a:hlinkClick>
              </a:rPr>
              <a:t>According to recent reports, the county has seen an increase in opioid-related overdoses and other substance abuse issues</a:t>
            </a:r>
            <a:r>
              <a:rPr lang="en-US" baseline="30000" dirty="0">
                <a:solidFill>
                  <a:srgbClr val="FFFF00"/>
                </a:solidFill>
                <a:latin typeface="-apple-system"/>
                <a:hlinkClick r:id="rId5">
                  <a:extLst>
                    <a:ext uri="{A12FA001-AC4F-418D-AE19-62706E023703}">
                      <ahyp:hlinkClr xmlns:ahyp="http://schemas.microsoft.com/office/drawing/2018/hyperlinkcolor" val="tx"/>
                    </a:ext>
                  </a:extLst>
                </a:hlinkClick>
              </a:rPr>
              <a:t>1</a:t>
            </a:r>
            <a:r>
              <a:rPr lang="en-US" dirty="0">
                <a:solidFill>
                  <a:srgbClr val="FFFF00"/>
                </a:solidFill>
                <a:latin typeface="-apple-system"/>
              </a:rPr>
              <a:t>.</a:t>
            </a:r>
            <a:r>
              <a:rPr lang="en-US" dirty="0">
                <a:solidFill>
                  <a:srgbClr val="111111"/>
                </a:solidFill>
                <a:latin typeface="-apple-system"/>
              </a:rPr>
              <a:t> </a:t>
            </a:r>
            <a:r>
              <a:rPr lang="en-US" dirty="0">
                <a:solidFill>
                  <a:prstClr val="white"/>
                </a:solidFill>
                <a:latin typeface="-apple-system"/>
              </a:rPr>
              <a:t>Providing transportation and support services for low-income residents seeking treatment can help address this critical public health </a:t>
            </a:r>
            <a:r>
              <a:rPr lang="en-US" sz="2400" dirty="0">
                <a:solidFill>
                  <a:prstClr val="white"/>
                </a:solidFill>
                <a:latin typeface="-apple-system"/>
              </a:rPr>
              <a:t>i</a:t>
            </a:r>
            <a:r>
              <a:rPr lang="en-US" dirty="0">
                <a:solidFill>
                  <a:prstClr val="white"/>
                </a:solidFill>
                <a:latin typeface="-apple-system"/>
              </a:rPr>
              <a:t>ssue.</a:t>
            </a:r>
          </a:p>
          <a:p>
            <a:pPr defTabSz="685800"/>
            <a:endParaRPr lang="en-US" sz="1350" dirty="0">
              <a:solidFill>
                <a:prstClr val="black"/>
              </a:solidFill>
              <a:latin typeface="Univers Condensed Light"/>
            </a:endParaRPr>
          </a:p>
        </p:txBody>
      </p:sp>
      <p:sp>
        <p:nvSpPr>
          <p:cNvPr id="15" name="TextBox 14">
            <a:extLst>
              <a:ext uri="{FF2B5EF4-FFF2-40B4-BE49-F238E27FC236}">
                <a16:creationId xmlns:a16="http://schemas.microsoft.com/office/drawing/2014/main" id="{2EFDF1CD-FAA6-47BC-D9AF-8B091499BF63}"/>
              </a:ext>
            </a:extLst>
          </p:cNvPr>
          <p:cNvSpPr txBox="1"/>
          <p:nvPr/>
        </p:nvSpPr>
        <p:spPr>
          <a:xfrm>
            <a:off x="5058888" y="1655793"/>
            <a:ext cx="3775421" cy="2882840"/>
          </a:xfrm>
          <a:prstGeom prst="rect">
            <a:avLst/>
          </a:prstGeom>
          <a:noFill/>
        </p:spPr>
        <p:txBody>
          <a:bodyPr wrap="square" rtlCol="0">
            <a:spAutoFit/>
          </a:bodyPr>
          <a:lstStyle/>
          <a:p>
            <a:pPr defTabSz="685800">
              <a:spcBef>
                <a:spcPts val="450"/>
              </a:spcBef>
            </a:pPr>
            <a:r>
              <a:rPr lang="en-US" sz="1350" b="1" dirty="0">
                <a:solidFill>
                  <a:srgbClr val="111111"/>
                </a:solidFill>
                <a:latin typeface="-apple-system"/>
              </a:rPr>
              <a:t>2. Barriers to Treatment Access</a:t>
            </a:r>
            <a:r>
              <a:rPr lang="en-US" sz="1350" dirty="0">
                <a:solidFill>
                  <a:srgbClr val="111111"/>
                </a:solidFill>
                <a:latin typeface="-apple-system"/>
              </a:rPr>
              <a:t>:</a:t>
            </a:r>
          </a:p>
          <a:p>
            <a:pPr marL="342900" lvl="1" defTabSz="685800">
              <a:spcBef>
                <a:spcPts val="675"/>
              </a:spcBef>
            </a:pPr>
            <a:r>
              <a:rPr lang="en-US" dirty="0">
                <a:solidFill>
                  <a:prstClr val="white"/>
                </a:solidFill>
                <a:latin typeface="-apple-system"/>
              </a:rPr>
              <a:t>Many low-income residents in Vancouver face barriers to accessing SUD treatment, including lack of transportation</a:t>
            </a:r>
            <a:r>
              <a:rPr lang="en-US" dirty="0">
                <a:solidFill>
                  <a:srgbClr val="111111"/>
                </a:solidFill>
                <a:latin typeface="-apple-system"/>
              </a:rPr>
              <a:t>.</a:t>
            </a:r>
            <a:r>
              <a:rPr lang="en-US" dirty="0">
                <a:solidFill>
                  <a:srgbClr val="FFFF00"/>
                </a:solidFill>
                <a:latin typeface="-apple-system"/>
              </a:rPr>
              <a:t> </a:t>
            </a:r>
            <a:r>
              <a:rPr lang="en-US" dirty="0">
                <a:solidFill>
                  <a:srgbClr val="FFFF00"/>
                </a:solidFill>
                <a:latin typeface="-apple-system"/>
                <a:hlinkClick r:id="rId6">
                  <a:extLst>
                    <a:ext uri="{A12FA001-AC4F-418D-AE19-62706E023703}">
                      <ahyp:hlinkClr xmlns:ahyp="http://schemas.microsoft.com/office/drawing/2018/hyperlinkcolor" val="tx"/>
                    </a:ext>
                  </a:extLst>
                </a:hlinkClick>
              </a:rPr>
              <a:t>By offering transportation services and peer support, your program can help overcome these barriers and ensure that individuals receive the care they need</a:t>
            </a:r>
            <a:r>
              <a:rPr lang="en-US" baseline="30000" dirty="0">
                <a:solidFill>
                  <a:srgbClr val="FFFF00"/>
                </a:solidFill>
                <a:latin typeface="-apple-system"/>
                <a:hlinkClick r:id="rId6">
                  <a:extLst>
                    <a:ext uri="{A12FA001-AC4F-418D-AE19-62706E023703}">
                      <ahyp:hlinkClr xmlns:ahyp="http://schemas.microsoft.com/office/drawing/2018/hyperlinkcolor" val="tx"/>
                    </a:ext>
                  </a:extLst>
                </a:hlinkClick>
              </a:rPr>
              <a:t>2</a:t>
            </a:r>
            <a:r>
              <a:rPr lang="en-US" dirty="0">
                <a:solidFill>
                  <a:srgbClr val="FFFF00"/>
                </a:solidFill>
                <a:latin typeface="-apple-system"/>
              </a:rPr>
              <a:t>.</a:t>
            </a:r>
          </a:p>
        </p:txBody>
      </p:sp>
    </p:spTree>
    <p:extLst>
      <p:ext uri="{BB962C8B-B14F-4D97-AF65-F5344CB8AC3E}">
        <p14:creationId xmlns:p14="http://schemas.microsoft.com/office/powerpoint/2010/main" val="837402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079F94-45A2-8667-4772-223773DD3217}"/>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8150754-1101-AC41-843D-757230598C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0"/>
            <a:ext cx="2339789" cy="5143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8EF83E-52C5-9A51-880C-BD6301380E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1"/>
            <a:ext cx="677826" cy="490775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9B863B-C5F4-5F56-2012-351C39481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2147" y="5200650"/>
            <a:ext cx="4714876" cy="8001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6685FF-4435-5F2C-FC53-3BB0510A90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47223" y="5243512"/>
            <a:ext cx="2796777" cy="7572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E79F26-0180-151C-68BF-223902BAE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57368" y="2093119"/>
            <a:ext cx="486632" cy="390763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B018E0-9015-6478-780E-EF34D2017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086165" y="857250"/>
            <a:ext cx="1057835" cy="319375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61AFE42-0C69-1D25-CE43-49E27587ED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897041" y="853678"/>
            <a:ext cx="4246959" cy="6989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DC0F3D0-D2AA-5C8F-4492-3582C6970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24" name="Rectangle 23">
            <a:extLst>
              <a:ext uri="{FF2B5EF4-FFF2-40B4-BE49-F238E27FC236}">
                <a16:creationId xmlns:a16="http://schemas.microsoft.com/office/drawing/2014/main" id="{0755DEAA-95AC-961F-5EAB-FB6941254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0" y="3607263"/>
            <a:ext cx="9141714" cy="2393488"/>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3" name="TextBox 2">
            <a:extLst>
              <a:ext uri="{FF2B5EF4-FFF2-40B4-BE49-F238E27FC236}">
                <a16:creationId xmlns:a16="http://schemas.microsoft.com/office/drawing/2014/main" id="{D6A36555-65A5-941C-870A-7728D656F2E7}"/>
              </a:ext>
            </a:extLst>
          </p:cNvPr>
          <p:cNvSpPr txBox="1"/>
          <p:nvPr/>
        </p:nvSpPr>
        <p:spPr>
          <a:xfrm>
            <a:off x="966355" y="1168977"/>
            <a:ext cx="7119811" cy="553998"/>
          </a:xfrm>
          <a:prstGeom prst="rect">
            <a:avLst/>
          </a:prstGeom>
          <a:noFill/>
        </p:spPr>
        <p:txBody>
          <a:bodyPr wrap="square" rtlCol="0">
            <a:spAutoFit/>
          </a:bodyPr>
          <a:lstStyle/>
          <a:p>
            <a:pPr defTabSz="685800"/>
            <a:r>
              <a:rPr lang="en-US" sz="3000" dirty="0">
                <a:solidFill>
                  <a:prstClr val="white"/>
                </a:solidFill>
                <a:latin typeface="Univers Condensed Light"/>
              </a:rPr>
              <a:t>Why SAT is needed in Clark County …</a:t>
            </a:r>
          </a:p>
        </p:txBody>
      </p:sp>
      <p:pic>
        <p:nvPicPr>
          <p:cNvPr id="9" name="Picture 8" descr="A close-up of an airplane">
            <a:extLst>
              <a:ext uri="{FF2B5EF4-FFF2-40B4-BE49-F238E27FC236}">
                <a16:creationId xmlns:a16="http://schemas.microsoft.com/office/drawing/2014/main" id="{FC93CAA2-DF4A-2A38-5B9B-278DBC33A3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528" y="857250"/>
            <a:ext cx="9170401" cy="5143500"/>
          </a:xfrm>
          <a:prstGeom prst="rect">
            <a:avLst/>
          </a:prstGeom>
        </p:spPr>
      </p:pic>
      <p:sp>
        <p:nvSpPr>
          <p:cNvPr id="11" name="TextBox 10">
            <a:extLst>
              <a:ext uri="{FF2B5EF4-FFF2-40B4-BE49-F238E27FC236}">
                <a16:creationId xmlns:a16="http://schemas.microsoft.com/office/drawing/2014/main" id="{3F2E1ADC-D67A-A509-3529-F8F576CAE00B}"/>
              </a:ext>
            </a:extLst>
          </p:cNvPr>
          <p:cNvSpPr txBox="1"/>
          <p:nvPr/>
        </p:nvSpPr>
        <p:spPr>
          <a:xfrm>
            <a:off x="1169895" y="1092994"/>
            <a:ext cx="7567376" cy="461665"/>
          </a:xfrm>
          <a:prstGeom prst="rect">
            <a:avLst/>
          </a:prstGeom>
          <a:noFill/>
        </p:spPr>
        <p:txBody>
          <a:bodyPr wrap="square" rtlCol="0">
            <a:spAutoFit/>
          </a:bodyPr>
          <a:lstStyle/>
          <a:p>
            <a:pPr defTabSz="685800"/>
            <a:r>
              <a:rPr lang="en-US" sz="2400" dirty="0">
                <a:solidFill>
                  <a:prstClr val="white"/>
                </a:solidFill>
                <a:latin typeface="Univers Condensed Light"/>
              </a:rPr>
              <a:t>Why does Clark County NEED SAT services…</a:t>
            </a:r>
          </a:p>
        </p:txBody>
      </p:sp>
      <p:sp>
        <p:nvSpPr>
          <p:cNvPr id="13" name="TextBox 12">
            <a:extLst>
              <a:ext uri="{FF2B5EF4-FFF2-40B4-BE49-F238E27FC236}">
                <a16:creationId xmlns:a16="http://schemas.microsoft.com/office/drawing/2014/main" id="{2DB3BD92-254E-00A1-869B-78109529755F}"/>
              </a:ext>
            </a:extLst>
          </p:cNvPr>
          <p:cNvSpPr txBox="1"/>
          <p:nvPr/>
        </p:nvSpPr>
        <p:spPr>
          <a:xfrm>
            <a:off x="679556" y="1655794"/>
            <a:ext cx="3775421" cy="3506088"/>
          </a:xfrm>
          <a:prstGeom prst="rect">
            <a:avLst/>
          </a:prstGeom>
          <a:noFill/>
        </p:spPr>
        <p:txBody>
          <a:bodyPr wrap="square" rtlCol="0">
            <a:spAutoFit/>
          </a:bodyPr>
          <a:lstStyle/>
          <a:p>
            <a:pPr defTabSz="685800">
              <a:spcBef>
                <a:spcPts val="450"/>
              </a:spcBef>
            </a:pPr>
            <a:r>
              <a:rPr lang="en-US" b="1" dirty="0">
                <a:solidFill>
                  <a:srgbClr val="111111"/>
                </a:solidFill>
                <a:latin typeface="-apple-system"/>
              </a:rPr>
              <a:t>3. Support for Vulnerable Populations</a:t>
            </a:r>
            <a:r>
              <a:rPr lang="en-US" dirty="0">
                <a:solidFill>
                  <a:srgbClr val="111111"/>
                </a:solidFill>
                <a:latin typeface="-apple-system"/>
              </a:rPr>
              <a:t>:</a:t>
            </a:r>
          </a:p>
          <a:p>
            <a:pPr marL="557213" lvl="1" indent="-214313" defTabSz="685800">
              <a:spcBef>
                <a:spcPts val="675"/>
              </a:spcBef>
              <a:buFont typeface="+mj-lt"/>
              <a:buAutoNum type="arabicPeriod"/>
            </a:pPr>
            <a:r>
              <a:rPr lang="en-US" dirty="0">
                <a:solidFill>
                  <a:prstClr val="white"/>
                </a:solidFill>
                <a:latin typeface="-apple-system"/>
              </a:rPr>
              <a:t>The SAT program targets low-income residents, a group that often lacks the resources to access comprehensive SUD treatment. </a:t>
            </a:r>
            <a:r>
              <a:rPr lang="en-US" dirty="0">
                <a:solidFill>
                  <a:srgbClr val="FFFF00"/>
                </a:solidFill>
                <a:latin typeface="-apple-system"/>
                <a:hlinkClick r:id="rId5">
                  <a:extLst>
                    <a:ext uri="{A12FA001-AC4F-418D-AE19-62706E023703}">
                      <ahyp:hlinkClr xmlns:ahyp="http://schemas.microsoft.com/office/drawing/2018/hyperlinkcolor" val="tx"/>
                    </a:ext>
                  </a:extLst>
                </a:hlinkClick>
              </a:rPr>
              <a:t>By focusing on this population, this program aligns with local efforts to support vulnerable communities and improve health outcomes</a:t>
            </a:r>
            <a:r>
              <a:rPr lang="en-US" baseline="30000" dirty="0">
                <a:solidFill>
                  <a:srgbClr val="FFFF00"/>
                </a:solidFill>
                <a:latin typeface="-apple-system"/>
                <a:hlinkClick r:id="rId5">
                  <a:extLst>
                    <a:ext uri="{A12FA001-AC4F-418D-AE19-62706E023703}">
                      <ahyp:hlinkClr xmlns:ahyp="http://schemas.microsoft.com/office/drawing/2018/hyperlinkcolor" val="tx"/>
                    </a:ext>
                  </a:extLst>
                </a:hlinkClick>
              </a:rPr>
              <a:t>3</a:t>
            </a:r>
            <a:r>
              <a:rPr lang="en-US" dirty="0">
                <a:solidFill>
                  <a:srgbClr val="FFFF00"/>
                </a:solidFill>
                <a:latin typeface="-apple-system"/>
              </a:rPr>
              <a:t>.</a:t>
            </a:r>
          </a:p>
          <a:p>
            <a:pPr defTabSz="685800"/>
            <a:endParaRPr lang="en-US" dirty="0">
              <a:solidFill>
                <a:prstClr val="black"/>
              </a:solidFill>
              <a:latin typeface="Univers Condensed Light"/>
            </a:endParaRPr>
          </a:p>
        </p:txBody>
      </p:sp>
      <p:sp>
        <p:nvSpPr>
          <p:cNvPr id="15" name="TextBox 14">
            <a:extLst>
              <a:ext uri="{FF2B5EF4-FFF2-40B4-BE49-F238E27FC236}">
                <a16:creationId xmlns:a16="http://schemas.microsoft.com/office/drawing/2014/main" id="{7707D316-F61D-9A11-1851-9BFB789F1AED}"/>
              </a:ext>
            </a:extLst>
          </p:cNvPr>
          <p:cNvSpPr txBox="1"/>
          <p:nvPr/>
        </p:nvSpPr>
        <p:spPr>
          <a:xfrm>
            <a:off x="5058888" y="1655794"/>
            <a:ext cx="3775421" cy="3223959"/>
          </a:xfrm>
          <a:prstGeom prst="rect">
            <a:avLst/>
          </a:prstGeom>
          <a:noFill/>
        </p:spPr>
        <p:txBody>
          <a:bodyPr wrap="square" rtlCol="0">
            <a:spAutoFit/>
          </a:bodyPr>
          <a:lstStyle/>
          <a:p>
            <a:pPr defTabSz="685800">
              <a:spcBef>
                <a:spcPts val="450"/>
              </a:spcBef>
            </a:pPr>
            <a:r>
              <a:rPr lang="en-US" b="1" dirty="0">
                <a:solidFill>
                  <a:srgbClr val="111111"/>
                </a:solidFill>
                <a:latin typeface="-apple-system"/>
              </a:rPr>
              <a:t>4. Positive Impact on Community Health</a:t>
            </a:r>
            <a:r>
              <a:rPr lang="en-US" dirty="0">
                <a:solidFill>
                  <a:srgbClr val="111111"/>
                </a:solidFill>
                <a:latin typeface="-apple-system"/>
              </a:rPr>
              <a:t>:</a:t>
            </a:r>
          </a:p>
          <a:p>
            <a:pPr marL="342900" lvl="1" defTabSz="685800">
              <a:spcBef>
                <a:spcPts val="675"/>
              </a:spcBef>
            </a:pPr>
            <a:r>
              <a:rPr lang="en-US" dirty="0">
                <a:solidFill>
                  <a:prstClr val="white"/>
                </a:solidFill>
                <a:latin typeface="-apple-system"/>
              </a:rPr>
              <a:t>Improving access to SUD treatment can have a broader positive impact on community health. </a:t>
            </a:r>
            <a:r>
              <a:rPr lang="en-US" dirty="0">
                <a:solidFill>
                  <a:srgbClr val="FFFF00"/>
                </a:solidFill>
                <a:latin typeface="-apple-system"/>
                <a:hlinkClick r:id="rId6">
                  <a:extLst>
                    <a:ext uri="{A12FA001-AC4F-418D-AE19-62706E023703}">
                      <ahyp:hlinkClr xmlns:ahyp="http://schemas.microsoft.com/office/drawing/2018/hyperlinkcolor" val="tx"/>
                    </a:ext>
                  </a:extLst>
                </a:hlinkClick>
              </a:rPr>
              <a:t>Effective treatment and support can reduce the incidence of substance abuse-related health issues, decrease emergency room visits, and lower healthcare costs</a:t>
            </a:r>
            <a:r>
              <a:rPr lang="en-US" baseline="30000" dirty="0">
                <a:solidFill>
                  <a:srgbClr val="FFFF00"/>
                </a:solidFill>
                <a:latin typeface="-apple-system"/>
                <a:hlinkClick r:id="rId6">
                  <a:extLst>
                    <a:ext uri="{A12FA001-AC4F-418D-AE19-62706E023703}">
                      <ahyp:hlinkClr xmlns:ahyp="http://schemas.microsoft.com/office/drawing/2018/hyperlinkcolor" val="tx"/>
                    </a:ext>
                  </a:extLst>
                </a:hlinkClick>
              </a:rPr>
              <a:t>1</a:t>
            </a:r>
            <a:r>
              <a:rPr lang="en-US" dirty="0">
                <a:solidFill>
                  <a:srgbClr val="FFFF00"/>
                </a:solidFill>
                <a:latin typeface="-apple-system"/>
              </a:rPr>
              <a:t>.</a:t>
            </a:r>
          </a:p>
          <a:p>
            <a:pPr defTabSz="685800">
              <a:spcBef>
                <a:spcPts val="450"/>
              </a:spcBef>
            </a:pPr>
            <a:endParaRPr lang="en-US" sz="1350" dirty="0">
              <a:solidFill>
                <a:srgbClr val="111111"/>
              </a:solidFill>
              <a:latin typeface="-apple-system"/>
            </a:endParaRPr>
          </a:p>
        </p:txBody>
      </p:sp>
    </p:spTree>
    <p:extLst>
      <p:ext uri="{BB962C8B-B14F-4D97-AF65-F5344CB8AC3E}">
        <p14:creationId xmlns:p14="http://schemas.microsoft.com/office/powerpoint/2010/main" val="280148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2A838-2F14-367D-A7BA-11D68F6AB730}"/>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FC94D0A7-18C0-1262-FD81-A8D48D30F4FF}"/>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2073F4AE-3BE3-58CC-3B82-94D2AB2783F8}"/>
              </a:ext>
            </a:extLst>
          </p:cNvPr>
          <p:cNvSpPr>
            <a:spLocks noGrp="1"/>
          </p:cNvSpPr>
          <p:nvPr>
            <p:ph type="sldNum" sz="quarter" idx="12"/>
          </p:nvPr>
        </p:nvSpPr>
        <p:spPr/>
        <p:txBody>
          <a:bodyPr/>
          <a:lstStyle/>
          <a:p>
            <a:fld id="{BD3A08C5-CC68-3947-88A8-A9E34C1A68A7}" type="slidenum">
              <a:rPr lang="en-US" smtClean="0"/>
              <a:pPr/>
              <a:t>7</a:t>
            </a:fld>
            <a:endParaRPr lang="en-US" dirty="0"/>
          </a:p>
        </p:txBody>
      </p:sp>
      <p:pic>
        <p:nvPicPr>
          <p:cNvPr id="5" name="Picture 4">
            <a:extLst>
              <a:ext uri="{FF2B5EF4-FFF2-40B4-BE49-F238E27FC236}">
                <a16:creationId xmlns:a16="http://schemas.microsoft.com/office/drawing/2014/main" id="{6CB4491A-E2F9-5023-3AA0-4068CFBA308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245077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ECA052-76FB-EEED-8AA9-64CB21F5A431}"/>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92608F7-5CA3-8100-8238-1DC21F9E53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0"/>
            <a:ext cx="2339789" cy="5143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B6660B-2B6C-E76A-1CCE-009BF705C1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857251"/>
            <a:ext cx="677826" cy="490775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AAFCC3-E5DF-6CB1-F507-0F7A3EC3E8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2147" y="5200650"/>
            <a:ext cx="4714876" cy="8001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696A9-A58C-A7F4-14CD-6F8FE11512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347223" y="5243512"/>
            <a:ext cx="2796777" cy="7572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3BE6EF-FA85-F009-8944-EBDB2AACE7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57368" y="2093119"/>
            <a:ext cx="486632" cy="390763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3F2B98-5F5A-FB42-43B4-A43A4858C5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086165" y="857250"/>
            <a:ext cx="1057835" cy="319375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E3192D-9630-F2A0-6204-CD4FACEC9F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897041" y="853678"/>
            <a:ext cx="4246959" cy="69898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05CFB1C2-0E86-BE88-B809-5F03C788D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24" name="Rectangle 23">
            <a:extLst>
              <a:ext uri="{FF2B5EF4-FFF2-40B4-BE49-F238E27FC236}">
                <a16:creationId xmlns:a16="http://schemas.microsoft.com/office/drawing/2014/main" id="{3ACE3D3F-5AF7-70ED-93DF-4ABE3FDEE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0" y="3607263"/>
            <a:ext cx="9141714" cy="2393488"/>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Univers Condensed Light"/>
            </a:endParaRPr>
          </a:p>
        </p:txBody>
      </p:sp>
      <p:sp>
        <p:nvSpPr>
          <p:cNvPr id="3" name="TextBox 2">
            <a:extLst>
              <a:ext uri="{FF2B5EF4-FFF2-40B4-BE49-F238E27FC236}">
                <a16:creationId xmlns:a16="http://schemas.microsoft.com/office/drawing/2014/main" id="{FFE41790-6EF2-A484-C033-21C7D6F36640}"/>
              </a:ext>
            </a:extLst>
          </p:cNvPr>
          <p:cNvSpPr txBox="1"/>
          <p:nvPr/>
        </p:nvSpPr>
        <p:spPr>
          <a:xfrm>
            <a:off x="966355" y="1168977"/>
            <a:ext cx="7119811" cy="553998"/>
          </a:xfrm>
          <a:prstGeom prst="rect">
            <a:avLst/>
          </a:prstGeom>
          <a:noFill/>
        </p:spPr>
        <p:txBody>
          <a:bodyPr wrap="square" rtlCol="0">
            <a:spAutoFit/>
          </a:bodyPr>
          <a:lstStyle/>
          <a:p>
            <a:pPr defTabSz="685800"/>
            <a:r>
              <a:rPr lang="en-US" sz="3000" dirty="0">
                <a:solidFill>
                  <a:prstClr val="white"/>
                </a:solidFill>
                <a:latin typeface="Univers Condensed Light"/>
              </a:rPr>
              <a:t>Why SAT is needed in Clark County …</a:t>
            </a:r>
          </a:p>
        </p:txBody>
      </p:sp>
      <p:pic>
        <p:nvPicPr>
          <p:cNvPr id="9" name="Picture 8" descr="A close-up of an airplane">
            <a:extLst>
              <a:ext uri="{FF2B5EF4-FFF2-40B4-BE49-F238E27FC236}">
                <a16:creationId xmlns:a16="http://schemas.microsoft.com/office/drawing/2014/main" id="{AC1BC178-1859-281C-E243-B5E6024B947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528" y="857250"/>
            <a:ext cx="9170401" cy="5143500"/>
          </a:xfrm>
          <a:prstGeom prst="rect">
            <a:avLst/>
          </a:prstGeom>
        </p:spPr>
      </p:pic>
      <p:sp>
        <p:nvSpPr>
          <p:cNvPr id="11" name="TextBox 10">
            <a:extLst>
              <a:ext uri="{FF2B5EF4-FFF2-40B4-BE49-F238E27FC236}">
                <a16:creationId xmlns:a16="http://schemas.microsoft.com/office/drawing/2014/main" id="{8D7B365A-3277-D6EB-B175-D07D99F1C971}"/>
              </a:ext>
            </a:extLst>
          </p:cNvPr>
          <p:cNvSpPr txBox="1"/>
          <p:nvPr/>
        </p:nvSpPr>
        <p:spPr>
          <a:xfrm>
            <a:off x="1169895" y="1092994"/>
            <a:ext cx="7567376" cy="461665"/>
          </a:xfrm>
          <a:prstGeom prst="rect">
            <a:avLst/>
          </a:prstGeom>
          <a:noFill/>
        </p:spPr>
        <p:txBody>
          <a:bodyPr wrap="square" rtlCol="0">
            <a:spAutoFit/>
          </a:bodyPr>
          <a:lstStyle/>
          <a:p>
            <a:pPr defTabSz="685800"/>
            <a:r>
              <a:rPr lang="en-US" sz="2400" dirty="0">
                <a:solidFill>
                  <a:prstClr val="white"/>
                </a:solidFill>
                <a:latin typeface="Univers Condensed Light"/>
              </a:rPr>
              <a:t>Why does Clark County NEED SAT services…</a:t>
            </a:r>
          </a:p>
        </p:txBody>
      </p:sp>
      <p:sp>
        <p:nvSpPr>
          <p:cNvPr id="13" name="TextBox 12">
            <a:extLst>
              <a:ext uri="{FF2B5EF4-FFF2-40B4-BE49-F238E27FC236}">
                <a16:creationId xmlns:a16="http://schemas.microsoft.com/office/drawing/2014/main" id="{42ECEE18-4A35-5DAB-7815-C7522F472186}"/>
              </a:ext>
            </a:extLst>
          </p:cNvPr>
          <p:cNvSpPr txBox="1"/>
          <p:nvPr/>
        </p:nvSpPr>
        <p:spPr>
          <a:xfrm>
            <a:off x="679556" y="1655793"/>
            <a:ext cx="4069640" cy="2990562"/>
          </a:xfrm>
          <a:prstGeom prst="rect">
            <a:avLst/>
          </a:prstGeom>
          <a:noFill/>
        </p:spPr>
        <p:txBody>
          <a:bodyPr wrap="square" rtlCol="0">
            <a:spAutoFit/>
          </a:bodyPr>
          <a:lstStyle/>
          <a:p>
            <a:pPr defTabSz="685800">
              <a:spcBef>
                <a:spcPts val="450"/>
              </a:spcBef>
            </a:pPr>
            <a:r>
              <a:rPr lang="en-US" b="1" dirty="0">
                <a:solidFill>
                  <a:srgbClr val="111111"/>
                </a:solidFill>
                <a:latin typeface="-apple-system"/>
              </a:rPr>
              <a:t>5. Alignment with Local Health Initiative</a:t>
            </a:r>
          </a:p>
          <a:p>
            <a:pPr defTabSz="685800">
              <a:spcBef>
                <a:spcPts val="450"/>
              </a:spcBef>
            </a:pPr>
            <a:r>
              <a:rPr lang="en-US" dirty="0">
                <a:solidFill>
                  <a:prstClr val="white"/>
                </a:solidFill>
                <a:latin typeface="-apple-system"/>
              </a:rPr>
              <a:t>The SAT program supports local health initiatives aimed at addressing substance abuse and improving mental health services. </a:t>
            </a:r>
            <a:r>
              <a:rPr lang="en-US" dirty="0">
                <a:solidFill>
                  <a:srgbClr val="FFFF00"/>
                </a:solidFill>
                <a:latin typeface="-apple-system"/>
                <a:hlinkClick r:id="rId5">
                  <a:extLst>
                    <a:ext uri="{A12FA001-AC4F-418D-AE19-62706E023703}">
                      <ahyp:hlinkClr xmlns:ahyp="http://schemas.microsoft.com/office/drawing/2018/hyperlinkcolor" val="tx"/>
                    </a:ext>
                  </a:extLst>
                </a:hlinkClick>
              </a:rPr>
              <a:t>By funding this program, the CAAB can contribute to these broader community health goals and demonstrate a commitment to addressing critical health issues in Clark County</a:t>
            </a:r>
            <a:r>
              <a:rPr lang="en-US" baseline="30000" dirty="0">
                <a:solidFill>
                  <a:srgbClr val="FFFF00"/>
                </a:solidFill>
                <a:latin typeface="-apple-system"/>
                <a:hlinkClick r:id="rId5">
                  <a:extLst>
                    <a:ext uri="{A12FA001-AC4F-418D-AE19-62706E023703}">
                      <ahyp:hlinkClr xmlns:ahyp="http://schemas.microsoft.com/office/drawing/2018/hyperlinkcolor" val="tx"/>
                    </a:ext>
                  </a:extLst>
                </a:hlinkClick>
              </a:rPr>
              <a:t>2</a:t>
            </a:r>
            <a:r>
              <a:rPr lang="en-US" dirty="0">
                <a:solidFill>
                  <a:srgbClr val="FFFF00"/>
                </a:solidFill>
                <a:latin typeface="-apple-system"/>
              </a:rPr>
              <a:t>.</a:t>
            </a:r>
          </a:p>
          <a:p>
            <a:pPr defTabSz="685800">
              <a:spcBef>
                <a:spcPts val="450"/>
              </a:spcBef>
            </a:pPr>
            <a:endParaRPr lang="en-US" dirty="0">
              <a:solidFill>
                <a:srgbClr val="FFFF00"/>
              </a:solidFill>
              <a:latin typeface="Univers Condensed Light"/>
            </a:endParaRPr>
          </a:p>
        </p:txBody>
      </p:sp>
      <p:sp>
        <p:nvSpPr>
          <p:cNvPr id="15" name="TextBox 14">
            <a:extLst>
              <a:ext uri="{FF2B5EF4-FFF2-40B4-BE49-F238E27FC236}">
                <a16:creationId xmlns:a16="http://schemas.microsoft.com/office/drawing/2014/main" id="{3812348D-9C92-3234-B616-1C015515B03D}"/>
              </a:ext>
            </a:extLst>
          </p:cNvPr>
          <p:cNvSpPr txBox="1"/>
          <p:nvPr/>
        </p:nvSpPr>
        <p:spPr>
          <a:xfrm>
            <a:off x="5058888" y="1655794"/>
            <a:ext cx="3775421" cy="3223959"/>
          </a:xfrm>
          <a:prstGeom prst="rect">
            <a:avLst/>
          </a:prstGeom>
          <a:noFill/>
        </p:spPr>
        <p:txBody>
          <a:bodyPr wrap="square" rtlCol="0">
            <a:spAutoFit/>
          </a:bodyPr>
          <a:lstStyle/>
          <a:p>
            <a:pPr defTabSz="685800">
              <a:spcBef>
                <a:spcPts val="450"/>
              </a:spcBef>
            </a:pPr>
            <a:r>
              <a:rPr lang="en-US" b="1" dirty="0">
                <a:solidFill>
                  <a:srgbClr val="111111"/>
                </a:solidFill>
                <a:latin typeface="-apple-system"/>
              </a:rPr>
              <a:t>6. Evidence of Program Effectiveness</a:t>
            </a:r>
            <a:r>
              <a:rPr lang="en-US" dirty="0">
                <a:solidFill>
                  <a:srgbClr val="111111"/>
                </a:solidFill>
                <a:latin typeface="-apple-system"/>
              </a:rPr>
              <a:t>:</a:t>
            </a:r>
          </a:p>
          <a:p>
            <a:pPr marL="342900" lvl="1" defTabSz="685800">
              <a:spcBef>
                <a:spcPts val="675"/>
              </a:spcBef>
            </a:pPr>
            <a:r>
              <a:rPr lang="en-US" dirty="0">
                <a:solidFill>
                  <a:prstClr val="white"/>
                </a:solidFill>
                <a:latin typeface="-apple-system"/>
              </a:rPr>
              <a:t>Programs that provide comprehensive support, including transportation and peer support, have been shown to improve treatment retention and outcomes.</a:t>
            </a:r>
            <a:r>
              <a:rPr lang="en-US" dirty="0">
                <a:solidFill>
                  <a:srgbClr val="FFFF00"/>
                </a:solidFill>
                <a:latin typeface="-apple-system"/>
              </a:rPr>
              <a:t> </a:t>
            </a:r>
            <a:r>
              <a:rPr lang="en-US" dirty="0">
                <a:solidFill>
                  <a:srgbClr val="FFFF00"/>
                </a:solidFill>
                <a:latin typeface="-apple-system"/>
                <a:hlinkClick r:id="rId6">
                  <a:extLst>
                    <a:ext uri="{A12FA001-AC4F-418D-AE19-62706E023703}">
                      <ahyp:hlinkClr xmlns:ahyp="http://schemas.microsoft.com/office/drawing/2018/hyperlinkcolor" val="tx"/>
                    </a:ext>
                  </a:extLst>
                </a:hlinkClick>
              </a:rPr>
              <a:t>By funding this program, the CAAB can invest in a proven approach to supporting individuals with SUD</a:t>
            </a:r>
            <a:r>
              <a:rPr lang="en-US" baseline="30000" dirty="0">
                <a:solidFill>
                  <a:srgbClr val="FFFF00"/>
                </a:solidFill>
                <a:latin typeface="-apple-system"/>
                <a:hlinkClick r:id="rId6">
                  <a:extLst>
                    <a:ext uri="{A12FA001-AC4F-418D-AE19-62706E023703}">
                      <ahyp:hlinkClr xmlns:ahyp="http://schemas.microsoft.com/office/drawing/2018/hyperlinkcolor" val="tx"/>
                    </a:ext>
                  </a:extLst>
                </a:hlinkClick>
              </a:rPr>
              <a:t>3</a:t>
            </a:r>
            <a:r>
              <a:rPr lang="en-US" dirty="0">
                <a:solidFill>
                  <a:srgbClr val="FFFF00"/>
                </a:solidFill>
                <a:latin typeface="-apple-system"/>
              </a:rPr>
              <a:t>.</a:t>
            </a:r>
          </a:p>
          <a:p>
            <a:pPr defTabSz="685800">
              <a:spcBef>
                <a:spcPts val="450"/>
              </a:spcBef>
            </a:pPr>
            <a:endParaRPr lang="en-US" sz="1350" dirty="0">
              <a:solidFill>
                <a:srgbClr val="111111"/>
              </a:solidFill>
              <a:latin typeface="-apple-system"/>
            </a:endParaRPr>
          </a:p>
        </p:txBody>
      </p:sp>
    </p:spTree>
    <p:extLst>
      <p:ext uri="{BB962C8B-B14F-4D97-AF65-F5344CB8AC3E}">
        <p14:creationId xmlns:p14="http://schemas.microsoft.com/office/powerpoint/2010/main" val="953616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5" descr="Close-up of a bridge with wires">
            <a:extLst>
              <a:ext uri="{FF2B5EF4-FFF2-40B4-BE49-F238E27FC236}">
                <a16:creationId xmlns:a16="http://schemas.microsoft.com/office/drawing/2014/main" id="{E461669C-A7BA-D639-22CB-B5FBBE698B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 r="20"/>
          <a:stretch/>
        </p:blipFill>
        <p:spPr>
          <a:noFill/>
        </p:spPr>
      </p:pic>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b"/>
          <a:lstStyle/>
          <a:p>
            <a:pPr algn="ctr"/>
            <a:r>
              <a:rPr lang="en-US" dirty="0"/>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noFill/>
        </p:spPr>
        <p:txBody>
          <a:bodyPr anchor="t">
            <a:normAutofit/>
          </a:bodyPr>
          <a:lstStyle/>
          <a:p>
            <a:pPr algn="ctr"/>
            <a:r>
              <a:rPr lang="en-US" dirty="0"/>
              <a:t>Carl Robinson MSW, SUDP, CPC</a:t>
            </a:r>
          </a:p>
          <a:p>
            <a:pPr algn="ctr"/>
            <a:r>
              <a:rPr lang="en-US" dirty="0"/>
              <a:t>New Life Recovery Services </a:t>
            </a:r>
          </a:p>
          <a:p>
            <a:pPr algn="ctr"/>
            <a:r>
              <a:rPr lang="en-US" dirty="0"/>
              <a:t>Behavioral Health Program Director</a:t>
            </a:r>
          </a:p>
          <a:p>
            <a:pPr algn="ctr"/>
            <a:r>
              <a:rPr lang="en-US" dirty="0">
                <a:hlinkClick r:id="rId4"/>
              </a:rPr>
              <a:t>crobinson@newliferecoveryservices.org</a:t>
            </a:r>
            <a:endParaRPr lang="en-US" dirty="0"/>
          </a:p>
          <a:p>
            <a:endParaRPr lang="en-US" dirty="0"/>
          </a:p>
        </p:txBody>
      </p:sp>
      <p:pic>
        <p:nvPicPr>
          <p:cNvPr id="4" name="Picture 3" descr="A logo of a heart with a tree&#10;&#10;Description automatically generated">
            <a:extLst>
              <a:ext uri="{FF2B5EF4-FFF2-40B4-BE49-F238E27FC236}">
                <a16:creationId xmlns:a16="http://schemas.microsoft.com/office/drawing/2014/main" id="{0005C353-5B2A-EC53-512C-F89CD7F1AF17}"/>
              </a:ext>
            </a:extLst>
          </p:cNvPr>
          <p:cNvPicPr>
            <a:picLocks noChangeAspect="1"/>
          </p:cNvPicPr>
          <p:nvPr/>
        </p:nvPicPr>
        <p:blipFill>
          <a:blip r:embed="rId5"/>
          <a:stretch>
            <a:fillRect/>
          </a:stretch>
        </p:blipFill>
        <p:spPr>
          <a:xfrm>
            <a:off x="5704565" y="1548798"/>
            <a:ext cx="1476677" cy="1578314"/>
          </a:xfrm>
          <a:prstGeom prst="rect">
            <a:avLst/>
          </a:prstGeom>
        </p:spPr>
      </p:pic>
      <p:sp>
        <p:nvSpPr>
          <p:cNvPr id="5" name="TextBox 4">
            <a:extLst>
              <a:ext uri="{FF2B5EF4-FFF2-40B4-BE49-F238E27FC236}">
                <a16:creationId xmlns:a16="http://schemas.microsoft.com/office/drawing/2014/main" id="{96A5E713-4913-C0BB-9B5C-10B886055D6E}"/>
              </a:ext>
            </a:extLst>
          </p:cNvPr>
          <p:cNvSpPr txBox="1"/>
          <p:nvPr/>
        </p:nvSpPr>
        <p:spPr>
          <a:xfrm>
            <a:off x="5861833" y="2946325"/>
            <a:ext cx="1414019" cy="276999"/>
          </a:xfrm>
          <a:prstGeom prst="rect">
            <a:avLst/>
          </a:prstGeom>
          <a:noFill/>
        </p:spPr>
        <p:txBody>
          <a:bodyPr wrap="square" rtlCol="0">
            <a:spAutoFit/>
          </a:bodyPr>
          <a:lstStyle/>
          <a:p>
            <a:pPr defTabSz="685800"/>
            <a:r>
              <a:rPr lang="en-US" sz="1200" dirty="0">
                <a:solidFill>
                  <a:prstClr val="black"/>
                </a:solidFill>
                <a:latin typeface="Univers Condensed Light"/>
              </a:rPr>
              <a:t>Recovery Services</a:t>
            </a:r>
          </a:p>
        </p:txBody>
      </p:sp>
    </p:spTree>
    <p:extLst>
      <p:ext uri="{BB962C8B-B14F-4D97-AF65-F5344CB8AC3E}">
        <p14:creationId xmlns:p14="http://schemas.microsoft.com/office/powerpoint/2010/main" val="1210802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29F3-D65D-6017-0033-FC2A89AB3771}"/>
              </a:ext>
            </a:extLst>
          </p:cNvPr>
          <p:cNvSpPr>
            <a:spLocks noGrp="1"/>
          </p:cNvSpPr>
          <p:nvPr>
            <p:ph type="ctrTitle"/>
          </p:nvPr>
        </p:nvSpPr>
        <p:spPr/>
        <p:txBody>
          <a:bodyPr/>
          <a:lstStyle/>
          <a:p>
            <a:r>
              <a:rPr lang="en-US" dirty="0"/>
              <a:t>Rapid Re-Housing (RRH)</a:t>
            </a:r>
          </a:p>
        </p:txBody>
      </p:sp>
      <p:sp>
        <p:nvSpPr>
          <p:cNvPr id="3" name="Subtitle 2">
            <a:extLst>
              <a:ext uri="{FF2B5EF4-FFF2-40B4-BE49-F238E27FC236}">
                <a16:creationId xmlns:a16="http://schemas.microsoft.com/office/drawing/2014/main" id="{A3FF38F0-6C4B-0BF7-84D8-C1D1DA35FFE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3AB1DEBB-C7AB-75C7-010E-662717DEBB6C}"/>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318F949A-14CA-B139-7707-D20CF2017117}"/>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9376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71" name="Google Shape;71;p14"/>
          <p:cNvSpPr txBox="1">
            <a:spLocks noGrp="1"/>
          </p:cNvSpPr>
          <p:nvPr>
            <p:ph type="body" idx="1"/>
          </p:nvPr>
        </p:nvSpPr>
        <p:spPr>
          <a:xfrm>
            <a:off x="457200" y="3201300"/>
            <a:ext cx="8229600" cy="2925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600" b="1">
                <a:solidFill>
                  <a:srgbClr val="F1C232"/>
                </a:solidFill>
                <a:latin typeface="Calibri"/>
                <a:ea typeface="Calibri"/>
                <a:cs typeface="Calibri"/>
                <a:sym typeface="Calibri"/>
              </a:rPr>
              <a:t>RAPID RE-HOUSING</a:t>
            </a:r>
            <a:endParaRPr sz="3600">
              <a:latin typeface="Calibri"/>
              <a:ea typeface="Calibri"/>
              <a:cs typeface="Calibri"/>
              <a:sym typeface="Calibri"/>
            </a:endParaRPr>
          </a:p>
        </p:txBody>
      </p:sp>
      <p:pic>
        <p:nvPicPr>
          <p:cNvPr id="72" name="Google Shape;72;p14"/>
          <p:cNvPicPr preferRelativeResize="0"/>
          <p:nvPr/>
        </p:nvPicPr>
        <p:blipFill>
          <a:blip r:embed="rId3">
            <a:alphaModFix/>
          </a:blip>
          <a:stretch>
            <a:fillRect/>
          </a:stretch>
        </p:blipFill>
        <p:spPr>
          <a:xfrm>
            <a:off x="0" y="4"/>
            <a:ext cx="9144003" cy="320129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791156"/>
            <a:ext cx="8520600" cy="1017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i="0" u="none">
                <a:solidFill>
                  <a:srgbClr val="F1C232"/>
                </a:solidFill>
                <a:latin typeface="Calibri"/>
                <a:ea typeface="Calibri"/>
                <a:cs typeface="Calibri"/>
                <a:sym typeface="Calibri"/>
              </a:rPr>
              <a:t>Program Fundamentals</a:t>
            </a:r>
            <a:endParaRPr>
              <a:solidFill>
                <a:srgbClr val="F1C232"/>
              </a:solidFill>
              <a:latin typeface="Calibri"/>
              <a:ea typeface="Calibri"/>
              <a:cs typeface="Calibri"/>
              <a:sym typeface="Calibri"/>
            </a:endParaRPr>
          </a:p>
        </p:txBody>
      </p:sp>
      <p:sp>
        <p:nvSpPr>
          <p:cNvPr id="79" name="Google Shape;79;p15"/>
          <p:cNvSpPr txBox="1">
            <a:spLocks noGrp="1"/>
          </p:cNvSpPr>
          <p:nvPr>
            <p:ph type="body" idx="1"/>
          </p:nvPr>
        </p:nvSpPr>
        <p:spPr>
          <a:xfrm>
            <a:off x="311700" y="2048844"/>
            <a:ext cx="3999900" cy="607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None/>
            </a:pPr>
            <a:r>
              <a:rPr lang="en-US" sz="1300">
                <a:solidFill>
                  <a:srgbClr val="F1C232"/>
                </a:solidFill>
                <a:latin typeface="Calibri"/>
                <a:ea typeface="Calibri"/>
                <a:cs typeface="Calibri"/>
                <a:sym typeface="Calibri"/>
              </a:rPr>
              <a:t>INW Service Model: </a:t>
            </a:r>
            <a:endParaRPr sz="1300">
              <a:solidFill>
                <a:srgbClr val="F1C232"/>
              </a:solidFill>
              <a:latin typeface="Calibri"/>
              <a:ea typeface="Calibri"/>
              <a:cs typeface="Calibri"/>
              <a:sym typeface="Calibri"/>
            </a:endParaRPr>
          </a:p>
          <a:p>
            <a:pPr marL="800100" lvl="2" indent="-298450" algn="l" rtl="0">
              <a:lnSpc>
                <a:spcPct val="100000"/>
              </a:lnSpc>
              <a:spcBef>
                <a:spcPts val="120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Housing First with barrier removal</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Strength-Based, Person Centered Case Management</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Progressive Engagement</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Trauma Informed Care</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Harm Reduction</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Barrier Removal</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a:solidFill>
                  <a:srgbClr val="F1C232"/>
                </a:solidFill>
                <a:latin typeface="Calibri"/>
                <a:ea typeface="Calibri"/>
                <a:cs typeface="Calibri"/>
                <a:sym typeface="Calibri"/>
              </a:rPr>
              <a:t>Client-Centered Action Planning (including - tenant ed, life skills development, community involvement)</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Landlord Advocacy/Coordination/Mediation</a:t>
            </a:r>
            <a:endParaRPr sz="1300">
              <a:solidFill>
                <a:srgbClr val="F1C232"/>
              </a:solidFill>
              <a:latin typeface="Calibri"/>
              <a:ea typeface="Calibri"/>
              <a:cs typeface="Calibri"/>
              <a:sym typeface="Calibri"/>
            </a:endParaRPr>
          </a:p>
          <a:p>
            <a:pPr marL="800100" lvl="2" indent="-29845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Retention and Follow-Up Support (After Care)</a:t>
            </a:r>
            <a:endParaRPr sz="1300">
              <a:solidFill>
                <a:srgbClr val="F1C232"/>
              </a:solidFill>
              <a:latin typeface="Calibri"/>
              <a:ea typeface="Calibri"/>
              <a:cs typeface="Calibri"/>
              <a:sym typeface="Calibri"/>
            </a:endParaRPr>
          </a:p>
          <a:p>
            <a:pPr marL="800100" marR="0" lvl="2" indent="-222250" algn="l" rtl="0">
              <a:lnSpc>
                <a:spcPct val="100000"/>
              </a:lnSpc>
              <a:spcBef>
                <a:spcPts val="1200"/>
              </a:spcBef>
              <a:spcAft>
                <a:spcPts val="0"/>
              </a:spcAft>
              <a:buClr>
                <a:schemeClr val="dk1"/>
              </a:buClr>
              <a:buSzPts val="1900"/>
              <a:buFont typeface="Noto Sans Symbols"/>
              <a:buNone/>
            </a:pPr>
            <a:endParaRPr sz="2400" i="0" u="none" strike="noStrike" cap="none">
              <a:solidFill>
                <a:schemeClr val="dk1"/>
              </a:solidFill>
              <a:latin typeface="Calibri"/>
              <a:ea typeface="Calibri"/>
              <a:cs typeface="Calibri"/>
              <a:sym typeface="Calibri"/>
            </a:endParaRPr>
          </a:p>
          <a:p>
            <a:pPr marL="342900" marR="0" lvl="0" indent="-222250" algn="l" rtl="0">
              <a:spcBef>
                <a:spcPts val="380"/>
              </a:spcBef>
              <a:spcAft>
                <a:spcPts val="0"/>
              </a:spcAft>
              <a:buClr>
                <a:schemeClr val="dk1"/>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80" name="Google Shape;80;p15"/>
          <p:cNvSpPr txBox="1">
            <a:spLocks noGrp="1"/>
          </p:cNvSpPr>
          <p:nvPr>
            <p:ph type="body" idx="2"/>
          </p:nvPr>
        </p:nvSpPr>
        <p:spPr>
          <a:xfrm>
            <a:off x="4832400" y="2048844"/>
            <a:ext cx="3999900" cy="60735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US" sz="1300">
                <a:solidFill>
                  <a:srgbClr val="F1C232"/>
                </a:solidFill>
                <a:latin typeface="Calibri"/>
                <a:ea typeface="Calibri"/>
                <a:cs typeface="Calibri"/>
                <a:sym typeface="Calibri"/>
              </a:rPr>
              <a:t>Intervention:</a:t>
            </a:r>
            <a:endParaRPr sz="1300">
              <a:solidFill>
                <a:srgbClr val="F1C232"/>
              </a:solidFill>
              <a:latin typeface="Calibri"/>
              <a:ea typeface="Calibri"/>
              <a:cs typeface="Calibri"/>
              <a:sym typeface="Calibri"/>
            </a:endParaRPr>
          </a:p>
          <a:p>
            <a:pPr marL="742950" lvl="1" indent="-190500" algn="l" rtl="0">
              <a:lnSpc>
                <a:spcPct val="100000"/>
              </a:lnSpc>
              <a:spcBef>
                <a:spcPts val="120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Mobile intake/outreach to CFTH ref’d clients</a:t>
            </a:r>
            <a:endParaRPr sz="1300">
              <a:solidFill>
                <a:srgbClr val="F1C232"/>
              </a:solidFill>
              <a:latin typeface="Calibri"/>
              <a:ea typeface="Calibri"/>
              <a:cs typeface="Calibri"/>
              <a:sym typeface="Calibri"/>
            </a:endParaRPr>
          </a:p>
          <a:p>
            <a:pPr marL="742950" lvl="1" indent="-19050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Safety planning and expedited response to crises</a:t>
            </a:r>
            <a:endParaRPr sz="1300">
              <a:solidFill>
                <a:srgbClr val="F1C232"/>
              </a:solidFill>
              <a:latin typeface="Calibri"/>
              <a:ea typeface="Calibri"/>
              <a:cs typeface="Calibri"/>
              <a:sym typeface="Calibri"/>
            </a:endParaRPr>
          </a:p>
          <a:p>
            <a:pPr marL="742950" lvl="1" indent="-19050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Creative partnerships for wrap-around support</a:t>
            </a:r>
            <a:endParaRPr sz="1300">
              <a:solidFill>
                <a:srgbClr val="F1C232"/>
              </a:solidFill>
              <a:latin typeface="Calibri"/>
              <a:ea typeface="Calibri"/>
              <a:cs typeface="Calibri"/>
              <a:sym typeface="Calibri"/>
            </a:endParaRPr>
          </a:p>
          <a:p>
            <a:pPr marL="742950" lvl="1" indent="-19050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Continual Landlord Engagement</a:t>
            </a:r>
            <a:endParaRPr sz="1300">
              <a:solidFill>
                <a:srgbClr val="F1C232"/>
              </a:solidFill>
              <a:latin typeface="Calibri"/>
              <a:ea typeface="Calibri"/>
              <a:cs typeface="Calibri"/>
              <a:sym typeface="Calibri"/>
            </a:endParaRPr>
          </a:p>
          <a:p>
            <a:pPr marL="742950" lvl="1" indent="-19050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Landlord/Tenant Mediation</a:t>
            </a:r>
            <a:endParaRPr sz="1300">
              <a:solidFill>
                <a:srgbClr val="F1C232"/>
              </a:solidFill>
              <a:latin typeface="Calibri"/>
              <a:ea typeface="Calibri"/>
              <a:cs typeface="Calibri"/>
              <a:sym typeface="Calibri"/>
            </a:endParaRPr>
          </a:p>
          <a:p>
            <a:pPr marL="742950" lvl="1" indent="-190500" algn="l" rtl="0">
              <a:lnSpc>
                <a:spcPct val="100000"/>
              </a:lnSpc>
              <a:spcBef>
                <a:spcPts val="0"/>
              </a:spcBef>
              <a:spcAft>
                <a:spcPts val="0"/>
              </a:spcAft>
              <a:buClr>
                <a:srgbClr val="F1C232"/>
              </a:buClr>
              <a:buSzPts val="1300"/>
              <a:buFont typeface="Calibri"/>
              <a:buChar char="▪"/>
            </a:pPr>
            <a:r>
              <a:rPr lang="en-US" sz="1300">
                <a:solidFill>
                  <a:srgbClr val="F1C232"/>
                </a:solidFill>
                <a:latin typeface="Calibri"/>
                <a:ea typeface="Calibri"/>
                <a:cs typeface="Calibri"/>
                <a:sym typeface="Calibri"/>
              </a:rPr>
              <a:t>Emergency Basic Need Resources</a:t>
            </a:r>
            <a:endParaRPr sz="1300">
              <a:solidFill>
                <a:srgbClr val="F1C232"/>
              </a:solidFill>
              <a:latin typeface="Calibri"/>
              <a:ea typeface="Calibri"/>
              <a:cs typeface="Calibri"/>
              <a:sym typeface="Calibri"/>
            </a:endParaRPr>
          </a:p>
          <a:p>
            <a:pPr marL="0" lvl="0" indent="0" algn="l" rtl="0">
              <a:spcBef>
                <a:spcPts val="1200"/>
              </a:spcBef>
              <a:spcAft>
                <a:spcPts val="120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a:solidFill>
                  <a:srgbClr val="F1C232"/>
                </a:solidFill>
                <a:latin typeface="Calibri"/>
                <a:ea typeface="Calibri"/>
                <a:cs typeface="Calibri"/>
                <a:sym typeface="Calibri"/>
              </a:rPr>
              <a:t>RRH </a:t>
            </a:r>
            <a:r>
              <a:rPr lang="en-US" b="0" i="0" u="none">
                <a:solidFill>
                  <a:srgbClr val="F1C232"/>
                </a:solidFill>
                <a:latin typeface="Calibri"/>
                <a:ea typeface="Calibri"/>
                <a:cs typeface="Calibri"/>
                <a:sym typeface="Calibri"/>
              </a:rPr>
              <a:t>Experience</a:t>
            </a:r>
            <a:endParaRPr>
              <a:solidFill>
                <a:srgbClr val="F1C232"/>
              </a:solidFill>
            </a:endParaRPr>
          </a:p>
        </p:txBody>
      </p:sp>
      <p:sp>
        <p:nvSpPr>
          <p:cNvPr id="86" name="Google Shape;86;p16"/>
          <p:cNvSpPr txBox="1">
            <a:spLocks noGrp="1"/>
          </p:cNvSpPr>
          <p:nvPr>
            <p:ph type="body" idx="1"/>
          </p:nvPr>
        </p:nvSpPr>
        <p:spPr>
          <a:xfrm>
            <a:off x="457200" y="1417625"/>
            <a:ext cx="8229600" cy="440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a:solidFill>
                  <a:srgbClr val="F1C232"/>
                </a:solidFill>
                <a:latin typeface="Calibri"/>
                <a:ea typeface="Calibri"/>
                <a:cs typeface="Calibri"/>
                <a:sym typeface="Calibri"/>
              </a:rPr>
              <a:t>INW has been providing RRH for over 20 years; in Clark County for 10+ years</a:t>
            </a:r>
            <a:endParaRPr>
              <a:solidFill>
                <a:srgbClr val="F1C23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Arial"/>
              <a:buNone/>
            </a:pPr>
            <a:endParaRPr>
              <a:solidFill>
                <a:srgbClr val="F1C23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Arial"/>
              <a:buNone/>
            </a:pPr>
            <a:r>
              <a:rPr lang="en-US" i="0" u="none" strike="noStrike" cap="none">
                <a:solidFill>
                  <a:srgbClr val="F1C232"/>
                </a:solidFill>
                <a:latin typeface="Calibri"/>
                <a:ea typeface="Calibri"/>
                <a:cs typeface="Calibri"/>
                <a:sym typeface="Calibri"/>
              </a:rPr>
              <a:t>Prioritized Populations served:</a:t>
            </a:r>
            <a:endParaRPr>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Families, </a:t>
            </a:r>
            <a:endParaRPr i="0" u="none" strike="noStrike" cap="none">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Veterans, </a:t>
            </a:r>
            <a:endParaRPr i="0" u="none" strike="noStrike" cap="none">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a:solidFill>
                  <a:srgbClr val="F1C232"/>
                </a:solidFill>
                <a:latin typeface="Calibri"/>
                <a:ea typeface="Calibri"/>
                <a:cs typeface="Calibri"/>
                <a:sym typeface="Calibri"/>
              </a:rPr>
              <a:t>Disproportionately impacted HHs,</a:t>
            </a:r>
            <a:endParaRPr>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a:solidFill>
                  <a:srgbClr val="F1C232"/>
                </a:solidFill>
                <a:latin typeface="Calibri"/>
                <a:ea typeface="Calibri"/>
                <a:cs typeface="Calibri"/>
                <a:sym typeface="Calibri"/>
              </a:rPr>
              <a:t>HH experiencing unsheltered homelessness,</a:t>
            </a:r>
            <a:endParaRPr>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Chronically Homeless, and </a:t>
            </a:r>
            <a:endParaRPr i="0" u="none" strike="noStrike" cap="none">
              <a:solidFill>
                <a:srgbClr val="F1C232"/>
              </a:solidFill>
              <a:latin typeface="Calibri"/>
              <a:ea typeface="Calibri"/>
              <a:cs typeface="Calibri"/>
              <a:sym typeface="Calibri"/>
            </a:endParaRPr>
          </a:p>
          <a:p>
            <a:pPr marL="457200" marR="0" lvl="0" indent="-3429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DV Survivors.</a:t>
            </a:r>
            <a:endParaRPr>
              <a:solidFill>
                <a:srgbClr val="F1C23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i="0" u="none" strike="noStrike" cap="none">
              <a:solidFill>
                <a:srgbClr val="F1C232"/>
              </a:solidFill>
              <a:latin typeface="Calibri"/>
              <a:ea typeface="Calibri"/>
              <a:cs typeface="Calibri"/>
              <a:sym typeface="Calibri"/>
            </a:endParaRPr>
          </a:p>
          <a:p>
            <a:pPr marL="0" marR="0" lvl="0" indent="-1143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Rapid Rehousing</a:t>
            </a:r>
            <a:endParaRPr i="0" u="none" strike="noStrike" cap="none">
              <a:solidFill>
                <a:srgbClr val="F1C232"/>
              </a:solidFill>
              <a:latin typeface="Calibri"/>
              <a:ea typeface="Calibri"/>
              <a:cs typeface="Calibri"/>
              <a:sym typeface="Calibri"/>
            </a:endParaRPr>
          </a:p>
          <a:p>
            <a:pPr marL="742950" marR="0" lvl="1" indent="-247650" algn="l" rtl="0">
              <a:lnSpc>
                <a:spcPct val="100000"/>
              </a:lnSpc>
              <a:spcBef>
                <a:spcPts val="0"/>
              </a:spcBef>
              <a:spcAft>
                <a:spcPts val="0"/>
              </a:spcAft>
              <a:buClr>
                <a:srgbClr val="F1C232"/>
              </a:buClr>
              <a:buSzPts val="1800"/>
              <a:buFont typeface="Calibri"/>
              <a:buChar char="–"/>
            </a:pPr>
            <a:r>
              <a:rPr lang="en-US" sz="1800">
                <a:solidFill>
                  <a:srgbClr val="F1C232"/>
                </a:solidFill>
                <a:latin typeface="Calibri"/>
                <a:ea typeface="Calibri"/>
                <a:cs typeface="Calibri"/>
                <a:sym typeface="Calibri"/>
              </a:rPr>
              <a:t>FY24: 16 HH (27 individuals) served </a:t>
            </a:r>
            <a:endParaRPr sz="1800">
              <a:solidFill>
                <a:srgbClr val="F1C232"/>
              </a:solidFill>
              <a:latin typeface="Calibri"/>
              <a:ea typeface="Calibri"/>
              <a:cs typeface="Calibri"/>
              <a:sym typeface="Calibri"/>
            </a:endParaRPr>
          </a:p>
          <a:p>
            <a:pPr marL="742950" marR="0" lvl="1" indent="-247650" algn="l" rtl="0">
              <a:lnSpc>
                <a:spcPct val="100000"/>
              </a:lnSpc>
              <a:spcBef>
                <a:spcPts val="0"/>
              </a:spcBef>
              <a:spcAft>
                <a:spcPts val="0"/>
              </a:spcAft>
              <a:buClr>
                <a:srgbClr val="F1C232"/>
              </a:buClr>
              <a:buSzPts val="1800"/>
              <a:buFont typeface="Calibri"/>
              <a:buChar char="–"/>
            </a:pPr>
            <a:r>
              <a:rPr lang="en-US" sz="1800">
                <a:solidFill>
                  <a:srgbClr val="F1C232"/>
                </a:solidFill>
                <a:latin typeface="Calibri"/>
                <a:ea typeface="Calibri"/>
                <a:cs typeface="Calibri"/>
                <a:sym typeface="Calibri"/>
              </a:rPr>
              <a:t>FY25: 11 HH (14 individuals) served</a:t>
            </a:r>
            <a:endParaRPr sz="1800">
              <a:solidFill>
                <a:srgbClr val="F1C232"/>
              </a:solidFill>
              <a:latin typeface="Calibri"/>
              <a:ea typeface="Calibri"/>
              <a:cs typeface="Calibri"/>
              <a:sym typeface="Calibri"/>
            </a:endParaRPr>
          </a:p>
          <a:p>
            <a:pPr marL="0" marR="0" lvl="0" indent="0" algn="l" rtl="0">
              <a:lnSpc>
                <a:spcPct val="100000"/>
              </a:lnSpc>
              <a:spcBef>
                <a:spcPts val="0"/>
              </a:spcBef>
              <a:spcAft>
                <a:spcPts val="0"/>
              </a:spcAft>
              <a:buNone/>
            </a:pPr>
            <a:endParaRPr>
              <a:solidFill>
                <a:srgbClr val="F1C232"/>
              </a:solidFill>
              <a:latin typeface="Calibri"/>
              <a:ea typeface="Calibri"/>
              <a:cs typeface="Calibri"/>
              <a:sym typeface="Calibri"/>
            </a:endParaRPr>
          </a:p>
          <a:p>
            <a:pPr marL="0" marR="0" lvl="0" indent="-114300" algn="l" rtl="0">
              <a:lnSpc>
                <a:spcPct val="100000"/>
              </a:lnSpc>
              <a:spcBef>
                <a:spcPts val="0"/>
              </a:spcBef>
              <a:spcAft>
                <a:spcPts val="0"/>
              </a:spcAft>
              <a:buClr>
                <a:srgbClr val="F1C232"/>
              </a:buClr>
              <a:buSzPts val="1800"/>
              <a:buFont typeface="Calibri"/>
              <a:buChar char="•"/>
            </a:pPr>
            <a:r>
              <a:rPr lang="en-US" i="0" u="none" strike="noStrike" cap="none">
                <a:solidFill>
                  <a:srgbClr val="F1C232"/>
                </a:solidFill>
                <a:latin typeface="Calibri"/>
                <a:ea typeface="Calibri"/>
                <a:cs typeface="Calibri"/>
                <a:sym typeface="Calibri"/>
              </a:rPr>
              <a:t>Supportive Service for Veteran Families</a:t>
            </a:r>
            <a:endParaRPr>
              <a:solidFill>
                <a:srgbClr val="F1C232"/>
              </a:solidFill>
              <a:latin typeface="Calibri"/>
              <a:ea typeface="Calibri"/>
              <a:cs typeface="Calibri"/>
              <a:sym typeface="Calibri"/>
            </a:endParaRPr>
          </a:p>
          <a:p>
            <a:pPr marL="742950" marR="0" lvl="1" indent="-247650" algn="l" rtl="0">
              <a:lnSpc>
                <a:spcPct val="100000"/>
              </a:lnSpc>
              <a:spcBef>
                <a:spcPts val="0"/>
              </a:spcBef>
              <a:spcAft>
                <a:spcPts val="0"/>
              </a:spcAft>
              <a:buClr>
                <a:srgbClr val="F1C232"/>
              </a:buClr>
              <a:buSzPts val="1800"/>
              <a:buFont typeface="Calibri"/>
              <a:buChar char="–"/>
            </a:pPr>
            <a:r>
              <a:rPr lang="en-US" sz="1800" i="0" u="none" strike="noStrike" cap="none">
                <a:solidFill>
                  <a:srgbClr val="F1C232"/>
                </a:solidFill>
                <a:latin typeface="Calibri"/>
                <a:ea typeface="Calibri"/>
                <a:cs typeface="Calibri"/>
                <a:sym typeface="Calibri"/>
              </a:rPr>
              <a:t>464 HHs served with 105 HHs housed in Clark County</a:t>
            </a:r>
            <a:endParaRPr sz="18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a:solidFill>
                  <a:srgbClr val="F1C232"/>
                </a:solidFill>
                <a:latin typeface="Calibri"/>
                <a:ea typeface="Calibri"/>
                <a:cs typeface="Calibri"/>
                <a:sym typeface="Calibri"/>
              </a:rPr>
              <a:t>Clark RRH Program Goals</a:t>
            </a:r>
            <a:endParaRPr>
              <a:solidFill>
                <a:srgbClr val="F1C232"/>
              </a:solidFill>
            </a:endParaRPr>
          </a:p>
        </p:txBody>
      </p:sp>
      <p:sp>
        <p:nvSpPr>
          <p:cNvPr id="92" name="Google Shape;92;p17"/>
          <p:cNvSpPr txBox="1">
            <a:spLocks noGrp="1"/>
          </p:cNvSpPr>
          <p:nvPr>
            <p:ph type="body" idx="1"/>
          </p:nvPr>
        </p:nvSpPr>
        <p:spPr>
          <a:xfrm>
            <a:off x="457200" y="1819275"/>
            <a:ext cx="8229600" cy="4306800"/>
          </a:xfrm>
          <a:prstGeom prst="rect">
            <a:avLst/>
          </a:prstGeom>
          <a:noFill/>
          <a:ln>
            <a:noFill/>
          </a:ln>
        </p:spPr>
        <p:txBody>
          <a:bodyPr spcFirstLastPara="1" wrap="square" lIns="91425" tIns="45700" rIns="91425" bIns="45700" anchor="t" anchorCtr="0">
            <a:normAutofit/>
          </a:bodyPr>
          <a:lstStyle/>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Number of HH served FY25 - 11</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Number of individuals served FY25 - 14</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Percentage of individuals maintaining or increasing income FY25 - 85%</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Percentage of individuals increasing financial literacy before program exit FY25 - 93%</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Percentage of individuals offered in-house SOAR application services FY25 -100%</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Percentage of individuals referred to mainstream resources/services FY25 - 100%</a:t>
            </a:r>
            <a:endParaRPr sz="2400">
              <a:solidFill>
                <a:srgbClr val="F1C232"/>
              </a:solidFill>
              <a:latin typeface="Calibri"/>
              <a:ea typeface="Calibri"/>
              <a:cs typeface="Calibri"/>
              <a:sym typeface="Calibri"/>
            </a:endParaRPr>
          </a:p>
          <a:p>
            <a:pPr marL="457200" marR="0" lvl="0" indent="-381000" algn="l" rtl="0">
              <a:lnSpc>
                <a:spcPct val="80000"/>
              </a:lnSpc>
              <a:spcBef>
                <a:spcPts val="0"/>
              </a:spcBef>
              <a:spcAft>
                <a:spcPts val="0"/>
              </a:spcAft>
              <a:buClr>
                <a:srgbClr val="F1C232"/>
              </a:buClr>
              <a:buSzPts val="2400"/>
              <a:buFont typeface="Calibri"/>
              <a:buChar char="●"/>
            </a:pPr>
            <a:r>
              <a:rPr lang="en-US" sz="2400">
                <a:solidFill>
                  <a:srgbClr val="F1C232"/>
                </a:solidFill>
                <a:latin typeface="Calibri"/>
                <a:ea typeface="Calibri"/>
                <a:cs typeface="Calibri"/>
                <a:sym typeface="Calibri"/>
              </a:rPr>
              <a:t>Percentage of individuals remaining housed 12 months after exit FY25 -94%</a:t>
            </a:r>
            <a:endParaRPr sz="2400">
              <a:solidFill>
                <a:srgbClr val="F1C232"/>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791156"/>
            <a:ext cx="8520600" cy="101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solidFill>
                  <a:srgbClr val="F1C232"/>
                </a:solidFill>
                <a:latin typeface="Calibri"/>
                <a:ea typeface="Calibri"/>
                <a:cs typeface="Calibri"/>
                <a:sym typeface="Calibri"/>
              </a:rPr>
              <a:t>Successes and Challenges</a:t>
            </a:r>
            <a:endParaRPr>
              <a:solidFill>
                <a:srgbClr val="F1C232"/>
              </a:solidFill>
              <a:latin typeface="Calibri"/>
              <a:ea typeface="Calibri"/>
              <a:cs typeface="Calibri"/>
              <a:sym typeface="Calibri"/>
            </a:endParaRPr>
          </a:p>
        </p:txBody>
      </p:sp>
      <p:sp>
        <p:nvSpPr>
          <p:cNvPr id="99" name="Google Shape;99;p18"/>
          <p:cNvSpPr txBox="1">
            <a:spLocks noGrp="1"/>
          </p:cNvSpPr>
          <p:nvPr>
            <p:ph type="body" idx="1"/>
          </p:nvPr>
        </p:nvSpPr>
        <p:spPr>
          <a:xfrm>
            <a:off x="4704300" y="1628233"/>
            <a:ext cx="3999900" cy="4555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rgbClr val="000000"/>
              </a:buClr>
              <a:buSzPts val="3200"/>
              <a:buFont typeface="Arial"/>
              <a:buNone/>
            </a:pPr>
            <a:r>
              <a:rPr lang="en-US" sz="1400" b="1">
                <a:solidFill>
                  <a:srgbClr val="F1C232"/>
                </a:solidFill>
                <a:latin typeface="Calibri"/>
                <a:ea typeface="Calibri"/>
                <a:cs typeface="Calibri"/>
                <a:sym typeface="Calibri"/>
              </a:rPr>
              <a:t>Challenges</a:t>
            </a:r>
            <a:endParaRPr sz="1400">
              <a:solidFill>
                <a:srgbClr val="F1C232"/>
              </a:solidFill>
              <a:latin typeface="Calibri"/>
              <a:ea typeface="Calibri"/>
              <a:cs typeface="Calibri"/>
              <a:sym typeface="Calibri"/>
            </a:endParaRPr>
          </a:p>
          <a:p>
            <a:pPr marL="0" lvl="0" indent="0" algn="l" rtl="0">
              <a:lnSpc>
                <a:spcPct val="100000"/>
              </a:lnSpc>
              <a:spcBef>
                <a:spcPts val="1200"/>
              </a:spcBef>
              <a:spcAft>
                <a:spcPts val="0"/>
              </a:spcAft>
              <a:buClr>
                <a:srgbClr val="000000"/>
              </a:buClr>
              <a:buSzPts val="1600"/>
              <a:buFont typeface="Arial"/>
              <a:buNone/>
            </a:pPr>
            <a:endParaRPr sz="1400">
              <a:solidFill>
                <a:srgbClr val="F1C232"/>
              </a:solidFill>
              <a:latin typeface="Calibri"/>
              <a:ea typeface="Calibri"/>
              <a:cs typeface="Calibri"/>
              <a:sym typeface="Calibri"/>
            </a:endParaRPr>
          </a:p>
          <a:p>
            <a:pPr marL="0" lvl="0" indent="-88900" algn="l" rtl="0">
              <a:lnSpc>
                <a:spcPct val="100000"/>
              </a:lnSpc>
              <a:spcBef>
                <a:spcPts val="120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Higher vulnerability scores being referred to lower scope of services</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Limited mental/behavioral health services</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Substance Use Disorder vs. Engagement</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Fixed Incomes/Low Wages vs. Housing Market</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Difficulty finding living wage jobs</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Community need is still above resources available</a:t>
            </a:r>
            <a:endParaRPr sz="1400">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Calibri"/>
              <a:buChar char="•"/>
            </a:pPr>
            <a:r>
              <a:rPr lang="en-US" sz="1400">
                <a:solidFill>
                  <a:srgbClr val="F1C232"/>
                </a:solidFill>
                <a:latin typeface="Calibri"/>
                <a:ea typeface="Calibri"/>
                <a:cs typeface="Calibri"/>
                <a:sym typeface="Calibri"/>
              </a:rPr>
              <a:t>Staff turnover</a:t>
            </a:r>
            <a:endParaRPr sz="1400">
              <a:solidFill>
                <a:srgbClr val="F1C232"/>
              </a:solidFill>
              <a:latin typeface="Calibri"/>
              <a:ea typeface="Calibri"/>
              <a:cs typeface="Calibri"/>
              <a:sym typeface="Calibri"/>
            </a:endParaRPr>
          </a:p>
          <a:p>
            <a:pPr marL="0" lvl="0" indent="0" algn="l" rtl="0">
              <a:lnSpc>
                <a:spcPct val="100000"/>
              </a:lnSpc>
              <a:spcBef>
                <a:spcPts val="1200"/>
              </a:spcBef>
              <a:spcAft>
                <a:spcPts val="0"/>
              </a:spcAft>
              <a:buNone/>
            </a:pPr>
            <a:endParaRPr sz="1400">
              <a:solidFill>
                <a:srgbClr val="F1C232"/>
              </a:solidFill>
              <a:latin typeface="Calibri"/>
              <a:ea typeface="Calibri"/>
              <a:cs typeface="Calibri"/>
              <a:sym typeface="Calibri"/>
            </a:endParaRPr>
          </a:p>
          <a:p>
            <a:pPr marL="457200" lvl="0" indent="0" algn="l" rtl="0">
              <a:lnSpc>
                <a:spcPct val="100000"/>
              </a:lnSpc>
              <a:spcBef>
                <a:spcPts val="1200"/>
              </a:spcBef>
              <a:spcAft>
                <a:spcPts val="1200"/>
              </a:spcAft>
              <a:buNone/>
            </a:pPr>
            <a:endParaRPr sz="1400">
              <a:solidFill>
                <a:srgbClr val="F1C232"/>
              </a:solidFill>
              <a:latin typeface="Calibri"/>
              <a:ea typeface="Calibri"/>
              <a:cs typeface="Calibri"/>
              <a:sym typeface="Calibri"/>
            </a:endParaRPr>
          </a:p>
        </p:txBody>
      </p:sp>
      <p:sp>
        <p:nvSpPr>
          <p:cNvPr id="100" name="Google Shape;100;p18"/>
          <p:cNvSpPr txBox="1">
            <a:spLocks noGrp="1"/>
          </p:cNvSpPr>
          <p:nvPr>
            <p:ph type="body" idx="2"/>
          </p:nvPr>
        </p:nvSpPr>
        <p:spPr>
          <a:xfrm>
            <a:off x="160075" y="1628233"/>
            <a:ext cx="3999900" cy="4555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US" b="1">
                <a:solidFill>
                  <a:srgbClr val="F1C232"/>
                </a:solidFill>
                <a:latin typeface="Calibri"/>
                <a:ea typeface="Calibri"/>
                <a:cs typeface="Calibri"/>
                <a:sym typeface="Calibri"/>
              </a:rPr>
              <a:t>Successes</a:t>
            </a:r>
            <a:endParaRPr>
              <a:solidFill>
                <a:srgbClr val="F1C232"/>
              </a:solidFill>
              <a:latin typeface="Calibri"/>
              <a:ea typeface="Calibri"/>
              <a:cs typeface="Calibri"/>
              <a:sym typeface="Calibri"/>
            </a:endParaRPr>
          </a:p>
          <a:p>
            <a:pPr marL="0" lvl="0" indent="0" algn="l" rtl="0">
              <a:lnSpc>
                <a:spcPct val="100000"/>
              </a:lnSpc>
              <a:spcBef>
                <a:spcPts val="1200"/>
              </a:spcBef>
              <a:spcAft>
                <a:spcPts val="0"/>
              </a:spcAft>
              <a:buNone/>
            </a:pPr>
            <a:endParaRPr>
              <a:solidFill>
                <a:srgbClr val="F1C232"/>
              </a:solidFill>
              <a:latin typeface="Calibri"/>
              <a:ea typeface="Calibri"/>
              <a:cs typeface="Calibri"/>
              <a:sym typeface="Calibri"/>
            </a:endParaRPr>
          </a:p>
          <a:p>
            <a:pPr marL="0" lvl="0" indent="-88900" algn="l" rtl="0">
              <a:lnSpc>
                <a:spcPct val="100000"/>
              </a:lnSpc>
              <a:spcBef>
                <a:spcPts val="1200"/>
              </a:spcBef>
              <a:spcAft>
                <a:spcPts val="0"/>
              </a:spcAft>
              <a:buClr>
                <a:srgbClr val="F1C232"/>
              </a:buClr>
              <a:buSzPts val="1400"/>
              <a:buFont typeface="Arial"/>
              <a:buChar char="•"/>
            </a:pPr>
            <a:r>
              <a:rPr lang="en-US">
                <a:solidFill>
                  <a:srgbClr val="F1C232"/>
                </a:solidFill>
                <a:latin typeface="Calibri"/>
                <a:ea typeface="Calibri"/>
                <a:cs typeface="Calibri"/>
                <a:sym typeface="Calibri"/>
              </a:rPr>
              <a:t>Obtain and Maintain Housing</a:t>
            </a:r>
            <a:endParaRPr>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Arial"/>
              <a:buChar char="•"/>
            </a:pPr>
            <a:r>
              <a:rPr lang="en-US">
                <a:solidFill>
                  <a:srgbClr val="F1C232"/>
                </a:solidFill>
                <a:latin typeface="Calibri"/>
                <a:ea typeface="Calibri"/>
                <a:cs typeface="Calibri"/>
                <a:sym typeface="Calibri"/>
              </a:rPr>
              <a:t>Relationship/Trust Building</a:t>
            </a:r>
            <a:endParaRPr>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Arial"/>
              <a:buChar char="•"/>
            </a:pPr>
            <a:r>
              <a:rPr lang="en-US">
                <a:solidFill>
                  <a:srgbClr val="F1C232"/>
                </a:solidFill>
                <a:latin typeface="Calibri"/>
                <a:ea typeface="Calibri"/>
                <a:cs typeface="Calibri"/>
                <a:sym typeface="Calibri"/>
              </a:rPr>
              <a:t>Improved Quality of Life</a:t>
            </a:r>
            <a:endParaRPr>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Arial"/>
              <a:buChar char="•"/>
            </a:pPr>
            <a:r>
              <a:rPr lang="en-US">
                <a:solidFill>
                  <a:srgbClr val="F1C232"/>
                </a:solidFill>
                <a:latin typeface="Calibri"/>
                <a:ea typeface="Calibri"/>
                <a:cs typeface="Calibri"/>
                <a:sym typeface="Calibri"/>
              </a:rPr>
              <a:t>Addressing the historically marginalized and underserved populations in Clark County</a:t>
            </a:r>
            <a:endParaRPr>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Arial"/>
              <a:buChar char="•"/>
            </a:pPr>
            <a:r>
              <a:rPr lang="en-US">
                <a:solidFill>
                  <a:srgbClr val="F1C232"/>
                </a:solidFill>
                <a:latin typeface="Calibri"/>
                <a:ea typeface="Calibri"/>
                <a:cs typeface="Calibri"/>
                <a:sym typeface="Calibri"/>
              </a:rPr>
              <a:t>Spectrum of programs meet variations of needs</a:t>
            </a:r>
            <a:endParaRPr>
              <a:solidFill>
                <a:srgbClr val="F1C232"/>
              </a:solidFill>
              <a:latin typeface="Calibri"/>
              <a:ea typeface="Calibri"/>
              <a:cs typeface="Calibri"/>
              <a:sym typeface="Calibri"/>
            </a:endParaRPr>
          </a:p>
          <a:p>
            <a:pPr marL="0" lvl="0" indent="-88900" algn="l" rtl="0">
              <a:lnSpc>
                <a:spcPct val="100000"/>
              </a:lnSpc>
              <a:spcBef>
                <a:spcPts val="0"/>
              </a:spcBef>
              <a:spcAft>
                <a:spcPts val="0"/>
              </a:spcAft>
              <a:buClr>
                <a:srgbClr val="F1C232"/>
              </a:buClr>
              <a:buSzPts val="1400"/>
              <a:buFont typeface="Arial"/>
              <a:buChar char="•"/>
            </a:pPr>
            <a:r>
              <a:rPr lang="en-US">
                <a:solidFill>
                  <a:srgbClr val="F1C232"/>
                </a:solidFill>
                <a:latin typeface="Calibri"/>
                <a:ea typeface="Calibri"/>
                <a:cs typeface="Calibri"/>
                <a:sym typeface="Calibri"/>
              </a:rPr>
              <a:t>Clark County Flexible Funds</a:t>
            </a:r>
            <a:endParaRPr>
              <a:solidFill>
                <a:srgbClr val="F1C232"/>
              </a:solidFill>
              <a:latin typeface="Calibri"/>
              <a:ea typeface="Calibri"/>
              <a:cs typeface="Calibri"/>
              <a:sym typeface="Calibri"/>
            </a:endParaRPr>
          </a:p>
          <a:p>
            <a:pPr marL="0" lvl="0" indent="0" algn="l" rtl="0">
              <a:spcBef>
                <a:spcPts val="1200"/>
              </a:spcBef>
              <a:spcAft>
                <a:spcPts val="120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57200" y="304800"/>
            <a:ext cx="8077200" cy="791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a:solidFill>
                  <a:srgbClr val="F1C232"/>
                </a:solidFill>
                <a:latin typeface="Calibri"/>
                <a:ea typeface="Calibri"/>
                <a:cs typeface="Calibri"/>
                <a:sym typeface="Calibri"/>
              </a:rPr>
              <a:t>Success Story</a:t>
            </a:r>
            <a:r>
              <a:rPr lang="en-US" b="0" i="0" u="none">
                <a:solidFill>
                  <a:srgbClr val="F1C232"/>
                </a:solidFill>
                <a:latin typeface="Calibri"/>
                <a:ea typeface="Calibri"/>
                <a:cs typeface="Calibri"/>
                <a:sym typeface="Calibri"/>
              </a:rPr>
              <a:t>  </a:t>
            </a:r>
            <a:r>
              <a:rPr lang="en-US" sz="4400" b="0" i="0" u="none">
                <a:solidFill>
                  <a:srgbClr val="F1C232"/>
                </a:solidFill>
                <a:latin typeface="Calibri"/>
                <a:ea typeface="Calibri"/>
                <a:cs typeface="Calibri"/>
                <a:sym typeface="Calibri"/>
              </a:rPr>
              <a:t>  	</a:t>
            </a:r>
            <a:endParaRPr>
              <a:solidFill>
                <a:srgbClr val="F1C232"/>
              </a:solidFill>
            </a:endParaRPr>
          </a:p>
        </p:txBody>
      </p:sp>
      <p:sp>
        <p:nvSpPr>
          <p:cNvPr id="106" name="Google Shape;106;p19"/>
          <p:cNvSpPr txBox="1">
            <a:spLocks noGrp="1"/>
          </p:cNvSpPr>
          <p:nvPr>
            <p:ph type="body" idx="1"/>
          </p:nvPr>
        </p:nvSpPr>
        <p:spPr>
          <a:xfrm>
            <a:off x="457200" y="927025"/>
            <a:ext cx="8229600" cy="5199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000000"/>
              </a:buClr>
              <a:buSzPts val="1600"/>
              <a:buFont typeface="Arial"/>
              <a:buNone/>
            </a:pPr>
            <a:endParaRPr sz="1600">
              <a:solidFill>
                <a:srgbClr val="F1C232"/>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600"/>
              <a:buFont typeface="Arial"/>
              <a:buNone/>
            </a:pPr>
            <a:r>
              <a:rPr lang="en-US" sz="1600">
                <a:solidFill>
                  <a:srgbClr val="F1C232"/>
                </a:solidFill>
                <a:latin typeface="Calibri"/>
                <a:ea typeface="Calibri"/>
                <a:cs typeface="Calibri"/>
                <a:sym typeface="Calibri"/>
              </a:rPr>
              <a:t>Ramona was a chronically homeless, visually impaired woman in her 60s who experienced housing insecurity for 10+ years prior to her enrollment in RRH in April 2022. Ramona was mainly sleeping in her vehicle during her periods of homelessness and previously was enrolled in a housing program in Oregon that was unable to retain its funding. Due to the traumas Ramona experienced and horrific things she witnessed during her periods of homelessness, she had absolutely no trust in the system and was on high alert and in fight-or-flight mode. She did not believe that INW could help her. </a:t>
            </a:r>
            <a:endParaRPr sz="1400">
              <a:solidFill>
                <a:srgbClr val="F1C232"/>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600"/>
              <a:buFont typeface="Arial"/>
              <a:buNone/>
            </a:pPr>
            <a:endParaRPr sz="1600">
              <a:solidFill>
                <a:srgbClr val="F1C232"/>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600"/>
              <a:buFont typeface="Arial"/>
              <a:buNone/>
            </a:pPr>
            <a:r>
              <a:rPr lang="en-US" sz="1600">
                <a:solidFill>
                  <a:srgbClr val="F1C232"/>
                </a:solidFill>
                <a:latin typeface="Calibri"/>
                <a:ea typeface="Calibri"/>
                <a:cs typeface="Calibri"/>
                <a:sym typeface="Calibri"/>
              </a:rPr>
              <a:t>Ramona’s INW Housing Specialist was able to build trust with her after several months of consistently showing up in support. She slowly began letting her guard down and has had her trust in the system restored. Her INW Housing Specialist assisted her in reestablishing  medical care and obtaining new glasses. Ramona used to teach and write music, so by getting new glasses allowed her to see and write music again. She hopes to eventually start teaching music lessons again and has begun composing music too. </a:t>
            </a:r>
            <a:endParaRPr sz="1400">
              <a:solidFill>
                <a:srgbClr val="F1C232"/>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600"/>
              <a:buFont typeface="Arial"/>
              <a:buNone/>
            </a:pPr>
            <a:endParaRPr sz="1600">
              <a:solidFill>
                <a:srgbClr val="F1C232"/>
              </a:solidFill>
              <a:latin typeface="Calibri"/>
              <a:ea typeface="Calibri"/>
              <a:cs typeface="Calibri"/>
              <a:sym typeface="Calibri"/>
            </a:endParaRPr>
          </a:p>
          <a:p>
            <a:pPr marL="0" lvl="0" indent="0" algn="just" rtl="0">
              <a:lnSpc>
                <a:spcPct val="100000"/>
              </a:lnSpc>
              <a:spcBef>
                <a:spcPts val="0"/>
              </a:spcBef>
              <a:spcAft>
                <a:spcPts val="0"/>
              </a:spcAft>
              <a:buClr>
                <a:srgbClr val="000000"/>
              </a:buClr>
              <a:buSzPts val="1600"/>
              <a:buFont typeface="Arial"/>
              <a:buNone/>
            </a:pPr>
            <a:r>
              <a:rPr lang="en-US" sz="1600">
                <a:solidFill>
                  <a:srgbClr val="F1C232"/>
                </a:solidFill>
                <a:latin typeface="Calibri"/>
                <a:ea typeface="Calibri"/>
                <a:cs typeface="Calibri"/>
                <a:sym typeface="Calibri"/>
              </a:rPr>
              <a:t>Ramona was also able to obtain Social Security benefits as well as part-time employment for a few hours per week. The income from Social Security and her employment enabled her to pay expenses to make her vehicle operable and road legal. She also has begun paying a portion of her rent, which has increased her self-esteem. Having stabilized her housing, Ramona can live her life again and feels safe in her surroundings. Ramona has also been able to quit smoking as she does not feel she needs it anymore as her stress is now minimal.</a:t>
            </a:r>
            <a:endParaRPr sz="8800" i="0" u="none">
              <a:solidFill>
                <a:srgbClr val="F1C232"/>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57200" y="23515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i="0" u="none">
                <a:solidFill>
                  <a:srgbClr val="F1C232"/>
                </a:solidFill>
                <a:latin typeface="Calibri"/>
                <a:ea typeface="Calibri"/>
                <a:cs typeface="Calibri"/>
                <a:sym typeface="Calibri"/>
              </a:rPr>
              <a:t>Partnerships</a:t>
            </a:r>
            <a:endParaRPr>
              <a:solidFill>
                <a:srgbClr val="F1C232"/>
              </a:solidFill>
              <a:latin typeface="Calibri"/>
              <a:ea typeface="Calibri"/>
              <a:cs typeface="Calibri"/>
              <a:sym typeface="Calibri"/>
            </a:endParaRPr>
          </a:p>
        </p:txBody>
      </p:sp>
      <p:sp>
        <p:nvSpPr>
          <p:cNvPr id="113" name="Google Shape;113;p20"/>
          <p:cNvSpPr txBox="1">
            <a:spLocks noGrp="1"/>
          </p:cNvSpPr>
          <p:nvPr>
            <p:ph type="body" idx="1"/>
          </p:nvPr>
        </p:nvSpPr>
        <p:spPr>
          <a:xfrm>
            <a:off x="762000" y="1773237"/>
            <a:ext cx="7772400" cy="45815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Council for the Homeless/Housing Solutions Center:     </a:t>
            </a:r>
            <a:r>
              <a:rPr lang="en-US" sz="2000" b="0" i="0" u="none">
                <a:solidFill>
                  <a:srgbClr val="F1C232"/>
                </a:solidFill>
                <a:latin typeface="Calibri"/>
                <a:ea typeface="Calibri"/>
                <a:cs typeface="Calibri"/>
                <a:sym typeface="Calibri"/>
              </a:rPr>
              <a:t>coordinated entry, referrals, warm handoffs</a:t>
            </a:r>
            <a:endParaRPr>
              <a:solidFill>
                <a:srgbClr val="F1C232"/>
              </a:solidFill>
            </a:endParaRPr>
          </a:p>
          <a:p>
            <a:pPr marL="342900" marR="0" lvl="0" indent="-342900" algn="l" rtl="0">
              <a:lnSpc>
                <a:spcPct val="100000"/>
              </a:lnSpc>
              <a:spcBef>
                <a:spcPts val="48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Partners In Careers: </a:t>
            </a:r>
            <a:r>
              <a:rPr lang="en-US" sz="2000" b="0" i="0" u="none">
                <a:solidFill>
                  <a:srgbClr val="F1C232"/>
                </a:solidFill>
                <a:latin typeface="Calibri"/>
                <a:ea typeface="Calibri"/>
                <a:cs typeface="Calibri"/>
                <a:sym typeface="Calibri"/>
              </a:rPr>
              <a:t>shared office space, coordination of services, community resource referrals. </a:t>
            </a:r>
            <a:endParaRPr>
              <a:solidFill>
                <a:srgbClr val="F1C232"/>
              </a:solidFill>
            </a:endParaRPr>
          </a:p>
          <a:p>
            <a:pPr marL="342900" marR="0" lvl="0" indent="-342900" algn="l" rtl="0">
              <a:lnSpc>
                <a:spcPct val="100000"/>
              </a:lnSpc>
              <a:spcBef>
                <a:spcPts val="48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NAMI of SW Washington: </a:t>
            </a:r>
            <a:r>
              <a:rPr lang="en-US" sz="2000" b="0" i="0" u="none">
                <a:solidFill>
                  <a:srgbClr val="F1C232"/>
                </a:solidFill>
                <a:latin typeface="Calibri"/>
                <a:ea typeface="Calibri"/>
                <a:cs typeface="Calibri"/>
                <a:sym typeface="Calibri"/>
              </a:rPr>
              <a:t>mental health and crisis intervention resource referrals</a:t>
            </a:r>
            <a:endParaRPr>
              <a:solidFill>
                <a:srgbClr val="F1C232"/>
              </a:solidFill>
            </a:endParaRPr>
          </a:p>
          <a:p>
            <a:pPr marL="342900" marR="0" lvl="0" indent="-342900" algn="l" rtl="0">
              <a:lnSpc>
                <a:spcPct val="100000"/>
              </a:lnSpc>
              <a:spcBef>
                <a:spcPts val="48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Clark County Volunteer Lawyers: </a:t>
            </a:r>
            <a:r>
              <a:rPr lang="en-US" sz="2000" b="0" i="0" u="none">
                <a:solidFill>
                  <a:srgbClr val="F1C232"/>
                </a:solidFill>
                <a:latin typeface="Calibri"/>
                <a:ea typeface="Calibri"/>
                <a:cs typeface="Calibri"/>
                <a:sym typeface="Calibri"/>
              </a:rPr>
              <a:t>legal barrier removal, legal resource coordination, eviction mediation &amp; support</a:t>
            </a:r>
            <a:endParaRPr>
              <a:solidFill>
                <a:srgbClr val="F1C232"/>
              </a:solidFill>
            </a:endParaRPr>
          </a:p>
          <a:p>
            <a:pPr marL="342900" marR="0" lvl="0" indent="-342900" algn="l" rtl="0">
              <a:lnSpc>
                <a:spcPct val="100000"/>
              </a:lnSpc>
              <a:spcBef>
                <a:spcPts val="48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YWCA: </a:t>
            </a:r>
            <a:r>
              <a:rPr lang="en-US" sz="2000" b="0" i="0" u="none">
                <a:solidFill>
                  <a:srgbClr val="F1C232"/>
                </a:solidFill>
                <a:latin typeface="Calibri"/>
                <a:ea typeface="Calibri"/>
                <a:cs typeface="Calibri"/>
                <a:sym typeface="Calibri"/>
              </a:rPr>
              <a:t>provides emergency D/V services and ongoing supports</a:t>
            </a:r>
            <a:endParaRPr>
              <a:solidFill>
                <a:srgbClr val="F1C232"/>
              </a:solidFill>
            </a:endParaRPr>
          </a:p>
          <a:p>
            <a:pPr marL="342900" marR="0" lvl="0" indent="-342900" algn="l" rtl="0">
              <a:lnSpc>
                <a:spcPct val="100000"/>
              </a:lnSpc>
              <a:spcBef>
                <a:spcPts val="56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Providence &amp; Kaiser Medical</a:t>
            </a:r>
            <a:r>
              <a:rPr lang="en-US" sz="2800" b="0" i="0" u="none">
                <a:solidFill>
                  <a:srgbClr val="F1C232"/>
                </a:solidFill>
                <a:latin typeface="Calibri"/>
                <a:ea typeface="Calibri"/>
                <a:cs typeface="Calibri"/>
                <a:sym typeface="Calibri"/>
              </a:rPr>
              <a:t>: </a:t>
            </a:r>
            <a:r>
              <a:rPr lang="en-US" sz="2000" b="0" i="0" u="none">
                <a:solidFill>
                  <a:srgbClr val="F1C232"/>
                </a:solidFill>
                <a:latin typeface="Calibri"/>
                <a:ea typeface="Calibri"/>
                <a:cs typeface="Calibri"/>
                <a:sym typeface="Calibri"/>
              </a:rPr>
              <a:t>healthcare navigation, benefit registration, information/referral</a:t>
            </a:r>
            <a:endParaRPr>
              <a:solidFill>
                <a:srgbClr val="F1C232"/>
              </a:solidFill>
            </a:endParaRPr>
          </a:p>
          <a:p>
            <a:pPr marL="342900" marR="0" lvl="0" indent="-342900" algn="l" rtl="0">
              <a:lnSpc>
                <a:spcPct val="100000"/>
              </a:lnSpc>
              <a:spcBef>
                <a:spcPts val="480"/>
              </a:spcBef>
              <a:spcAft>
                <a:spcPts val="0"/>
              </a:spcAft>
              <a:buClr>
                <a:srgbClr val="F1C232"/>
              </a:buClr>
              <a:buSzPts val="2400"/>
              <a:buFont typeface="Arial"/>
              <a:buChar char="•"/>
            </a:pPr>
            <a:r>
              <a:rPr lang="en-US" sz="2400" b="0" i="0" u="none">
                <a:solidFill>
                  <a:srgbClr val="F1C232"/>
                </a:solidFill>
                <a:latin typeface="Calibri"/>
                <a:ea typeface="Calibri"/>
                <a:cs typeface="Calibri"/>
                <a:sym typeface="Calibri"/>
              </a:rPr>
              <a:t>Private landlords and Property Managers</a:t>
            </a:r>
            <a:endParaRPr>
              <a:solidFill>
                <a:srgbClr val="F1C23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67436-9CD3-3579-573C-B4FE7B6A3749}"/>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D2589AC4-798E-A3B0-59B0-C0B16F845807}"/>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7D97A246-2274-A658-4E31-3C6E9392438D}"/>
              </a:ext>
            </a:extLst>
          </p:cNvPr>
          <p:cNvSpPr>
            <a:spLocks noGrp="1"/>
          </p:cNvSpPr>
          <p:nvPr>
            <p:ph type="sldNum" sz="quarter" idx="12"/>
          </p:nvPr>
        </p:nvSpPr>
        <p:spPr/>
        <p:txBody>
          <a:bodyPr/>
          <a:lstStyle/>
          <a:p>
            <a:fld id="{BD3A08C5-CC68-3947-88A8-A9E34C1A68A7}" type="slidenum">
              <a:rPr lang="en-US" smtClean="0"/>
              <a:pPr/>
              <a:t>8</a:t>
            </a:fld>
            <a:endParaRPr lang="en-US" dirty="0"/>
          </a:p>
        </p:txBody>
      </p:sp>
      <p:pic>
        <p:nvPicPr>
          <p:cNvPr id="5" name="Picture 4">
            <a:extLst>
              <a:ext uri="{FF2B5EF4-FFF2-40B4-BE49-F238E27FC236}">
                <a16:creationId xmlns:a16="http://schemas.microsoft.com/office/drawing/2014/main" id="{6E38A1F1-03EE-35C3-44ED-1B2FF4AF6DF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8488874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04800" y="3048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    	</a:t>
            </a:r>
            <a:endParaRPr/>
          </a:p>
        </p:txBody>
      </p:sp>
      <p:sp>
        <p:nvSpPr>
          <p:cNvPr id="119" name="Google Shape;119;p2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3200"/>
              <a:buFont typeface="Arial"/>
              <a:buNone/>
            </a:pPr>
            <a:endParaRPr sz="3200" b="0" i="0" u="none">
              <a:solidFill>
                <a:schemeClr val="dk1"/>
              </a:solidFill>
              <a:latin typeface="Calibri"/>
              <a:ea typeface="Calibri"/>
              <a:cs typeface="Calibri"/>
              <a:sym typeface="Calibri"/>
            </a:endParaRPr>
          </a:p>
          <a:p>
            <a:pPr marL="0" marR="0" lvl="0" indent="0" algn="ctr" rtl="0">
              <a:lnSpc>
                <a:spcPct val="100000"/>
              </a:lnSpc>
              <a:spcBef>
                <a:spcPts val="1760"/>
              </a:spcBef>
              <a:spcAft>
                <a:spcPts val="0"/>
              </a:spcAft>
              <a:buClr>
                <a:schemeClr val="dk1"/>
              </a:buClr>
              <a:buSzPts val="8800"/>
              <a:buFont typeface="Arial"/>
              <a:buNone/>
            </a:pPr>
            <a:r>
              <a:rPr lang="en-US" sz="8800" b="0" i="0" u="none">
                <a:solidFill>
                  <a:srgbClr val="F1C232"/>
                </a:solidFill>
                <a:latin typeface="Calibri"/>
                <a:ea typeface="Calibri"/>
                <a:cs typeface="Calibri"/>
                <a:sym typeface="Calibri"/>
              </a:rPr>
              <a:t>Questions?</a:t>
            </a:r>
            <a:endParaRPr>
              <a:solidFill>
                <a:srgbClr val="F1C23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3737025" y="3508181"/>
            <a:ext cx="1673775" cy="896400"/>
          </a:xfrm>
          <a:prstGeom prst="rect">
            <a:avLst/>
          </a:prstGeom>
          <a:noFill/>
          <a:ln>
            <a:noFill/>
          </a:ln>
        </p:spPr>
        <p:txBody>
          <a:bodyPr spcFirstLastPara="1" wrap="square" lIns="68569" tIns="0" rIns="68569" bIns="0" anchor="ctr" anchorCtr="0">
            <a:noAutofit/>
          </a:bodyPr>
          <a:lstStyle/>
          <a:p>
            <a:pPr algn="l"/>
            <a:r>
              <a:rPr lang="en-US" sz="4275">
                <a:solidFill>
                  <a:srgbClr val="1F2C8F"/>
                </a:solidFill>
              </a:rPr>
              <a:t>Nest</a:t>
            </a:r>
            <a:endParaRPr sz="4800">
              <a:solidFill>
                <a:srgbClr val="1F2C8F"/>
              </a:solidFill>
            </a:endParaRPr>
          </a:p>
        </p:txBody>
      </p:sp>
      <p:pic>
        <p:nvPicPr>
          <p:cNvPr id="148" name="Google Shape;148;p1"/>
          <p:cNvPicPr preferRelativeResize="0"/>
          <p:nvPr/>
        </p:nvPicPr>
        <p:blipFill>
          <a:blip r:embed="rId3">
            <a:alphaModFix/>
          </a:blip>
          <a:stretch>
            <a:fillRect/>
          </a:stretch>
        </p:blipFill>
        <p:spPr>
          <a:xfrm>
            <a:off x="3505418" y="1050206"/>
            <a:ext cx="2133171" cy="24579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685800" y="1374506"/>
            <a:ext cx="4937850" cy="1115775"/>
          </a:xfrm>
          <a:prstGeom prst="rect">
            <a:avLst/>
          </a:prstGeom>
          <a:noFill/>
          <a:ln>
            <a:noFill/>
          </a:ln>
        </p:spPr>
        <p:txBody>
          <a:bodyPr spcFirstLastPara="1" wrap="square" lIns="68569" tIns="0" rIns="68569" bIns="0" anchor="b" anchorCtr="0">
            <a:noAutofit/>
          </a:bodyPr>
          <a:lstStyle/>
          <a:p>
            <a:r>
              <a:rPr lang="en-US" sz="3300"/>
              <a:t>Who we serve:</a:t>
            </a:r>
            <a:endParaRPr sz="3900"/>
          </a:p>
        </p:txBody>
      </p:sp>
      <p:sp>
        <p:nvSpPr>
          <p:cNvPr id="154" name="Google Shape;154;p2"/>
          <p:cNvSpPr txBox="1">
            <a:spLocks noGrp="1"/>
          </p:cNvSpPr>
          <p:nvPr>
            <p:ph type="body" idx="1"/>
          </p:nvPr>
        </p:nvSpPr>
        <p:spPr>
          <a:xfrm>
            <a:off x="685800" y="2699606"/>
            <a:ext cx="5422500" cy="2689200"/>
          </a:xfrm>
          <a:prstGeom prst="rect">
            <a:avLst/>
          </a:prstGeom>
          <a:noFill/>
          <a:ln>
            <a:noFill/>
          </a:ln>
        </p:spPr>
        <p:txBody>
          <a:bodyPr spcFirstLastPara="1" wrap="square" lIns="68569" tIns="0" rIns="68569" bIns="0" anchor="t" anchorCtr="0">
            <a:normAutofit/>
          </a:bodyPr>
          <a:lstStyle/>
          <a:p>
            <a:pPr indent="-295275">
              <a:buSzPts val="2600"/>
              <a:buFont typeface="Arial Black"/>
              <a:buChar char="●"/>
            </a:pPr>
            <a:r>
              <a:rPr lang="en-US" sz="1950" b="1">
                <a:latin typeface="Arial Black"/>
                <a:ea typeface="Arial Black"/>
                <a:cs typeface="Arial Black"/>
                <a:sym typeface="Arial Black"/>
              </a:rPr>
              <a:t>Youth ages 18- 24</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Youth living on the streets or places not meant for habitability </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60% BIPOC Community</a:t>
            </a:r>
            <a:endParaRPr sz="1950" b="1">
              <a:latin typeface="Arial Black"/>
              <a:ea typeface="Arial Black"/>
              <a:cs typeface="Arial Black"/>
              <a:sym typeface="Arial Black"/>
            </a:endParaRPr>
          </a:p>
          <a:p>
            <a:pPr indent="-295275">
              <a:buSzPts val="2600"/>
              <a:buFont typeface="Arial Black"/>
              <a:buChar char="●"/>
            </a:pPr>
            <a:r>
              <a:rPr lang="en-US" sz="1950" b="1">
                <a:latin typeface="Arial Black"/>
                <a:ea typeface="Arial Black"/>
                <a:cs typeface="Arial Black"/>
                <a:sym typeface="Arial Black"/>
              </a:rPr>
              <a:t>Often families with children</a:t>
            </a:r>
            <a:endParaRPr sz="1950" b="1">
              <a:latin typeface="Arial Black"/>
              <a:ea typeface="Arial Black"/>
              <a:cs typeface="Arial Black"/>
              <a:sym typeface="Arial Black"/>
            </a:endParaRPr>
          </a:p>
        </p:txBody>
      </p:sp>
      <p:sp>
        <p:nvSpPr>
          <p:cNvPr id="155" name="Google Shape;155;p2"/>
          <p:cNvSpPr txBox="1">
            <a:spLocks noGrp="1"/>
          </p:cNvSpPr>
          <p:nvPr>
            <p:ph type="sldNum" idx="12"/>
          </p:nvPr>
        </p:nvSpPr>
        <p:spPr>
          <a:xfrm>
            <a:off x="7768828" y="1200149"/>
            <a:ext cx="800775" cy="353700"/>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82</a:t>
            </a:fld>
            <a:endParaRPr kern="0">
              <a:solidFill>
                <a:srgbClr val="1F2C8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xfrm>
            <a:off x="4276838" y="1077450"/>
            <a:ext cx="4867200" cy="4376925"/>
          </a:xfrm>
          <a:prstGeom prst="rect">
            <a:avLst/>
          </a:prstGeom>
          <a:noFill/>
          <a:ln>
            <a:noFill/>
          </a:ln>
        </p:spPr>
        <p:txBody>
          <a:bodyPr spcFirstLastPara="1" wrap="square" lIns="68569" tIns="0" rIns="68569" bIns="0" anchor="ctr" anchorCtr="0">
            <a:noAutofit/>
          </a:bodyPr>
          <a:lstStyle/>
          <a:p>
            <a:r>
              <a:rPr lang="en-US" sz="2400"/>
              <a:t>Case Management</a:t>
            </a:r>
            <a:endParaRPr sz="2400"/>
          </a:p>
          <a:p>
            <a:endParaRPr/>
          </a:p>
          <a:p>
            <a:pPr marL="342900" indent="-290513">
              <a:buSzPts val="2500"/>
              <a:buChar char="●"/>
            </a:pPr>
            <a:r>
              <a:rPr lang="en-US" sz="1875" b="0"/>
              <a:t>Build trust</a:t>
            </a:r>
            <a:endParaRPr sz="1875" b="0"/>
          </a:p>
          <a:p>
            <a:pPr marL="342900"/>
            <a:endParaRPr sz="1875" b="0"/>
          </a:p>
          <a:p>
            <a:pPr marL="342900" indent="-290513">
              <a:buSzPts val="2500"/>
              <a:buChar char="●"/>
            </a:pPr>
            <a:r>
              <a:rPr lang="en-US" sz="1875" b="0"/>
              <a:t>Obtain housing 	</a:t>
            </a:r>
            <a:endParaRPr sz="1875" b="0"/>
          </a:p>
          <a:p>
            <a:pPr marL="685800" lvl="1" indent="-290513">
              <a:buClr>
                <a:schemeClr val="accent6"/>
              </a:buClr>
              <a:buSzPts val="2500"/>
              <a:buChar char="○"/>
            </a:pPr>
            <a:r>
              <a:rPr lang="en-US" sz="1875">
                <a:solidFill>
                  <a:schemeClr val="accent6"/>
                </a:solidFill>
              </a:rPr>
              <a:t>Eliminate barriers</a:t>
            </a:r>
            <a:endParaRPr sz="1875">
              <a:solidFill>
                <a:schemeClr val="accent6"/>
              </a:solidFill>
            </a:endParaRPr>
          </a:p>
          <a:p>
            <a:pPr marL="685800" lvl="1" indent="-290513">
              <a:buClr>
                <a:schemeClr val="accent6"/>
              </a:buClr>
              <a:buSzPts val="2500"/>
              <a:buChar char="○"/>
            </a:pPr>
            <a:r>
              <a:rPr lang="en-US" sz="1875">
                <a:solidFill>
                  <a:schemeClr val="accent6"/>
                </a:solidFill>
              </a:rPr>
              <a:t>Find suitable housing</a:t>
            </a:r>
            <a:endParaRPr sz="1875">
              <a:solidFill>
                <a:schemeClr val="accent6"/>
              </a:solidFill>
            </a:endParaRPr>
          </a:p>
          <a:p>
            <a:endParaRPr sz="1875" b="0"/>
          </a:p>
          <a:p>
            <a:pPr marL="342900" indent="-290513">
              <a:buSzPts val="2500"/>
              <a:buChar char="●"/>
            </a:pPr>
            <a:r>
              <a:rPr lang="en-US" sz="1875" b="0"/>
              <a:t>Positive Youth Development</a:t>
            </a:r>
            <a:endParaRPr sz="1875" b="0"/>
          </a:p>
          <a:p>
            <a:pPr marL="342900"/>
            <a:endParaRPr sz="1875" b="0"/>
          </a:p>
          <a:p>
            <a:pPr marL="342900" indent="-290513">
              <a:buSzPts val="2500"/>
              <a:buChar char="●"/>
            </a:pPr>
            <a:r>
              <a:rPr lang="en-US" sz="1875" b="0"/>
              <a:t>Life skills</a:t>
            </a:r>
            <a:endParaRPr sz="1875" b="0"/>
          </a:p>
          <a:p>
            <a:pPr marL="342900"/>
            <a:endParaRPr sz="1875" b="0"/>
          </a:p>
          <a:p>
            <a:pPr marL="342900" indent="-290513">
              <a:buSzPts val="2500"/>
              <a:buChar char="●"/>
            </a:pPr>
            <a:r>
              <a:rPr lang="en-US" sz="1875" b="0"/>
              <a:t>Referrals to outside agencies</a:t>
            </a:r>
            <a:endParaRPr sz="1875" b="0"/>
          </a:p>
          <a:p>
            <a:pPr marL="342900"/>
            <a:endParaRPr sz="1875" b="0"/>
          </a:p>
        </p:txBody>
      </p:sp>
      <p:pic>
        <p:nvPicPr>
          <p:cNvPr id="161" name="Google Shape;161;p3"/>
          <p:cNvPicPr preferRelativeResize="0"/>
          <p:nvPr/>
        </p:nvPicPr>
        <p:blipFill>
          <a:blip r:embed="rId3">
            <a:alphaModFix/>
          </a:blip>
          <a:stretch>
            <a:fillRect/>
          </a:stretch>
        </p:blipFill>
        <p:spPr>
          <a:xfrm>
            <a:off x="280125" y="1077450"/>
            <a:ext cx="3929588" cy="42891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31e2b7f66f_1_8"/>
          <p:cNvSpPr txBox="1">
            <a:spLocks noGrp="1"/>
          </p:cNvSpPr>
          <p:nvPr>
            <p:ph type="title"/>
          </p:nvPr>
        </p:nvSpPr>
        <p:spPr>
          <a:xfrm>
            <a:off x="685800" y="1650206"/>
            <a:ext cx="4690125" cy="927450"/>
          </a:xfrm>
          <a:prstGeom prst="rect">
            <a:avLst/>
          </a:prstGeom>
        </p:spPr>
        <p:txBody>
          <a:bodyPr spcFirstLastPara="1" wrap="square" lIns="68569" tIns="0" rIns="68569" bIns="0" anchor="b" anchorCtr="0">
            <a:noAutofit/>
          </a:bodyPr>
          <a:lstStyle/>
          <a:p>
            <a:r>
              <a:rPr lang="en-US" sz="3000"/>
              <a:t>Best Practice Models</a:t>
            </a:r>
            <a:endParaRPr sz="3000"/>
          </a:p>
        </p:txBody>
      </p:sp>
      <p:sp>
        <p:nvSpPr>
          <p:cNvPr id="167" name="Google Shape;167;g331e2b7f66f_1_8"/>
          <p:cNvSpPr>
            <a:spLocks noGrp="1"/>
          </p:cNvSpPr>
          <p:nvPr>
            <p:ph type="pic" idx="2"/>
          </p:nvPr>
        </p:nvSpPr>
        <p:spPr>
          <a:xfrm>
            <a:off x="5560646" y="1165335"/>
            <a:ext cx="3258450" cy="4835475"/>
          </a:xfrm>
          <a:prstGeom prst="rect">
            <a:avLst/>
          </a:prstGeom>
        </p:spPr>
        <p:txBody>
          <a:bodyPr/>
          <a:lstStyle/>
          <a:p>
            <a:endParaRPr lang="en-US"/>
          </a:p>
        </p:txBody>
      </p:sp>
      <p:sp>
        <p:nvSpPr>
          <p:cNvPr id="168" name="Google Shape;168;g331e2b7f66f_1_8"/>
          <p:cNvSpPr txBox="1">
            <a:spLocks noGrp="1"/>
          </p:cNvSpPr>
          <p:nvPr>
            <p:ph type="body" idx="1"/>
          </p:nvPr>
        </p:nvSpPr>
        <p:spPr>
          <a:xfrm>
            <a:off x="685800" y="2786794"/>
            <a:ext cx="4286250" cy="2601900"/>
          </a:xfrm>
          <a:prstGeom prst="rect">
            <a:avLst/>
          </a:prstGeom>
        </p:spPr>
        <p:txBody>
          <a:bodyPr spcFirstLastPara="1" wrap="square" lIns="68569" tIns="0" rIns="68569" bIns="0" anchor="t" anchorCtr="0">
            <a:normAutofit/>
          </a:bodyPr>
          <a:lstStyle/>
          <a:p>
            <a:pPr indent="-290513">
              <a:buSzPts val="2500"/>
              <a:buFont typeface="Arial Black"/>
              <a:buChar char="●"/>
            </a:pPr>
            <a:r>
              <a:rPr lang="en-US" sz="1875">
                <a:latin typeface="Arial Black"/>
                <a:ea typeface="Arial Black"/>
                <a:cs typeface="Arial Black"/>
                <a:sym typeface="Arial Black"/>
              </a:rPr>
              <a:t>Positive Youth Development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Self Governing Model</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Progressive Engagement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Trauma informed Care</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Housing First</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Harm Reduction</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Motivational Interviewing</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DEI</a:t>
            </a:r>
            <a:endParaRPr sz="1875">
              <a:latin typeface="Arial Black"/>
              <a:ea typeface="Arial Black"/>
              <a:cs typeface="Arial Black"/>
              <a:sym typeface="Arial Black"/>
            </a:endParaRPr>
          </a:p>
          <a:p>
            <a:pPr indent="-290513">
              <a:buSzPts val="2500"/>
              <a:buFont typeface="Arial Black"/>
              <a:buChar char="●"/>
            </a:pPr>
            <a:r>
              <a:rPr lang="en-US" sz="1875">
                <a:latin typeface="Arial Black"/>
                <a:ea typeface="Arial Black"/>
                <a:cs typeface="Arial Black"/>
                <a:sym typeface="Arial Black"/>
              </a:rPr>
              <a:t>Service Integration</a:t>
            </a:r>
            <a:endParaRPr sz="1875">
              <a:latin typeface="Arial Black"/>
              <a:ea typeface="Arial Black"/>
              <a:cs typeface="Arial Black"/>
              <a:sym typeface="Arial Black"/>
            </a:endParaRPr>
          </a:p>
          <a:p>
            <a:pPr marL="0" indent="0"/>
            <a:endParaRPr sz="1875">
              <a:latin typeface="Arial Black"/>
              <a:ea typeface="Arial Black"/>
              <a:cs typeface="Arial Black"/>
              <a:sym typeface="Arial Black"/>
            </a:endParaRPr>
          </a:p>
        </p:txBody>
      </p:sp>
      <p:pic>
        <p:nvPicPr>
          <p:cNvPr id="169" name="Google Shape;169;g331e2b7f66f_1_8"/>
          <p:cNvPicPr preferRelativeResize="0"/>
          <p:nvPr/>
        </p:nvPicPr>
        <p:blipFill>
          <a:blip r:embed="rId3">
            <a:alphaModFix/>
          </a:blip>
          <a:stretch>
            <a:fillRect/>
          </a:stretch>
        </p:blipFill>
        <p:spPr>
          <a:xfrm>
            <a:off x="5229225" y="2926763"/>
            <a:ext cx="4286250" cy="2857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685800" y="1235025"/>
            <a:ext cx="3944700" cy="1359900"/>
          </a:xfrm>
          <a:prstGeom prst="rect">
            <a:avLst/>
          </a:prstGeom>
          <a:noFill/>
          <a:ln>
            <a:noFill/>
          </a:ln>
        </p:spPr>
        <p:txBody>
          <a:bodyPr spcFirstLastPara="1" wrap="square" lIns="68569" tIns="0" rIns="68569" bIns="0" anchor="b" anchorCtr="0">
            <a:noAutofit/>
          </a:bodyPr>
          <a:lstStyle/>
          <a:p>
            <a:pPr algn="ctr"/>
            <a:r>
              <a:rPr lang="en-US"/>
              <a:t>Outcomes </a:t>
            </a:r>
            <a:endParaRPr/>
          </a:p>
          <a:p>
            <a:pPr algn="ctr"/>
            <a:r>
              <a:rPr lang="en-US"/>
              <a:t>&amp;</a:t>
            </a:r>
            <a:endParaRPr/>
          </a:p>
          <a:p>
            <a:pPr algn="ctr"/>
            <a:r>
              <a:rPr lang="en-US"/>
              <a:t>Success Rates</a:t>
            </a:r>
            <a:endParaRPr/>
          </a:p>
        </p:txBody>
      </p:sp>
      <p:sp>
        <p:nvSpPr>
          <p:cNvPr id="175" name="Google Shape;175;p4"/>
          <p:cNvSpPr txBox="1">
            <a:spLocks noGrp="1"/>
          </p:cNvSpPr>
          <p:nvPr>
            <p:ph type="body" idx="1"/>
          </p:nvPr>
        </p:nvSpPr>
        <p:spPr>
          <a:xfrm>
            <a:off x="546319" y="2746519"/>
            <a:ext cx="4899375" cy="2882700"/>
          </a:xfrm>
          <a:prstGeom prst="rect">
            <a:avLst/>
          </a:prstGeom>
          <a:noFill/>
          <a:ln>
            <a:noFill/>
          </a:ln>
        </p:spPr>
        <p:txBody>
          <a:bodyPr spcFirstLastPara="1" wrap="square" lIns="68569" tIns="0" rIns="68569" bIns="0" anchor="t" anchorCtr="0">
            <a:normAutofit/>
          </a:bodyPr>
          <a:lstStyle/>
          <a:p>
            <a:pPr indent="-285750">
              <a:buFont typeface="Arial Black"/>
              <a:buChar char="●"/>
            </a:pPr>
            <a:r>
              <a:rPr lang="en-US">
                <a:latin typeface="Arial Black"/>
                <a:ea typeface="Arial Black"/>
                <a:cs typeface="Arial Black"/>
                <a:sym typeface="Arial Black"/>
              </a:rPr>
              <a:t>Success defined as:</a:t>
            </a:r>
            <a:endParaRPr>
              <a:latin typeface="Arial Black"/>
              <a:ea typeface="Arial Black"/>
              <a:cs typeface="Arial Black"/>
              <a:sym typeface="Arial Black"/>
            </a:endParaRPr>
          </a:p>
          <a:p>
            <a:pPr lvl="1" indent="-290513">
              <a:buSzPts val="2500"/>
              <a:buFont typeface="Arial Black"/>
              <a:buChar char="○"/>
            </a:pPr>
            <a:r>
              <a:rPr lang="en-US" sz="1875">
                <a:latin typeface="Arial Black"/>
                <a:ea typeface="Arial Black"/>
                <a:cs typeface="Arial Black"/>
                <a:sym typeface="Arial Black"/>
              </a:rPr>
              <a:t>Youth being self-sufficient </a:t>
            </a:r>
            <a:endParaRPr sz="1875">
              <a:latin typeface="Arial Black"/>
              <a:ea typeface="Arial Black"/>
              <a:cs typeface="Arial Black"/>
              <a:sym typeface="Arial Black"/>
            </a:endParaRPr>
          </a:p>
          <a:p>
            <a:pPr lvl="1" indent="-290513">
              <a:buSzPts val="2500"/>
              <a:buFont typeface="Arial Black"/>
              <a:buChar char="○"/>
            </a:pPr>
            <a:r>
              <a:rPr lang="en-US" sz="1875">
                <a:latin typeface="Arial Black"/>
                <a:ea typeface="Arial Black"/>
                <a:cs typeface="Arial Black"/>
                <a:sym typeface="Arial Black"/>
              </a:rPr>
              <a:t>Maintaining housing</a:t>
            </a:r>
            <a:endParaRPr sz="1875">
              <a:latin typeface="Arial Black"/>
              <a:ea typeface="Arial Black"/>
              <a:cs typeface="Arial Black"/>
              <a:sym typeface="Arial Black"/>
            </a:endParaRPr>
          </a:p>
          <a:p>
            <a:pPr marL="685800" indent="0"/>
            <a:endParaRPr sz="1875">
              <a:latin typeface="Arial Black"/>
              <a:ea typeface="Arial Black"/>
              <a:cs typeface="Arial Black"/>
              <a:sym typeface="Arial Black"/>
            </a:endParaRPr>
          </a:p>
          <a:p>
            <a:pPr marL="0" indent="0"/>
            <a:r>
              <a:rPr lang="en-US">
                <a:latin typeface="Arial Black"/>
                <a:ea typeface="Arial Black"/>
                <a:cs typeface="Arial Black"/>
                <a:sym typeface="Arial Black"/>
              </a:rPr>
              <a:t>This year:</a:t>
            </a:r>
            <a:endParaRPr>
              <a:latin typeface="Arial Black"/>
              <a:ea typeface="Arial Black"/>
              <a:cs typeface="Arial Black"/>
              <a:sym typeface="Arial Black"/>
            </a:endParaRPr>
          </a:p>
          <a:p>
            <a:pPr indent="-285750">
              <a:buFont typeface="Arial Black"/>
              <a:buChar char="●"/>
            </a:pPr>
            <a:r>
              <a:rPr lang="en-US">
                <a:latin typeface="Arial Black"/>
                <a:ea typeface="Arial Black"/>
                <a:cs typeface="Arial Black"/>
                <a:sym typeface="Arial Black"/>
              </a:rPr>
              <a:t>Spent $1300K </a:t>
            </a:r>
            <a:endParaRPr>
              <a:latin typeface="Arial Black"/>
              <a:ea typeface="Arial Black"/>
              <a:cs typeface="Arial Black"/>
              <a:sym typeface="Arial Black"/>
            </a:endParaRPr>
          </a:p>
          <a:p>
            <a:pPr indent="-285750">
              <a:buFont typeface="Arial Black"/>
              <a:buChar char="●"/>
            </a:pPr>
            <a:r>
              <a:rPr lang="en-US">
                <a:latin typeface="Arial Black"/>
                <a:ea typeface="Arial Black"/>
                <a:cs typeface="Arial Black"/>
                <a:sym typeface="Arial Black"/>
              </a:rPr>
              <a:t>Assisted 31 individuals </a:t>
            </a:r>
            <a:endParaRPr>
              <a:latin typeface="Arial Black"/>
              <a:ea typeface="Arial Black"/>
              <a:cs typeface="Arial Black"/>
              <a:sym typeface="Arial Black"/>
            </a:endParaRPr>
          </a:p>
          <a:p>
            <a:pPr lvl="1">
              <a:buFont typeface="Arial Black"/>
              <a:buChar char="○"/>
            </a:pPr>
            <a:r>
              <a:rPr lang="en-US">
                <a:latin typeface="Arial Black"/>
                <a:ea typeface="Arial Black"/>
                <a:cs typeface="Arial Black"/>
                <a:sym typeface="Arial Black"/>
              </a:rPr>
              <a:t>Exceeded goal of 30 already</a:t>
            </a:r>
            <a:endParaRPr>
              <a:latin typeface="Arial Black"/>
              <a:ea typeface="Arial Black"/>
              <a:cs typeface="Arial Black"/>
              <a:sym typeface="Arial Black"/>
            </a:endParaRPr>
          </a:p>
          <a:p>
            <a:pPr marL="685800" indent="0"/>
            <a:endParaRPr>
              <a:latin typeface="Arial Black"/>
              <a:ea typeface="Arial Black"/>
              <a:cs typeface="Arial Black"/>
              <a:sym typeface="Arial Black"/>
            </a:endParaRPr>
          </a:p>
          <a:p>
            <a:pPr indent="-285750">
              <a:buFont typeface="Arial Black"/>
              <a:buChar char="●"/>
            </a:pPr>
            <a:r>
              <a:rPr lang="en-US">
                <a:latin typeface="Arial Black"/>
                <a:ea typeface="Arial Black"/>
                <a:cs typeface="Arial Black"/>
                <a:sym typeface="Arial Black"/>
              </a:rPr>
              <a:t>Success rate: 100%</a:t>
            </a:r>
            <a:endParaRPr>
              <a:latin typeface="Arial Black"/>
              <a:ea typeface="Arial Black"/>
              <a:cs typeface="Arial Black"/>
              <a:sym typeface="Arial Black"/>
            </a:endParaRPr>
          </a:p>
          <a:p>
            <a:pPr marL="0" indent="0"/>
            <a:endParaRPr sz="1425">
              <a:latin typeface="Arial Black"/>
              <a:ea typeface="Arial Black"/>
              <a:cs typeface="Arial Black"/>
              <a:sym typeface="Arial Black"/>
            </a:endParaRPr>
          </a:p>
        </p:txBody>
      </p:sp>
      <p:pic>
        <p:nvPicPr>
          <p:cNvPr id="176" name="Google Shape;176;p4"/>
          <p:cNvPicPr preferRelativeResize="0"/>
          <p:nvPr/>
        </p:nvPicPr>
        <p:blipFill>
          <a:blip r:embed="rId3">
            <a:alphaModFix/>
          </a:blip>
          <a:stretch>
            <a:fillRect/>
          </a:stretch>
        </p:blipFill>
        <p:spPr>
          <a:xfrm>
            <a:off x="5229225" y="2107922"/>
            <a:ext cx="3469726" cy="264216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a:spLocks noGrp="1"/>
          </p:cNvSpPr>
          <p:nvPr>
            <p:ph type="title"/>
          </p:nvPr>
        </p:nvSpPr>
        <p:spPr>
          <a:xfrm>
            <a:off x="2670938" y="1650206"/>
            <a:ext cx="5974200" cy="770400"/>
          </a:xfrm>
          <a:prstGeom prst="rect">
            <a:avLst/>
          </a:prstGeom>
          <a:noFill/>
          <a:ln>
            <a:noFill/>
          </a:ln>
        </p:spPr>
        <p:txBody>
          <a:bodyPr spcFirstLastPara="1" wrap="square" lIns="68569" tIns="0" rIns="68569" bIns="0" anchor="b" anchorCtr="0">
            <a:noAutofit/>
          </a:bodyPr>
          <a:lstStyle/>
          <a:p>
            <a:r>
              <a:rPr lang="en-US" sz="3000"/>
              <a:t>Return on Investment</a:t>
            </a:r>
            <a:endParaRPr sz="3000"/>
          </a:p>
        </p:txBody>
      </p:sp>
      <p:sp>
        <p:nvSpPr>
          <p:cNvPr id="182" name="Google Shape;182;p5"/>
          <p:cNvSpPr txBox="1">
            <a:spLocks noGrp="1"/>
          </p:cNvSpPr>
          <p:nvPr>
            <p:ph type="body" idx="1"/>
          </p:nvPr>
        </p:nvSpPr>
        <p:spPr>
          <a:xfrm>
            <a:off x="2670938" y="2664731"/>
            <a:ext cx="5974200" cy="2841975"/>
          </a:xfrm>
          <a:prstGeom prst="rect">
            <a:avLst/>
          </a:prstGeom>
          <a:noFill/>
          <a:ln>
            <a:noFill/>
          </a:ln>
        </p:spPr>
        <p:txBody>
          <a:bodyPr spcFirstLastPara="1" wrap="square" lIns="68569" tIns="0" rIns="68569" bIns="0" anchor="t" anchorCtr="0">
            <a:normAutofit fontScale="92500" lnSpcReduction="10000"/>
          </a:bodyPr>
          <a:lstStyle/>
          <a:p>
            <a:pPr marL="0" indent="0">
              <a:buNone/>
            </a:pPr>
            <a:r>
              <a:rPr lang="en-US" sz="1800">
                <a:latin typeface="Arial Black"/>
                <a:ea typeface="Arial Black"/>
                <a:cs typeface="Arial Black"/>
                <a:sym typeface="Arial Black"/>
              </a:rPr>
              <a:t>The goal of Nest is to be the last service youth will ever need for housing.  </a:t>
            </a:r>
            <a:endParaRPr sz="1800">
              <a:latin typeface="Arial Black"/>
              <a:ea typeface="Arial Black"/>
              <a:cs typeface="Arial Black"/>
              <a:sym typeface="Arial Black"/>
            </a:endParaRPr>
          </a:p>
          <a:p>
            <a:pPr marL="0" indent="0">
              <a:buNone/>
            </a:pPr>
            <a:endParaRPr sz="1800">
              <a:latin typeface="Arial Black"/>
              <a:ea typeface="Arial Black"/>
              <a:cs typeface="Arial Black"/>
              <a:sym typeface="Arial Black"/>
            </a:endParaRPr>
          </a:p>
          <a:p>
            <a:pPr marL="0" indent="0">
              <a:buNone/>
            </a:pPr>
            <a:r>
              <a:rPr lang="en-US" sz="1800">
                <a:latin typeface="Arial Black"/>
                <a:ea typeface="Arial Black"/>
                <a:cs typeface="Arial Black"/>
                <a:sym typeface="Arial Black"/>
              </a:rPr>
              <a:t>Nest average cost per household this year: $4,200</a:t>
            </a:r>
            <a:endParaRPr sz="1800">
              <a:latin typeface="Arial Black"/>
              <a:ea typeface="Arial Black"/>
              <a:cs typeface="Arial Black"/>
              <a:sym typeface="Arial Black"/>
            </a:endParaRPr>
          </a:p>
          <a:p>
            <a:pPr marL="0" indent="0">
              <a:buNone/>
            </a:pPr>
            <a:endParaRPr sz="1800">
              <a:latin typeface="Arial Black"/>
              <a:ea typeface="Arial Black"/>
              <a:cs typeface="Arial Black"/>
              <a:sym typeface="Arial Black"/>
            </a:endParaRPr>
          </a:p>
          <a:p>
            <a:pPr marL="0" indent="0">
              <a:buNone/>
            </a:pPr>
            <a:r>
              <a:rPr lang="en-US" sz="1800" u="sng">
                <a:latin typeface="Arial Black"/>
                <a:ea typeface="Arial Black"/>
                <a:cs typeface="Arial Black"/>
                <a:sym typeface="Arial Black"/>
              </a:rPr>
              <a:t>Estimated savings to community:</a:t>
            </a:r>
            <a:endParaRPr sz="1800" u="sng">
              <a:latin typeface="Arial Black"/>
              <a:ea typeface="Arial Black"/>
              <a:cs typeface="Arial Black"/>
              <a:sym typeface="Arial Black"/>
            </a:endParaRPr>
          </a:p>
          <a:p>
            <a:pPr marL="0" indent="0">
              <a:buNone/>
            </a:pPr>
            <a:r>
              <a:rPr lang="en-US" sz="1800">
                <a:latin typeface="Arial Black"/>
                <a:ea typeface="Arial Black"/>
                <a:cs typeface="Arial Black"/>
                <a:sym typeface="Arial Black"/>
              </a:rPr>
              <a:t>Male: $1,000,000</a:t>
            </a:r>
            <a:endParaRPr sz="1800">
              <a:latin typeface="Arial Black"/>
              <a:ea typeface="Arial Black"/>
              <a:cs typeface="Arial Black"/>
              <a:sym typeface="Arial Black"/>
            </a:endParaRPr>
          </a:p>
          <a:p>
            <a:pPr marL="0" indent="0">
              <a:buNone/>
            </a:pPr>
            <a:r>
              <a:rPr lang="en-US" sz="1800">
                <a:latin typeface="Arial Black"/>
                <a:ea typeface="Arial Black"/>
                <a:cs typeface="Arial Black"/>
                <a:sym typeface="Arial Black"/>
              </a:rPr>
              <a:t>Female: $2,000,000</a:t>
            </a:r>
            <a:endParaRPr sz="1800">
              <a:latin typeface="Arial Black"/>
              <a:ea typeface="Arial Black"/>
              <a:cs typeface="Arial Black"/>
              <a:sym typeface="Arial Black"/>
            </a:endParaRPr>
          </a:p>
        </p:txBody>
      </p:sp>
      <p:sp>
        <p:nvSpPr>
          <p:cNvPr id="183" name="Google Shape;183;p5"/>
          <p:cNvSpPr txBox="1">
            <a:spLocks noGrp="1"/>
          </p:cNvSpPr>
          <p:nvPr>
            <p:ph type="sldNum" idx="12"/>
          </p:nvPr>
        </p:nvSpPr>
        <p:spPr>
          <a:xfrm>
            <a:off x="7768828" y="1200150"/>
            <a:ext cx="800692"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86</a:t>
            </a:fld>
            <a:endParaRPr kern="0">
              <a:solidFill>
                <a:srgbClr val="1F2C8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4352400" y="2026894"/>
            <a:ext cx="3661425" cy="690300"/>
          </a:xfrm>
          <a:prstGeom prst="rect">
            <a:avLst/>
          </a:prstGeom>
          <a:noFill/>
          <a:ln>
            <a:noFill/>
          </a:ln>
        </p:spPr>
        <p:txBody>
          <a:bodyPr spcFirstLastPara="1" wrap="square" lIns="68569" tIns="0" rIns="68569" bIns="0" anchor="b" anchorCtr="0">
            <a:noAutofit/>
          </a:bodyPr>
          <a:lstStyle/>
          <a:p>
            <a:r>
              <a:rPr lang="en-US" sz="3450"/>
              <a:t>Success Story</a:t>
            </a:r>
            <a:endParaRPr sz="3150"/>
          </a:p>
        </p:txBody>
      </p:sp>
      <p:sp>
        <p:nvSpPr>
          <p:cNvPr id="189" name="Google Shape;189;p6"/>
          <p:cNvSpPr txBox="1">
            <a:spLocks noGrp="1"/>
          </p:cNvSpPr>
          <p:nvPr>
            <p:ph type="sldNum" idx="12"/>
          </p:nvPr>
        </p:nvSpPr>
        <p:spPr>
          <a:xfrm>
            <a:off x="7828856" y="1200150"/>
            <a:ext cx="740664"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87</a:t>
            </a:fld>
            <a:endParaRPr kern="0">
              <a:solidFill>
                <a:srgbClr val="1F2C8F"/>
              </a:solidFill>
            </a:endParaRPr>
          </a:p>
        </p:txBody>
      </p:sp>
      <p:sp>
        <p:nvSpPr>
          <p:cNvPr id="190" name="Google Shape;190;p6"/>
          <p:cNvSpPr txBox="1">
            <a:spLocks noGrp="1"/>
          </p:cNvSpPr>
          <p:nvPr>
            <p:ph type="body" idx="1"/>
          </p:nvPr>
        </p:nvSpPr>
        <p:spPr>
          <a:xfrm>
            <a:off x="4094213" y="3190313"/>
            <a:ext cx="4177800" cy="1677600"/>
          </a:xfrm>
          <a:prstGeom prst="rect">
            <a:avLst/>
          </a:prstGeom>
          <a:noFill/>
          <a:ln>
            <a:noFill/>
          </a:ln>
        </p:spPr>
        <p:txBody>
          <a:bodyPr spcFirstLastPara="1" wrap="square" lIns="68569" tIns="0" rIns="68569" bIns="0" anchor="t" anchorCtr="0">
            <a:normAutofit/>
          </a:bodyPr>
          <a:lstStyle/>
          <a:p>
            <a:pPr marL="260604" indent="-289179">
              <a:spcBef>
                <a:spcPts val="750"/>
              </a:spcBef>
              <a:buFont typeface="Arial Black"/>
              <a:buChar char="•"/>
            </a:pPr>
            <a:r>
              <a:rPr lang="en-US">
                <a:latin typeface="Arial Black"/>
                <a:ea typeface="Arial Black"/>
                <a:cs typeface="Arial Black"/>
                <a:sym typeface="Arial Black"/>
              </a:rPr>
              <a:t>Over the years Nest has helped to create hundreds of success stories, here is one. </a:t>
            </a:r>
            <a:endParaRPr>
              <a:latin typeface="Arial Black"/>
              <a:ea typeface="Arial Black"/>
              <a:cs typeface="Arial Black"/>
              <a:sym typeface="Arial Black"/>
            </a:endParaRPr>
          </a:p>
        </p:txBody>
      </p:sp>
      <p:pic>
        <p:nvPicPr>
          <p:cNvPr id="191" name="Google Shape;191;p6"/>
          <p:cNvPicPr preferRelativeResize="0"/>
          <p:nvPr/>
        </p:nvPicPr>
        <p:blipFill rotWithShape="1">
          <a:blip r:embed="rId3">
            <a:alphaModFix/>
          </a:blip>
          <a:srcRect l="16980" t="1357" r="21673" b="12716"/>
          <a:stretch/>
        </p:blipFill>
        <p:spPr>
          <a:xfrm>
            <a:off x="730519" y="1586288"/>
            <a:ext cx="3184257" cy="334485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title"/>
          </p:nvPr>
        </p:nvSpPr>
        <p:spPr>
          <a:xfrm>
            <a:off x="685800" y="3536513"/>
            <a:ext cx="6224400" cy="575325"/>
          </a:xfrm>
          <a:prstGeom prst="rect">
            <a:avLst/>
          </a:prstGeom>
          <a:noFill/>
          <a:ln>
            <a:noFill/>
          </a:ln>
        </p:spPr>
        <p:txBody>
          <a:bodyPr spcFirstLastPara="1" wrap="square" lIns="68569" tIns="0" rIns="68569" bIns="0" anchor="b" anchorCtr="0">
            <a:noAutofit/>
          </a:bodyPr>
          <a:lstStyle/>
          <a:p>
            <a:r>
              <a:rPr lang="en-US" sz="3675"/>
              <a:t>Questions about Nest?</a:t>
            </a:r>
            <a:endParaRPr sz="3675"/>
          </a:p>
          <a:p>
            <a:endParaRPr sz="3225"/>
          </a:p>
        </p:txBody>
      </p:sp>
      <p:sp>
        <p:nvSpPr>
          <p:cNvPr id="197" name="Google Shape;197;p7"/>
          <p:cNvSpPr txBox="1">
            <a:spLocks noGrp="1"/>
          </p:cNvSpPr>
          <p:nvPr>
            <p:ph type="sldNum" idx="12"/>
          </p:nvPr>
        </p:nvSpPr>
        <p:spPr>
          <a:xfrm>
            <a:off x="7828856" y="1200150"/>
            <a:ext cx="740664" cy="353617"/>
          </a:xfrm>
          <a:prstGeom prst="rect">
            <a:avLst/>
          </a:prstGeom>
          <a:noFill/>
          <a:ln>
            <a:noFill/>
          </a:ln>
        </p:spPr>
        <p:txBody>
          <a:bodyPr spcFirstLastPara="1" wrap="square" lIns="68569" tIns="34275" rIns="0" bIns="34275" anchor="ctr" anchorCtr="0">
            <a:noAutofit/>
          </a:bodyPr>
          <a:lstStyle/>
          <a:p>
            <a:pPr defTabSz="685800">
              <a:buClr>
                <a:srgbClr val="000000"/>
              </a:buClr>
            </a:pPr>
            <a:fld id="{00000000-1234-1234-1234-123412341234}" type="slidenum">
              <a:rPr lang="en-US" kern="0">
                <a:solidFill>
                  <a:srgbClr val="1F2C8F"/>
                </a:solidFill>
              </a:rPr>
              <a:pPr defTabSz="685800">
                <a:buClr>
                  <a:srgbClr val="000000"/>
                </a:buClr>
              </a:pPr>
              <a:t>88</a:t>
            </a:fld>
            <a:endParaRPr kern="0">
              <a:solidFill>
                <a:srgbClr val="1F2C8F"/>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27" y="2227327"/>
            <a:ext cx="3632200" cy="1879663"/>
          </a:xfrm>
          <a:prstGeom prst="rect">
            <a:avLst/>
          </a:prstGeom>
        </p:spPr>
      </p:pic>
      <p:pic>
        <p:nvPicPr>
          <p:cNvPr id="6" name="Picture 5">
            <a:extLst>
              <a:ext uri="{FF2B5EF4-FFF2-40B4-BE49-F238E27FC236}">
                <a16:creationId xmlns:a16="http://schemas.microsoft.com/office/drawing/2014/main" id="{717C2746-77F5-3C2E-73B4-6A72E216E0CE}"/>
              </a:ext>
            </a:extLst>
          </p:cNvPr>
          <p:cNvPicPr>
            <a:picLocks noChangeAspect="1"/>
          </p:cNvPicPr>
          <p:nvPr/>
        </p:nvPicPr>
        <p:blipFill>
          <a:blip r:embed="rId4"/>
          <a:stretch>
            <a:fillRect/>
          </a:stretch>
        </p:blipFill>
        <p:spPr>
          <a:xfrm>
            <a:off x="4573181" y="2225337"/>
            <a:ext cx="3738155" cy="1672824"/>
          </a:xfrm>
          <a:prstGeom prst="rect">
            <a:avLst/>
          </a:prstGeom>
        </p:spPr>
      </p:pic>
      <p:sp>
        <p:nvSpPr>
          <p:cNvPr id="2" name="TextBox 1">
            <a:extLst>
              <a:ext uri="{FF2B5EF4-FFF2-40B4-BE49-F238E27FC236}">
                <a16:creationId xmlns:a16="http://schemas.microsoft.com/office/drawing/2014/main" id="{AEAFB482-21AB-5BC4-3274-A78BB0032098}"/>
              </a:ext>
            </a:extLst>
          </p:cNvPr>
          <p:cNvSpPr txBox="1"/>
          <p:nvPr/>
        </p:nvSpPr>
        <p:spPr>
          <a:xfrm>
            <a:off x="1639980" y="793182"/>
            <a:ext cx="5857694"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Clark County Homeless Crisis Response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Rapid Re-Housing Program</a:t>
            </a:r>
          </a:p>
        </p:txBody>
      </p:sp>
      <p:sp>
        <p:nvSpPr>
          <p:cNvPr id="3" name="TextBox 2">
            <a:extLst>
              <a:ext uri="{FF2B5EF4-FFF2-40B4-BE49-F238E27FC236}">
                <a16:creationId xmlns:a16="http://schemas.microsoft.com/office/drawing/2014/main" id="{1B821BC8-08CE-5566-E64C-098F6E469655}"/>
              </a:ext>
            </a:extLst>
          </p:cNvPr>
          <p:cNvSpPr txBox="1"/>
          <p:nvPr/>
        </p:nvSpPr>
        <p:spPr>
          <a:xfrm>
            <a:off x="936627" y="4648200"/>
            <a:ext cx="737470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By Gina Van Dyken             	March 5th, 2025</a:t>
            </a:r>
          </a:p>
        </p:txBody>
      </p:sp>
    </p:spTree>
    <p:extLst>
      <p:ext uri="{BB962C8B-B14F-4D97-AF65-F5344CB8AC3E}">
        <p14:creationId xmlns:p14="http://schemas.microsoft.com/office/powerpoint/2010/main" val="119033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1AEFA-AC72-459E-43B2-EBB9708D09B7}"/>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BD387F96-953E-C1D1-BABA-67147F6E4BA7}"/>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57D65DD3-5747-8BCC-9801-5662E08D65BA}"/>
              </a:ext>
            </a:extLst>
          </p:cNvPr>
          <p:cNvSpPr>
            <a:spLocks noGrp="1"/>
          </p:cNvSpPr>
          <p:nvPr>
            <p:ph type="sldNum" sz="quarter" idx="12"/>
          </p:nvPr>
        </p:nvSpPr>
        <p:spPr/>
        <p:txBody>
          <a:bodyPr/>
          <a:lstStyle/>
          <a:p>
            <a:fld id="{BD3A08C5-CC68-3947-88A8-A9E34C1A68A7}" type="slidenum">
              <a:rPr lang="en-US" smtClean="0"/>
              <a:pPr/>
              <a:t>9</a:t>
            </a:fld>
            <a:endParaRPr lang="en-US" dirty="0"/>
          </a:p>
        </p:txBody>
      </p:sp>
      <p:pic>
        <p:nvPicPr>
          <p:cNvPr id="5" name="Picture 4">
            <a:extLst>
              <a:ext uri="{FF2B5EF4-FFF2-40B4-BE49-F238E27FC236}">
                <a16:creationId xmlns:a16="http://schemas.microsoft.com/office/drawing/2014/main" id="{964FDA6A-D8AF-574C-2DE2-8FC4D6A76DB9}"/>
              </a:ext>
            </a:extLst>
          </p:cNvPr>
          <p:cNvPicPr>
            <a:picLocks noChangeAspect="1"/>
          </p:cNvPicPr>
          <p:nvPr/>
        </p:nvPicPr>
        <p:blipFill>
          <a:blip r:embed="rId2"/>
          <a:stretch>
            <a:fillRect/>
          </a:stretch>
        </p:blipFill>
        <p:spPr>
          <a:xfrm>
            <a:off x="-9828" y="854486"/>
            <a:ext cx="9153828" cy="5149028"/>
          </a:xfrm>
          <a:prstGeom prst="rect">
            <a:avLst/>
          </a:prstGeom>
        </p:spPr>
      </p:pic>
    </p:spTree>
    <p:extLst>
      <p:ext uri="{BB962C8B-B14F-4D97-AF65-F5344CB8AC3E}">
        <p14:creationId xmlns:p14="http://schemas.microsoft.com/office/powerpoint/2010/main" val="989926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620000" cy="1595718"/>
          </a:xfrm>
          <a:solidFill>
            <a:schemeClr val="accent1">
              <a:lumMod val="40000"/>
              <a:lumOff val="60000"/>
            </a:schemeClr>
          </a:solidFill>
        </p:spPr>
        <p:txBody>
          <a:bodyPr>
            <a:noAutofit/>
          </a:bodyPr>
          <a:lstStyle/>
          <a:p>
            <a:pPr algn="ctr"/>
            <a:r>
              <a:rPr lang="en-US" sz="4400" b="1" dirty="0">
                <a:solidFill>
                  <a:schemeClr val="tx1"/>
                </a:solidFill>
              </a:rPr>
              <a:t>Lifeline Connections</a:t>
            </a:r>
            <a:br>
              <a:rPr lang="en-US" sz="4400" b="1" dirty="0">
                <a:solidFill>
                  <a:schemeClr val="tx1"/>
                </a:solidFill>
              </a:rPr>
            </a:br>
            <a:r>
              <a:rPr lang="en-US" sz="3600" b="1" dirty="0">
                <a:solidFill>
                  <a:schemeClr val="tx1"/>
                </a:solidFill>
              </a:rPr>
              <a:t>Clark County </a:t>
            </a:r>
            <a:br>
              <a:rPr lang="en-US" sz="3600" b="1" dirty="0">
                <a:solidFill>
                  <a:schemeClr val="tx1"/>
                </a:solidFill>
              </a:rPr>
            </a:br>
            <a:r>
              <a:rPr lang="en-US" sz="3600" b="1" dirty="0">
                <a:solidFill>
                  <a:schemeClr val="tx1"/>
                </a:solidFill>
              </a:rPr>
              <a:t>Rapid Re-Housing</a:t>
            </a:r>
          </a:p>
        </p:txBody>
      </p:sp>
      <p:sp>
        <p:nvSpPr>
          <p:cNvPr id="10" name="Content Placeholder 9">
            <a:extLst>
              <a:ext uri="{FF2B5EF4-FFF2-40B4-BE49-F238E27FC236}">
                <a16:creationId xmlns:a16="http://schemas.microsoft.com/office/drawing/2014/main" id="{57A7776D-3DC6-427B-9E48-133CF7DABCAA}"/>
              </a:ext>
            </a:extLst>
          </p:cNvPr>
          <p:cNvSpPr>
            <a:spLocks noGrp="1"/>
          </p:cNvSpPr>
          <p:nvPr>
            <p:ph idx="1"/>
          </p:nvPr>
        </p:nvSpPr>
        <p:spPr>
          <a:xfrm>
            <a:off x="3886200" y="2065157"/>
            <a:ext cx="5105400" cy="4448908"/>
          </a:xfrm>
        </p:spPr>
        <p:txBody>
          <a:bodyPr>
            <a:noAutofit/>
          </a:bodyPr>
          <a:lstStyle/>
          <a:p>
            <a:pPr marL="0" indent="0">
              <a:buNone/>
            </a:pPr>
            <a:endParaRPr lang="en-US" sz="2400" dirty="0">
              <a:solidFill>
                <a:schemeClr val="tx1"/>
              </a:solidFill>
            </a:endParaRPr>
          </a:p>
          <a:p>
            <a:pPr marL="0" indent="0">
              <a:buNone/>
            </a:pPr>
            <a:r>
              <a:rPr lang="en-US" sz="2400" i="1" dirty="0">
                <a:solidFill>
                  <a:schemeClr val="tx1"/>
                </a:solidFill>
              </a:rPr>
              <a:t>In Fiscal Year 2023-2024 successfully housed 16 individuals, among 6 households with the following funds:</a:t>
            </a:r>
            <a:endParaRPr lang="en-US" i="1" dirty="0">
              <a:solidFill>
                <a:schemeClr val="tx1"/>
              </a:solidFill>
            </a:endParaRPr>
          </a:p>
          <a:p>
            <a:pPr marL="0" indent="0">
              <a:buNone/>
            </a:pPr>
            <a:r>
              <a:rPr lang="en-US" i="1" dirty="0">
                <a:solidFill>
                  <a:schemeClr val="tx1"/>
                </a:solidFill>
                <a:effectLst/>
                <a:latin typeface="Calibri" panose="020F0502020204030204" pitchFamily="34" charset="0"/>
                <a:ea typeface="Calibri" panose="020F0502020204030204" pitchFamily="34" charset="0"/>
              </a:rPr>
              <a:t>RENT &amp; UTILITY ASSISTANCE: $75,000</a:t>
            </a:r>
          </a:p>
          <a:p>
            <a:pPr marL="0" indent="0">
              <a:buNone/>
            </a:pPr>
            <a:r>
              <a:rPr lang="en-US" i="1" dirty="0">
                <a:solidFill>
                  <a:schemeClr val="tx1"/>
                </a:solidFill>
                <a:latin typeface="Calibri" panose="020F0502020204030204" pitchFamily="34" charset="0"/>
                <a:ea typeface="Calibri" panose="020F0502020204030204" pitchFamily="34" charset="0"/>
              </a:rPr>
              <a:t>OPERATIONS, FLEX, ESSENTIAL NEEDS</a:t>
            </a:r>
            <a:r>
              <a:rPr lang="en-US" i="1" dirty="0">
                <a:solidFill>
                  <a:schemeClr val="tx1"/>
                </a:solidFill>
                <a:effectLst/>
                <a:latin typeface="Calibri" panose="020F0502020204030204" pitchFamily="34" charset="0"/>
                <a:ea typeface="Calibri" panose="020F0502020204030204" pitchFamily="34" charset="0"/>
              </a:rPr>
              <a:t>: $25,000 </a:t>
            </a:r>
          </a:p>
          <a:p>
            <a:pPr marL="0" indent="0">
              <a:buNone/>
            </a:pPr>
            <a:r>
              <a:rPr lang="en-US" i="1" dirty="0">
                <a:solidFill>
                  <a:schemeClr val="tx1"/>
                </a:solidFill>
                <a:latin typeface="Calibri" panose="020F0502020204030204" pitchFamily="34" charset="0"/>
                <a:ea typeface="Calibri" panose="020F0502020204030204" pitchFamily="34" charset="0"/>
              </a:rPr>
              <a:t>ADMIN: $5,000</a:t>
            </a:r>
          </a:p>
          <a:p>
            <a:pPr marL="0" indent="0">
              <a:buNone/>
            </a:pPr>
            <a:r>
              <a:rPr lang="en-US" i="1" dirty="0">
                <a:solidFill>
                  <a:schemeClr val="tx1"/>
                </a:solidFill>
                <a:effectLst/>
                <a:latin typeface="Calibri" panose="020F0502020204030204" pitchFamily="34" charset="0"/>
                <a:ea typeface="Calibri" panose="020F0502020204030204" pitchFamily="34" charset="0"/>
              </a:rPr>
              <a:t>TOTAL; $100,000</a:t>
            </a:r>
          </a:p>
          <a:p>
            <a:pPr marL="228600" marR="0">
              <a:spcBef>
                <a:spcPts val="0"/>
              </a:spcBef>
              <a:spcAft>
                <a:spcPts val="0"/>
              </a:spcAft>
            </a:pPr>
            <a:endParaRPr lang="en-US" dirty="0">
              <a:effectLst/>
              <a:latin typeface="Calibri" panose="020F0502020204030204" pitchFamily="34" charset="0"/>
              <a:ea typeface="Calibri" panose="020F0502020204030204" pitchFamily="34" charset="0"/>
            </a:endParaRPr>
          </a:p>
          <a:p>
            <a:pPr marL="0" indent="0">
              <a:buNone/>
            </a:pPr>
            <a:endParaRPr lang="en-US" sz="3200" dirty="0">
              <a:solidFill>
                <a:schemeClr val="tx1"/>
              </a:solidFill>
            </a:endParaRPr>
          </a:p>
          <a:p>
            <a:pPr marL="0" indent="0">
              <a:buNone/>
            </a:pPr>
            <a:endParaRPr lang="en-US" sz="3200" dirty="0">
              <a:solidFill>
                <a:schemeClr val="tx1"/>
              </a:solidFill>
            </a:endParaRPr>
          </a:p>
        </p:txBody>
      </p:sp>
      <p:pic>
        <p:nvPicPr>
          <p:cNvPr id="4" name="Picture 3"/>
          <p:cNvPicPr>
            <a:picLocks noChangeAspect="1"/>
          </p:cNvPicPr>
          <p:nvPr/>
        </p:nvPicPr>
        <p:blipFill>
          <a:blip r:embed="rId4"/>
          <a:stretch>
            <a:fillRect/>
          </a:stretch>
        </p:blipFill>
        <p:spPr>
          <a:xfrm>
            <a:off x="291352" y="2595282"/>
            <a:ext cx="3388659" cy="3388659"/>
          </a:xfrm>
          <a:prstGeom prst="rect">
            <a:avLst/>
          </a:prstGeom>
        </p:spPr>
      </p:pic>
    </p:spTree>
    <p:extLst>
      <p:ext uri="{BB962C8B-B14F-4D97-AF65-F5344CB8AC3E}">
        <p14:creationId xmlns:p14="http://schemas.microsoft.com/office/powerpoint/2010/main" val="621797812"/>
      </p:ext>
    </p:extLst>
  </p:cSld>
  <p:clrMapOvr>
    <a:masterClrMapping/>
  </p:clrMapOvr>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40850-F6BC-48FB-A06E-CBC90E6C0685}"/>
              </a:ext>
            </a:extLst>
          </p:cNvPr>
          <p:cNvSpPr txBox="1"/>
          <p:nvPr/>
        </p:nvSpPr>
        <p:spPr>
          <a:xfrm>
            <a:off x="473900" y="1767006"/>
            <a:ext cx="5486401" cy="51706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We find many of our participants seeking housing report it’s impossible for them to rent an apartment of their own due to discriminatory proof of income requirements and unaffordable rent amounts.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Programs like RRH help them overcome these barriers because properties cannot discriminate households with rental assistance.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These funds get them access to apartment qualification requirements while giving them time to increase their income to take on their full rent when the subsidy ends.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Subtitle 2">
            <a:extLst>
              <a:ext uri="{FF2B5EF4-FFF2-40B4-BE49-F238E27FC236}">
                <a16:creationId xmlns:a16="http://schemas.microsoft.com/office/drawing/2014/main" id="{B4B9258D-9DA0-4442-90DC-B2067D58421C}"/>
              </a:ext>
            </a:extLst>
          </p:cNvPr>
          <p:cNvSpPr txBox="1">
            <a:spLocks/>
          </p:cNvSpPr>
          <p:nvPr/>
        </p:nvSpPr>
        <p:spPr>
          <a:xfrm>
            <a:off x="249711" y="838200"/>
            <a:ext cx="5673012" cy="648953"/>
          </a:xfrm>
          <a:prstGeom prst="rect">
            <a:avLst/>
          </a:prstGeom>
          <a:solidFill>
            <a:schemeClr val="accent1">
              <a:lumMod val="40000"/>
              <a:lumOff val="60000"/>
            </a:schemeClr>
          </a:solidFill>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Scope of the Problem</a:t>
            </a:r>
          </a:p>
        </p:txBody>
      </p:sp>
      <p:sp>
        <p:nvSpPr>
          <p:cNvPr id="6" name="TextBox 5">
            <a:extLst>
              <a:ext uri="{FF2B5EF4-FFF2-40B4-BE49-F238E27FC236}">
                <a16:creationId xmlns:a16="http://schemas.microsoft.com/office/drawing/2014/main" id="{D5238098-568A-43C4-B148-77679DA15B65}"/>
              </a:ext>
            </a:extLst>
          </p:cNvPr>
          <p:cNvSpPr txBox="1"/>
          <p:nvPr/>
        </p:nvSpPr>
        <p:spPr>
          <a:xfrm>
            <a:off x="11534141" y="-2398652"/>
            <a:ext cx="457200" cy="2314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silhouette of a person sitting in a chair&#10;&#10;Description automatically generated with medium confidence">
            <a:extLst>
              <a:ext uri="{FF2B5EF4-FFF2-40B4-BE49-F238E27FC236}">
                <a16:creationId xmlns:a16="http://schemas.microsoft.com/office/drawing/2014/main" id="{124FF927-D1DA-984E-9138-A17A257AE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738822"/>
            <a:ext cx="2055251" cy="3089773"/>
          </a:xfrm>
          <a:prstGeom prst="rect">
            <a:avLst/>
          </a:prstGeom>
        </p:spPr>
      </p:pic>
    </p:spTree>
    <p:extLst>
      <p:ext uri="{BB962C8B-B14F-4D97-AF65-F5344CB8AC3E}">
        <p14:creationId xmlns:p14="http://schemas.microsoft.com/office/powerpoint/2010/main" val="1960385777"/>
      </p:ext>
    </p:extLst>
  </p:cSld>
  <p:clrMapOvr>
    <a:masterClrMapping/>
  </p:clrMapOvr>
  <p:extLst>
    <p:ext uri="{6950BFC3-D8DA-4A85-94F7-54DA5524770B}">
      <p188:commentRel xmlns:p188="http://schemas.microsoft.com/office/powerpoint/2018/8/main" r:id="rId3"/>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39CC9A3-8F0B-43A5-A5F7-0746F07DD815}"/>
              </a:ext>
            </a:extLst>
          </p:cNvPr>
          <p:cNvSpPr txBox="1">
            <a:spLocks/>
          </p:cNvSpPr>
          <p:nvPr/>
        </p:nvSpPr>
        <p:spPr>
          <a:xfrm>
            <a:off x="2133600" y="381000"/>
            <a:ext cx="4876800" cy="668692"/>
          </a:xfrm>
          <a:prstGeom prst="rect">
            <a:avLst/>
          </a:prstGeom>
          <a:solidFill>
            <a:schemeClr val="accent1">
              <a:lumMod val="40000"/>
              <a:lumOff val="60000"/>
            </a:schemeClr>
          </a:solidFill>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Rapid Re-Housing</a:t>
            </a:r>
          </a:p>
        </p:txBody>
      </p:sp>
      <p:sp>
        <p:nvSpPr>
          <p:cNvPr id="3" name="TextBox 2">
            <a:extLst>
              <a:ext uri="{FF2B5EF4-FFF2-40B4-BE49-F238E27FC236}">
                <a16:creationId xmlns:a16="http://schemas.microsoft.com/office/drawing/2014/main" id="{575ED117-146A-44A3-A2AA-AF7F3DB76E07}"/>
              </a:ext>
            </a:extLst>
          </p:cNvPr>
          <p:cNvSpPr txBox="1"/>
          <p:nvPr/>
        </p:nvSpPr>
        <p:spPr>
          <a:xfrm>
            <a:off x="533400" y="1053867"/>
            <a:ext cx="8077200"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Outcomes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In FY24 we served 6 households with RRH (CHG). All 6 households maintained their housing at the 12-month mark when the subsidy ended.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Clients in our Supportive Housing program reported a 96% satisfaction rate with services received. We served an average of 25 clients per month across various RRH, Prevention and PSH subsidy programs in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Our housing support includes housing identification, rent and move in assistance and monthly case management. We connect those served to any other services needed such as employment, behavioral health treatment, care coordination and self-sufficiency workshops. When subsidy allotments end our clients are eligible to receive continued housing support through our FCS Supportive Housing program.</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3ED6A2-9A6B-0468-AD55-3F95CAC39987}"/>
              </a:ext>
            </a:extLst>
          </p:cNvPr>
          <p:cNvPicPr>
            <a:picLocks noChangeAspect="1"/>
          </p:cNvPicPr>
          <p:nvPr/>
        </p:nvPicPr>
        <p:blipFill>
          <a:blip r:embed="rId4"/>
          <a:stretch>
            <a:fillRect/>
          </a:stretch>
        </p:blipFill>
        <p:spPr>
          <a:xfrm>
            <a:off x="3581400" y="5392362"/>
            <a:ext cx="2041176" cy="913427"/>
          </a:xfrm>
          <a:prstGeom prst="rect">
            <a:avLst/>
          </a:prstGeom>
        </p:spPr>
      </p:pic>
    </p:spTree>
    <p:extLst>
      <p:ext uri="{BB962C8B-B14F-4D97-AF65-F5344CB8AC3E}">
        <p14:creationId xmlns:p14="http://schemas.microsoft.com/office/powerpoint/2010/main" val="3359851134"/>
      </p:ext>
    </p:extLst>
  </p:cSld>
  <p:clrMapOvr>
    <a:masterClrMapping/>
  </p:clrMapOvr>
  <p:extLst>
    <p:ext uri="{6950BFC3-D8DA-4A85-94F7-54DA5524770B}">
      <p188:commentRel xmlns:p188="http://schemas.microsoft.com/office/powerpoint/2018/8/main" r:id="rId3"/>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691320"/>
            <a:ext cx="2864332" cy="1480879"/>
          </a:xfrm>
          <a:prstGeom prst="rect">
            <a:avLst/>
          </a:prstGeom>
        </p:spPr>
      </p:pic>
      <p:sp>
        <p:nvSpPr>
          <p:cNvPr id="3" name="TextBox 2">
            <a:extLst>
              <a:ext uri="{FF2B5EF4-FFF2-40B4-BE49-F238E27FC236}">
                <a16:creationId xmlns:a16="http://schemas.microsoft.com/office/drawing/2014/main" id="{F296F02F-6639-4A89-BBD3-0B1D98A03B3B}"/>
              </a:ext>
            </a:extLst>
          </p:cNvPr>
          <p:cNvSpPr txBox="1"/>
          <p:nvPr/>
        </p:nvSpPr>
        <p:spPr>
          <a:xfrm>
            <a:off x="3086100" y="685800"/>
            <a:ext cx="28575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rPr>
              <a:t>QUESTIONS?</a:t>
            </a:r>
          </a:p>
        </p:txBody>
      </p:sp>
      <p:sp>
        <p:nvSpPr>
          <p:cNvPr id="4" name="TextBox 3">
            <a:extLst>
              <a:ext uri="{FF2B5EF4-FFF2-40B4-BE49-F238E27FC236}">
                <a16:creationId xmlns:a16="http://schemas.microsoft.com/office/drawing/2014/main" id="{B249234A-5A60-4D69-9E33-08AEC947C657}"/>
              </a:ext>
            </a:extLst>
          </p:cNvPr>
          <p:cNvSpPr txBox="1"/>
          <p:nvPr/>
        </p:nvSpPr>
        <p:spPr>
          <a:xfrm>
            <a:off x="838200" y="1859339"/>
            <a:ext cx="7467600" cy="4524315"/>
          </a:xfrm>
          <a:prstGeom prst="rect">
            <a:avLst/>
          </a:prstGeom>
          <a:noFill/>
        </p:spPr>
        <p:txBody>
          <a:bodyPr wrap="square" rtlCol="0">
            <a:spAutoFit/>
          </a:bodyPr>
          <a:lstStyle/>
          <a:p>
            <a:pPr marL="6350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Andrea Brooks, President and CEO</a:t>
            </a:r>
          </a:p>
          <a:p>
            <a:pPr marL="6350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360-397-8246, ext. 30554 </a:t>
            </a:r>
          </a:p>
          <a:p>
            <a:pPr marL="6350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4"/>
              </a:rPr>
              <a:t>abrooks@lifelineconnections.org</a:t>
            </a:r>
            <a:endPar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Kinh Reynolds, VP of Finance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360-397-8246, ext. 33035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kreynolds@lifelineconnections.org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Christopher Cone,  Development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360-397-8246, ext. 30548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ccone@lifelineconnections.org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Gina Van Dyken, Recovery Supports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Lifeline Connections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360-397-8246, ext. 30287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gvandyken@lifelineconnections.org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5236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4081510" y="3173703"/>
            <a:ext cx="4841345" cy="988336"/>
          </a:xfrm>
        </p:spPr>
        <p:txBody>
          <a:bodyPr lIns="68580" tIns="34290" rIns="68580" bIns="34290" anchor="ctr">
            <a:noAutofit/>
          </a:bodyPr>
          <a:lstStyle/>
          <a:p>
            <a:pPr algn="ctr"/>
            <a:r>
              <a:rPr lang="en-US" sz="2700" dirty="0">
                <a:solidFill>
                  <a:srgbClr val="FA4616"/>
                </a:solidFill>
                <a:latin typeface="Tw Cen MT"/>
              </a:rPr>
              <a:t>Rapid Rehousing Program </a:t>
            </a:r>
            <a:r>
              <a:rPr lang="en-US" sz="2100" dirty="0">
                <a:solidFill>
                  <a:srgbClr val="FA4616"/>
                </a:solidFill>
                <a:latin typeface="Tw Cen MT"/>
              </a:rPr>
              <a:t>Application Presentation</a:t>
            </a:r>
            <a:br>
              <a:rPr lang="en-US" sz="2700" dirty="0">
                <a:solidFill>
                  <a:srgbClr val="FA4616"/>
                </a:solidFill>
                <a:latin typeface="Tw Cen MT"/>
              </a:rPr>
            </a:br>
            <a:endParaRPr lang="en-US" altLang="en-US" sz="2400" dirty="0">
              <a:solidFill>
                <a:srgbClr val="FA4616"/>
              </a:solidFill>
              <a:latin typeface="Tw Cen MT"/>
              <a:cs typeface="Segoe UI"/>
            </a:endParaRPr>
          </a:p>
        </p:txBody>
      </p:sp>
      <p:sp>
        <p:nvSpPr>
          <p:cNvPr id="2" name="TextBox 1">
            <a:extLst>
              <a:ext uri="{FF2B5EF4-FFF2-40B4-BE49-F238E27FC236}">
                <a16:creationId xmlns:a16="http://schemas.microsoft.com/office/drawing/2014/main" id="{FC951FD1-61BF-E799-C778-C272508DD663}"/>
              </a:ext>
            </a:extLst>
          </p:cNvPr>
          <p:cNvSpPr txBox="1"/>
          <p:nvPr/>
        </p:nvSpPr>
        <p:spPr>
          <a:xfrm>
            <a:off x="8191072" y="5665555"/>
            <a:ext cx="731783" cy="207749"/>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900" dirty="0">
                <a:solidFill>
                  <a:prstClr val="black"/>
                </a:solidFill>
                <a:latin typeface="Arial"/>
                <a:cs typeface="Arial"/>
              </a:rPr>
              <a:t>Feb. 2025</a:t>
            </a:r>
          </a:p>
        </p:txBody>
      </p:sp>
      <p:sp>
        <p:nvSpPr>
          <p:cNvPr id="4" name="Rectangle 2">
            <a:extLst>
              <a:ext uri="{FF2B5EF4-FFF2-40B4-BE49-F238E27FC236}">
                <a16:creationId xmlns:a16="http://schemas.microsoft.com/office/drawing/2014/main" id="{8C639102-8386-08B3-6FEA-E54E8893AA92}"/>
              </a:ext>
            </a:extLst>
          </p:cNvPr>
          <p:cNvSpPr txBox="1">
            <a:spLocks noChangeArrowheads="1"/>
          </p:cNvSpPr>
          <p:nvPr/>
        </p:nvSpPr>
        <p:spPr>
          <a:xfrm>
            <a:off x="4085906" y="4159907"/>
            <a:ext cx="4841345" cy="988336"/>
          </a:xfrm>
          <a:prstGeom prst="rect">
            <a:avLst/>
          </a:prstGeom>
        </p:spPr>
        <p:txBody>
          <a:bodyPr lIns="68580" tIns="34290" rIns="68580" bIns="3429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defTabSz="685800" fontAlgn="base"/>
            <a:r>
              <a:rPr lang="en-US" altLang="en-US" sz="1350" dirty="0">
                <a:solidFill>
                  <a:srgbClr val="002D72"/>
                </a:solidFill>
                <a:latin typeface="Segoe UI"/>
                <a:cs typeface="Segoe UI"/>
              </a:rPr>
              <a:t>Thalia McDaid-O'Neill</a:t>
            </a:r>
          </a:p>
          <a:p>
            <a:pPr defTabSz="685800" fontAlgn="base"/>
            <a:r>
              <a:rPr lang="en-US" altLang="en-US" sz="1350" dirty="0">
                <a:solidFill>
                  <a:srgbClr val="002D72"/>
                </a:solidFill>
                <a:latin typeface="Segoe UI"/>
                <a:cs typeface="Segoe UI"/>
              </a:rPr>
              <a:t>Affordable Housing and Stability Program Director</a:t>
            </a:r>
          </a:p>
        </p:txBody>
      </p:sp>
      <p:pic>
        <p:nvPicPr>
          <p:cNvPr id="3" name="Picture 2" descr="A blue and white logo with houses&#10;&#10;AI-generated content may be incorrect.">
            <a:extLst>
              <a:ext uri="{FF2B5EF4-FFF2-40B4-BE49-F238E27FC236}">
                <a16:creationId xmlns:a16="http://schemas.microsoft.com/office/drawing/2014/main" id="{AB3DA980-8E23-D1C9-B82F-B4CD04AE9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253" y="1873029"/>
            <a:ext cx="2027485" cy="1060135"/>
          </a:xfrm>
          <a:prstGeom prst="rect">
            <a:avLst/>
          </a:prstGeom>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BA0B6F-5258-479C-87B7-C806E6757035}"/>
              </a:ext>
            </a:extLst>
          </p:cNvPr>
          <p:cNvSpPr>
            <a:spLocks noGrp="1"/>
          </p:cNvSpPr>
          <p:nvPr>
            <p:ph type="title"/>
          </p:nvPr>
        </p:nvSpPr>
        <p:spPr>
          <a:xfrm>
            <a:off x="571500" y="1394221"/>
            <a:ext cx="4857750" cy="557227"/>
          </a:xfrm>
        </p:spPr>
        <p:txBody>
          <a:bodyPr lIns="68580" tIns="34290" rIns="68580" bIns="34290" anchor="t">
            <a:noAutofit/>
          </a:bodyPr>
          <a:lstStyle/>
          <a:p>
            <a:pPr algn="ctr"/>
            <a:r>
              <a:rPr lang="en-US" sz="2100" dirty="0"/>
              <a:t>Approaches &amp; Program Impact</a:t>
            </a:r>
            <a:endParaRPr lang="en-US" sz="2100" dirty="0">
              <a:cs typeface="Segoe UI"/>
            </a:endParaRP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348916" y="1951448"/>
            <a:ext cx="5080334" cy="3657077"/>
          </a:xfrm>
        </p:spPr>
        <p:txBody>
          <a:bodyPr lIns="68580" tIns="34290" rIns="68580" bIns="34290" anchor="t"/>
          <a:lstStyle/>
          <a:p>
            <a:r>
              <a:rPr lang="en-US" b="0" dirty="0"/>
              <a:t>Rapid Rehousing services for vulnerable individuals and families experiencing homelessness.</a:t>
            </a:r>
            <a:endParaRPr lang="en-US" dirty="0"/>
          </a:p>
          <a:p>
            <a:pPr marL="214313" indent="-214313">
              <a:buFont typeface="Arial" panose="020B0604020202020204" pitchFamily="34" charset="0"/>
              <a:buChar char="•"/>
            </a:pPr>
            <a:r>
              <a:rPr lang="en-US" b="0" dirty="0">
                <a:cs typeface="Segoe UI"/>
              </a:rPr>
              <a:t>Rental subsidies matched with client’s individual needs</a:t>
            </a:r>
          </a:p>
          <a:p>
            <a:pPr marL="214313" indent="-214313">
              <a:buFont typeface="Arial" panose="020B0604020202020204" pitchFamily="34" charset="0"/>
              <a:buChar char="•"/>
            </a:pPr>
            <a:r>
              <a:rPr lang="en-US" b="0" dirty="0">
                <a:cs typeface="Segoe UI"/>
              </a:rPr>
              <a:t>Housing navigation</a:t>
            </a:r>
          </a:p>
          <a:p>
            <a:pPr marL="385763" lvl="1" indent="-214313"/>
            <a:r>
              <a:rPr lang="en-US" b="0" dirty="0">
                <a:cs typeface="Segoe UI"/>
              </a:rPr>
              <a:t>Identifying barriers, identifying housing needs, advocating</a:t>
            </a:r>
          </a:p>
          <a:p>
            <a:pPr marL="214313" indent="-214313">
              <a:buFont typeface="Arial" panose="020B0604020202020204" pitchFamily="34" charset="0"/>
              <a:buChar char="•"/>
            </a:pPr>
            <a:r>
              <a:rPr lang="en-US" b="0" dirty="0">
                <a:cs typeface="Segoe UI"/>
              </a:rPr>
              <a:t>Case management</a:t>
            </a:r>
          </a:p>
          <a:p>
            <a:pPr marL="214313" indent="-214313">
              <a:buFont typeface="Arial" panose="020B0604020202020204" pitchFamily="34" charset="0"/>
              <a:buChar char="•"/>
            </a:pPr>
            <a:endParaRPr lang="en-US" b="0" dirty="0">
              <a:cs typeface="Segoe UI"/>
            </a:endParaRPr>
          </a:p>
          <a:p>
            <a:r>
              <a:rPr lang="en-US" dirty="0">
                <a:cs typeface="Segoe UI"/>
              </a:rPr>
              <a:t>How’re we aiming to address homelessness with this program?</a:t>
            </a:r>
          </a:p>
          <a:p>
            <a:pPr marL="214313" indent="-214313">
              <a:buFont typeface="Arial" panose="020B0604020202020204" pitchFamily="34" charset="0"/>
              <a:buChar char="•"/>
            </a:pPr>
            <a:r>
              <a:rPr lang="en-US" b="0" dirty="0">
                <a:cs typeface="Segoe UI"/>
              </a:rPr>
              <a:t>Moving individuals rapidly into housing</a:t>
            </a:r>
          </a:p>
          <a:p>
            <a:pPr marL="214313" indent="-214313">
              <a:buFont typeface="Arial" panose="020B0604020202020204" pitchFamily="34" charset="0"/>
              <a:buChar char="•"/>
            </a:pPr>
            <a:r>
              <a:rPr lang="en-US" b="0" dirty="0">
                <a:cs typeface="Segoe UI"/>
              </a:rPr>
              <a:t>Tools &amp; Support</a:t>
            </a:r>
          </a:p>
          <a:p>
            <a:pPr marL="214313" indent="-214313">
              <a:buFont typeface="Arial" panose="020B0604020202020204" pitchFamily="34" charset="0"/>
              <a:buChar char="•"/>
            </a:pPr>
            <a:r>
              <a:rPr lang="en-US" b="0" dirty="0">
                <a:cs typeface="Segoe UI"/>
              </a:rPr>
              <a:t>Community partnerships</a:t>
            </a:r>
          </a:p>
          <a:p>
            <a:pPr marL="214313" indent="-214313">
              <a:buFont typeface="Arial" panose="020B0604020202020204" pitchFamily="34" charset="0"/>
              <a:buChar char="•"/>
            </a:pPr>
            <a:r>
              <a:rPr lang="en-US" b="0" dirty="0">
                <a:cs typeface="Segoe UI"/>
              </a:rPr>
              <a:t>Employment focus</a:t>
            </a:r>
          </a:p>
          <a:p>
            <a:pPr marL="385763" lvl="1" indent="-214313">
              <a:buFont typeface="Calibri" panose="020B0604020202020204" pitchFamily="34" charset="0"/>
              <a:buChar char="-"/>
            </a:pPr>
            <a:endParaRPr lang="en-US" b="0" dirty="0">
              <a:cs typeface="Segoe UI"/>
            </a:endParaRPr>
          </a:p>
          <a:p>
            <a:pPr marL="214313" indent="-214313">
              <a:buFont typeface="Calibri"/>
              <a:buChar char="-"/>
            </a:pPr>
            <a:endParaRPr lang="en-US" dirty="0">
              <a:cs typeface="Segoe UI"/>
            </a:endParaRPr>
          </a:p>
        </p:txBody>
      </p:sp>
      <p:pic>
        <p:nvPicPr>
          <p:cNvPr id="4" name="Picture 3" descr="A group of people standing in a doorway&#10;&#10;AI-generated content may be incorrect.">
            <a:extLst>
              <a:ext uri="{FF2B5EF4-FFF2-40B4-BE49-F238E27FC236}">
                <a16:creationId xmlns:a16="http://schemas.microsoft.com/office/drawing/2014/main" id="{52BC9EEE-59A3-4171-74D3-DB68D153E218}"/>
              </a:ext>
            </a:extLst>
          </p:cNvPr>
          <p:cNvPicPr>
            <a:picLocks noChangeAspect="1"/>
          </p:cNvPicPr>
          <p:nvPr/>
        </p:nvPicPr>
        <p:blipFill>
          <a:blip r:embed="rId3"/>
          <a:stretch>
            <a:fillRect/>
          </a:stretch>
        </p:blipFill>
        <p:spPr>
          <a:xfrm>
            <a:off x="3844330" y="4555753"/>
            <a:ext cx="1455341" cy="1081815"/>
          </a:xfrm>
          <a:prstGeom prst="rect">
            <a:avLst/>
          </a:prstGeom>
        </p:spPr>
      </p:pic>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9006-7230-2A29-7F7E-8FFA370020B1}"/>
              </a:ext>
            </a:extLst>
          </p:cNvPr>
          <p:cNvSpPr>
            <a:spLocks noGrp="1"/>
          </p:cNvSpPr>
          <p:nvPr>
            <p:ph type="title"/>
          </p:nvPr>
        </p:nvSpPr>
        <p:spPr>
          <a:xfrm>
            <a:off x="397607" y="1487212"/>
            <a:ext cx="4860192" cy="785813"/>
          </a:xfrm>
        </p:spPr>
        <p:txBody>
          <a:bodyPr lIns="68580" tIns="34290" rIns="68580" bIns="34290" anchor="t">
            <a:noAutofit/>
          </a:bodyPr>
          <a:lstStyle/>
          <a:p>
            <a:pPr algn="ctr"/>
            <a:r>
              <a:rPr lang="en-US" sz="2100" dirty="0">
                <a:solidFill>
                  <a:schemeClr val="accent5">
                    <a:lumMod val="50000"/>
                  </a:schemeClr>
                </a:solidFill>
                <a:cs typeface="Segoe UI"/>
              </a:rPr>
              <a:t>Case Management in the </a:t>
            </a:r>
            <a:br>
              <a:rPr lang="en-US" sz="2100" dirty="0">
                <a:solidFill>
                  <a:schemeClr val="accent5">
                    <a:lumMod val="50000"/>
                  </a:schemeClr>
                </a:solidFill>
                <a:cs typeface="Segoe UI"/>
              </a:rPr>
            </a:br>
            <a:r>
              <a:rPr lang="en-US" sz="2100" dirty="0">
                <a:solidFill>
                  <a:schemeClr val="accent5">
                    <a:lumMod val="50000"/>
                  </a:schemeClr>
                </a:solidFill>
                <a:cs typeface="Segoe UI"/>
              </a:rPr>
              <a:t>Rapid Rehousing Program</a:t>
            </a:r>
            <a:endParaRPr lang="en-US" sz="2100" dirty="0">
              <a:solidFill>
                <a:schemeClr val="accent5">
                  <a:lumMod val="50000"/>
                </a:schemeClr>
              </a:solidFill>
            </a:endParaRPr>
          </a:p>
        </p:txBody>
      </p:sp>
      <p:sp>
        <p:nvSpPr>
          <p:cNvPr id="3" name="Text Placeholder 2">
            <a:extLst>
              <a:ext uri="{FF2B5EF4-FFF2-40B4-BE49-F238E27FC236}">
                <a16:creationId xmlns:a16="http://schemas.microsoft.com/office/drawing/2014/main" id="{F7A32ECF-9D2F-0B17-390E-C9F04B3B1724}"/>
              </a:ext>
            </a:extLst>
          </p:cNvPr>
          <p:cNvSpPr>
            <a:spLocks noGrp="1"/>
          </p:cNvSpPr>
          <p:nvPr>
            <p:ph type="body" sz="quarter" idx="11"/>
          </p:nvPr>
        </p:nvSpPr>
        <p:spPr>
          <a:xfrm>
            <a:off x="397607" y="2431897"/>
            <a:ext cx="4860193" cy="3251354"/>
          </a:xfrm>
        </p:spPr>
        <p:txBody>
          <a:bodyPr lIns="68580" tIns="34290" rIns="68580" bIns="34290" anchor="t"/>
          <a:lstStyle/>
          <a:p>
            <a:pPr marL="257175" indent="-257175">
              <a:buFont typeface="Arial" panose="020B0604020202020204" pitchFamily="34" charset="0"/>
              <a:buChar char="•"/>
            </a:pPr>
            <a:r>
              <a:rPr lang="en-US" sz="1500" b="0" dirty="0">
                <a:solidFill>
                  <a:schemeClr val="accent5">
                    <a:lumMod val="75000"/>
                  </a:schemeClr>
                </a:solidFill>
                <a:cs typeface="Segoe UI"/>
              </a:rPr>
              <a:t>Housing First Approach</a:t>
            </a:r>
          </a:p>
          <a:p>
            <a:pPr marL="257175" indent="-257175">
              <a:buFont typeface="Arial" panose="020B0604020202020204" pitchFamily="34" charset="0"/>
              <a:buChar char="•"/>
            </a:pPr>
            <a:r>
              <a:rPr lang="en-US" sz="1500" b="0" dirty="0">
                <a:solidFill>
                  <a:schemeClr val="accent5">
                    <a:lumMod val="75000"/>
                  </a:schemeClr>
                </a:solidFill>
                <a:cs typeface="Segoe UI"/>
              </a:rPr>
              <a:t>Strengths-based and client-centered</a:t>
            </a:r>
          </a:p>
          <a:p>
            <a:pPr marL="428625" lvl="1" indent="-257175"/>
            <a:r>
              <a:rPr lang="en-US" dirty="0">
                <a:solidFill>
                  <a:schemeClr val="accent5">
                    <a:lumMod val="75000"/>
                  </a:schemeClr>
                </a:solidFill>
                <a:cs typeface="Segoe UI"/>
              </a:rPr>
              <a:t>What skills and abilities are identified? Informed decisions and personal autonomy</a:t>
            </a:r>
            <a:endParaRPr lang="en-US" sz="1500" dirty="0">
              <a:solidFill>
                <a:schemeClr val="accent5">
                  <a:lumMod val="75000"/>
                </a:schemeClr>
              </a:solidFill>
              <a:cs typeface="Segoe UI"/>
            </a:endParaRPr>
          </a:p>
          <a:p>
            <a:pPr marL="257175" indent="-257175">
              <a:buFont typeface="Arial" panose="020B0604020202020204" pitchFamily="34" charset="0"/>
              <a:buChar char="•"/>
            </a:pPr>
            <a:r>
              <a:rPr lang="en-US" sz="1500" b="0" dirty="0">
                <a:solidFill>
                  <a:schemeClr val="accent5">
                    <a:lumMod val="75000"/>
                  </a:schemeClr>
                </a:solidFill>
                <a:cs typeface="Segoe UI"/>
              </a:rPr>
              <a:t>Housing Stability Plans</a:t>
            </a:r>
          </a:p>
          <a:p>
            <a:pPr marL="257175" indent="-257175">
              <a:buFont typeface="Arial" panose="020B0604020202020204" pitchFamily="34" charset="0"/>
              <a:buChar char="•"/>
            </a:pPr>
            <a:r>
              <a:rPr lang="en-US" sz="1500" b="0" dirty="0">
                <a:solidFill>
                  <a:schemeClr val="accent5">
                    <a:lumMod val="75000"/>
                  </a:schemeClr>
                </a:solidFill>
                <a:cs typeface="Segoe UI"/>
              </a:rPr>
              <a:t>Resource and referral connections</a:t>
            </a:r>
          </a:p>
          <a:p>
            <a:pPr marL="428625" lvl="1" indent="-257175"/>
            <a:r>
              <a:rPr lang="en-US" b="0" dirty="0">
                <a:solidFill>
                  <a:schemeClr val="accent5">
                    <a:lumMod val="75000"/>
                  </a:schemeClr>
                </a:solidFill>
                <a:cs typeface="Segoe UI"/>
              </a:rPr>
              <a:t>WorkSource, Pa</a:t>
            </a:r>
            <a:r>
              <a:rPr lang="en-US" dirty="0">
                <a:solidFill>
                  <a:schemeClr val="accent5">
                    <a:lumMod val="75000"/>
                  </a:schemeClr>
                </a:solidFill>
                <a:cs typeface="Segoe UI"/>
              </a:rPr>
              <a:t>rtners in Careers, Goodwill Job Connections</a:t>
            </a:r>
            <a:endParaRPr lang="en-US" b="0" dirty="0">
              <a:solidFill>
                <a:schemeClr val="accent5">
                  <a:lumMod val="75000"/>
                </a:schemeClr>
              </a:solidFill>
              <a:cs typeface="Segoe UI"/>
            </a:endParaRPr>
          </a:p>
          <a:p>
            <a:pPr marL="257175" indent="-257175">
              <a:buFont typeface="Arial" panose="020B0604020202020204" pitchFamily="34" charset="0"/>
              <a:buChar char="•"/>
            </a:pPr>
            <a:r>
              <a:rPr lang="en-US" sz="1500" b="0" dirty="0">
                <a:solidFill>
                  <a:schemeClr val="accent5">
                    <a:lumMod val="75000"/>
                  </a:schemeClr>
                </a:solidFill>
                <a:cs typeface="Segoe UI"/>
              </a:rPr>
              <a:t>Landlord negotiation and conflict resolution</a:t>
            </a:r>
          </a:p>
          <a:p>
            <a:pPr marL="428625" lvl="1" indent="-257175"/>
            <a:r>
              <a:rPr lang="en-US" dirty="0">
                <a:solidFill>
                  <a:schemeClr val="accent5">
                    <a:lumMod val="75000"/>
                  </a:schemeClr>
                </a:solidFill>
                <a:cs typeface="Segoe UI"/>
              </a:rPr>
              <a:t>Advocate and communication</a:t>
            </a:r>
          </a:p>
          <a:p>
            <a:pPr marL="214313" indent="-214313">
              <a:buChar char="•"/>
            </a:pPr>
            <a:endParaRPr lang="en-US" sz="1500" b="0" dirty="0">
              <a:solidFill>
                <a:schemeClr val="accent5"/>
              </a:solidFill>
              <a:cs typeface="Segoe UI"/>
            </a:endParaRPr>
          </a:p>
        </p:txBody>
      </p:sp>
      <p:pic>
        <p:nvPicPr>
          <p:cNvPr id="7" name="Picture 6" descr="A person and child hugging&#10;&#10;AI-generated content may be incorrect.">
            <a:extLst>
              <a:ext uri="{FF2B5EF4-FFF2-40B4-BE49-F238E27FC236}">
                <a16:creationId xmlns:a16="http://schemas.microsoft.com/office/drawing/2014/main" id="{E321C097-A4D7-AA21-8D6B-D5DA9090A830}"/>
              </a:ext>
            </a:extLst>
          </p:cNvPr>
          <p:cNvPicPr>
            <a:picLocks noChangeAspect="1"/>
          </p:cNvPicPr>
          <p:nvPr/>
        </p:nvPicPr>
        <p:blipFill>
          <a:blip r:embed="rId2"/>
          <a:stretch>
            <a:fillRect/>
          </a:stretch>
        </p:blipFill>
        <p:spPr>
          <a:xfrm>
            <a:off x="6013412" y="1557378"/>
            <a:ext cx="1137852" cy="845701"/>
          </a:xfrm>
          <a:prstGeom prst="rect">
            <a:avLst/>
          </a:prstGeom>
        </p:spPr>
      </p:pic>
      <p:pic>
        <p:nvPicPr>
          <p:cNvPr id="10" name="Picture 9" descr="A group of people sitting on a couch&#10;&#10;AI-generated content may be incorrect.">
            <a:extLst>
              <a:ext uri="{FF2B5EF4-FFF2-40B4-BE49-F238E27FC236}">
                <a16:creationId xmlns:a16="http://schemas.microsoft.com/office/drawing/2014/main" id="{49FF8532-A103-9A0F-D5F7-399F72D52147}"/>
              </a:ext>
            </a:extLst>
          </p:cNvPr>
          <p:cNvPicPr>
            <a:picLocks noChangeAspect="1"/>
          </p:cNvPicPr>
          <p:nvPr/>
        </p:nvPicPr>
        <p:blipFill>
          <a:blip r:embed="rId3"/>
          <a:stretch>
            <a:fillRect/>
          </a:stretch>
        </p:blipFill>
        <p:spPr>
          <a:xfrm>
            <a:off x="7590619" y="4454921"/>
            <a:ext cx="1155776" cy="872729"/>
          </a:xfrm>
          <a:prstGeom prst="rect">
            <a:avLst/>
          </a:prstGeom>
        </p:spPr>
      </p:pic>
      <p:pic>
        <p:nvPicPr>
          <p:cNvPr id="6" name="Picture 5">
            <a:extLst>
              <a:ext uri="{FF2B5EF4-FFF2-40B4-BE49-F238E27FC236}">
                <a16:creationId xmlns:a16="http://schemas.microsoft.com/office/drawing/2014/main" id="{04E20D59-7601-708B-D450-0407BE6A9EFB}"/>
              </a:ext>
            </a:extLst>
          </p:cNvPr>
          <p:cNvPicPr>
            <a:picLocks noChangeAspect="1"/>
          </p:cNvPicPr>
          <p:nvPr/>
        </p:nvPicPr>
        <p:blipFill>
          <a:blip r:embed="rId4"/>
          <a:stretch>
            <a:fillRect/>
          </a:stretch>
        </p:blipFill>
        <p:spPr>
          <a:xfrm>
            <a:off x="6013413" y="2686143"/>
            <a:ext cx="2732981" cy="1485715"/>
          </a:xfrm>
          <a:prstGeom prst="rect">
            <a:avLst/>
          </a:prstGeom>
        </p:spPr>
      </p:pic>
    </p:spTree>
    <p:extLst>
      <p:ext uri="{BB962C8B-B14F-4D97-AF65-F5344CB8AC3E}">
        <p14:creationId xmlns:p14="http://schemas.microsoft.com/office/powerpoint/2010/main" val="37133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ADAC50-8145-8837-1B83-7CEF97BF4464}"/>
              </a:ext>
            </a:extLst>
          </p:cNvPr>
          <p:cNvPicPr>
            <a:picLocks noChangeAspect="1"/>
          </p:cNvPicPr>
          <p:nvPr/>
        </p:nvPicPr>
        <p:blipFill>
          <a:blip r:embed="rId2"/>
          <a:srcRect l="33867"/>
          <a:stretch/>
        </p:blipFill>
        <p:spPr>
          <a:xfrm>
            <a:off x="7150100" y="1558975"/>
            <a:ext cx="1188356" cy="575173"/>
          </a:xfrm>
          <a:prstGeom prst="rect">
            <a:avLst/>
          </a:prstGeom>
        </p:spPr>
      </p:pic>
      <p:sp>
        <p:nvSpPr>
          <p:cNvPr id="7" name="Title 1">
            <a:extLst>
              <a:ext uri="{FF2B5EF4-FFF2-40B4-BE49-F238E27FC236}">
                <a16:creationId xmlns:a16="http://schemas.microsoft.com/office/drawing/2014/main" id="{FD2480FE-423B-CB4D-98A0-35037B722938}"/>
              </a:ext>
            </a:extLst>
          </p:cNvPr>
          <p:cNvSpPr>
            <a:spLocks noGrp="1"/>
          </p:cNvSpPr>
          <p:nvPr>
            <p:ph type="title"/>
          </p:nvPr>
        </p:nvSpPr>
        <p:spPr>
          <a:xfrm>
            <a:off x="3899807" y="1203722"/>
            <a:ext cx="4857750" cy="618452"/>
          </a:xfrm>
        </p:spPr>
        <p:txBody>
          <a:bodyPr lIns="68580" tIns="34290" rIns="68580" bIns="34290" anchor="t">
            <a:normAutofit/>
          </a:bodyPr>
          <a:lstStyle/>
          <a:p>
            <a:r>
              <a:rPr lang="en-US" sz="2100" dirty="0">
                <a:cs typeface="Segoe UI"/>
              </a:rPr>
              <a:t>Previous One-Year Outcomes</a:t>
            </a:r>
            <a:br>
              <a:rPr lang="en-US" sz="2100" dirty="0">
                <a:cs typeface="Segoe UI"/>
              </a:rPr>
            </a:br>
            <a:r>
              <a:rPr lang="en-US" sz="1500" dirty="0">
                <a:cs typeface="Segoe UI"/>
              </a:rPr>
              <a:t>07.01.23 – 06.30.24</a:t>
            </a:r>
            <a:endParaRPr lang="en-US" sz="2100" dirty="0">
              <a:cs typeface="Segoe UI"/>
            </a:endParaRPr>
          </a:p>
        </p:txBody>
      </p:sp>
      <p:sp>
        <p:nvSpPr>
          <p:cNvPr id="10" name="Text Placeholder 2">
            <a:extLst>
              <a:ext uri="{FF2B5EF4-FFF2-40B4-BE49-F238E27FC236}">
                <a16:creationId xmlns:a16="http://schemas.microsoft.com/office/drawing/2014/main" id="{8BEAD1E0-EF0A-33CF-93FE-94C669D76141}"/>
              </a:ext>
            </a:extLst>
          </p:cNvPr>
          <p:cNvSpPr>
            <a:spLocks noGrp="1"/>
          </p:cNvSpPr>
          <p:nvPr>
            <p:ph type="body" sz="quarter" idx="11"/>
          </p:nvPr>
        </p:nvSpPr>
        <p:spPr>
          <a:xfrm>
            <a:off x="3899807" y="1870949"/>
            <a:ext cx="4857750" cy="3939301"/>
          </a:xfrm>
        </p:spPr>
        <p:txBody>
          <a:bodyPr lIns="68580" tIns="34290" rIns="68580" bIns="34290" anchor="t"/>
          <a:lstStyle/>
          <a:p>
            <a:pPr>
              <a:spcAft>
                <a:spcPts val="600"/>
              </a:spcAft>
            </a:pPr>
            <a:r>
              <a:rPr lang="en-US" b="0" dirty="0">
                <a:latin typeface="Aptos" panose="020B0004020202020204" pitchFamily="34" charset="0"/>
                <a:ea typeface="Aptos" panose="020B0004020202020204" pitchFamily="34" charset="0"/>
                <a:cs typeface="Aptos" panose="020B0004020202020204" pitchFamily="34" charset="0"/>
              </a:rPr>
              <a:t>Number of individuals served: 59</a:t>
            </a:r>
          </a:p>
          <a:p>
            <a:r>
              <a:rPr lang="en-US" b="0" dirty="0">
                <a:latin typeface="Aptos" panose="020B0004020202020204" pitchFamily="34" charset="0"/>
                <a:ea typeface="Aptos" panose="020B0004020202020204" pitchFamily="34" charset="0"/>
                <a:cs typeface="Aptos" panose="020B0004020202020204" pitchFamily="34" charset="0"/>
              </a:rPr>
              <a:t>Percent of successful exits 82 %, Length of Stay 77 days, Time from entry to housed 16 days, Unsheltered entries 100%, Percent of chronic move-ins 75%, Percent of chronic housed 9%,  Percent returning to homelessness 7%</a:t>
            </a:r>
            <a:endParaRPr lang="en-US" b="0" dirty="0">
              <a:latin typeface="Aptos" panose="020B0004020202020204" pitchFamily="34" charset="0"/>
              <a:ea typeface="Times New Roman" panose="02020603050405020304" pitchFamily="18" charset="0"/>
              <a:cs typeface="Times New Roman" panose="02020603050405020304" pitchFamily="18" charset="0"/>
            </a:endParaRPr>
          </a:p>
          <a:p>
            <a:endParaRPr lang="en-US" sz="900" dirty="0">
              <a:cs typeface="Segoe UI"/>
            </a:endParaRPr>
          </a:p>
          <a:p>
            <a:r>
              <a:rPr lang="en-US" dirty="0">
                <a:cs typeface="Segoe UI"/>
              </a:rPr>
              <a:t>Participant Anecdote: </a:t>
            </a:r>
          </a:p>
          <a:p>
            <a:r>
              <a:rPr lang="en-US" sz="1050" b="0" dirty="0">
                <a:solidFill>
                  <a:srgbClr val="212121"/>
                </a:solidFill>
                <a:latin typeface="Segoe UI" panose="020B0502040204020203" pitchFamily="34" charset="0"/>
              </a:rPr>
              <a:t>“Before I was granted an opportunity to receive this housing program, I was broken, my life was chaos and honestly, I and my actions were just awful. I know you may not like to read someone talking about themselves in such a way, but it's just the truth. I was about 15 years into heavy drug use which led me to being unemployable. With no family, no real/good friends left, I turned to criminal activity to supply myself with basic necessities, drugs and every so often maybe a place to sleep.”</a:t>
            </a:r>
          </a:p>
          <a:p>
            <a:r>
              <a:rPr lang="en-US" sz="1200" b="0" dirty="0">
                <a:solidFill>
                  <a:srgbClr val="212121"/>
                </a:solidFill>
                <a:latin typeface="Segoe UI" panose="020B0502040204020203" pitchFamily="34" charset="0"/>
              </a:rPr>
              <a:t>Case Management: employment resources, recovery support referrals, goal setting.</a:t>
            </a:r>
          </a:p>
          <a:p>
            <a:endParaRPr lang="en-US" sz="1200" b="0" dirty="0">
              <a:solidFill>
                <a:srgbClr val="212121"/>
              </a:solidFill>
              <a:latin typeface="Segoe UI" panose="020B0502040204020203" pitchFamily="34" charset="0"/>
            </a:endParaRPr>
          </a:p>
        </p:txBody>
      </p:sp>
    </p:spTree>
    <p:extLst>
      <p:ext uri="{BB962C8B-B14F-4D97-AF65-F5344CB8AC3E}">
        <p14:creationId xmlns:p14="http://schemas.microsoft.com/office/powerpoint/2010/main" val="157838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143974" y="1424956"/>
            <a:ext cx="6856048" cy="923330"/>
          </a:xfrm>
        </p:spPr>
        <p:txBody>
          <a:bodyPr/>
          <a:lstStyle/>
          <a:p>
            <a:r>
              <a:rPr lang="en-US"/>
              <a:t>Thank you!</a:t>
            </a:r>
            <a:br>
              <a:rPr lang="en-US"/>
            </a:br>
            <a:r>
              <a:rPr lang="en-US"/>
              <a:t>Q </a:t>
            </a:r>
            <a:r>
              <a:rPr lang="en-US">
                <a:solidFill>
                  <a:schemeClr val="accent6">
                    <a:lumMod val="60000"/>
                    <a:lumOff val="40000"/>
                  </a:schemeClr>
                </a:solidFill>
              </a:rPr>
              <a:t>&amp;</a:t>
            </a:r>
            <a:r>
              <a:rPr lang="en-US"/>
              <a:t> A</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1647229" y="4509713"/>
            <a:ext cx="5849540" cy="716624"/>
          </a:xfrm>
        </p:spPr>
        <p:txBody>
          <a:bodyPr/>
          <a:lstStyle/>
          <a:p>
            <a:r>
              <a:rPr lang="en-US"/>
              <a:t>Thalia McDaid-O’Neill</a:t>
            </a:r>
          </a:p>
          <a:p>
            <a:r>
              <a:rPr lang="en-US">
                <a:hlinkClick r:id="rId3"/>
              </a:rPr>
              <a:t>Tmcdaid-oneill@sharevancouver.org</a:t>
            </a:r>
            <a:endParaRPr lang="en-US"/>
          </a:p>
          <a:p>
            <a:r>
              <a:rPr lang="en-US"/>
              <a:t>360-952-8205</a:t>
            </a:r>
          </a:p>
        </p:txBody>
      </p:sp>
      <p:pic>
        <p:nvPicPr>
          <p:cNvPr id="3" name="Picture 2" descr="A lighthouse hit by the turbulent ocean">
            <a:extLst>
              <a:ext uri="{FF2B5EF4-FFF2-40B4-BE49-F238E27FC236}">
                <a16:creationId xmlns:a16="http://schemas.microsoft.com/office/drawing/2014/main" id="{2B49A2A3-002B-D703-9265-0E0022C5DF77}"/>
              </a:ext>
            </a:extLst>
          </p:cNvPr>
          <p:cNvPicPr>
            <a:picLocks noChangeAspect="1"/>
          </p:cNvPicPr>
          <p:nvPr/>
        </p:nvPicPr>
        <p:blipFill>
          <a:blip r:embed="rId4"/>
          <a:stretch>
            <a:fillRect/>
          </a:stretch>
        </p:blipFill>
        <p:spPr>
          <a:xfrm>
            <a:off x="3100349" y="2447266"/>
            <a:ext cx="2943299" cy="1963469"/>
          </a:xfrm>
          <a:prstGeom prst="rect">
            <a:avLst/>
          </a:prstGeom>
        </p:spPr>
      </p:pic>
    </p:spTree>
    <p:extLst>
      <p:ext uri="{BB962C8B-B14F-4D97-AF65-F5344CB8AC3E}">
        <p14:creationId xmlns:p14="http://schemas.microsoft.com/office/powerpoint/2010/main" val="57671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4AEF9A-BFEA-B7C0-71E9-B29DE97FFC81}"/>
              </a:ext>
            </a:extLst>
          </p:cNvPr>
          <p:cNvSpPr>
            <a:spLocks noGrp="1"/>
          </p:cNvSpPr>
          <p:nvPr>
            <p:ph type="dt" sz="half" idx="10"/>
          </p:nvPr>
        </p:nvSpPr>
        <p:spPr/>
        <p:txBody>
          <a:bodyPr/>
          <a:lstStyle/>
          <a:p>
            <a:r>
              <a:rPr lang="en-US"/>
              <a:t>3/5/2025</a:t>
            </a:r>
            <a:endParaRPr lang="en-US" dirty="0"/>
          </a:p>
        </p:txBody>
      </p:sp>
      <p:sp>
        <p:nvSpPr>
          <p:cNvPr id="3" name="Footer Placeholder 2">
            <a:extLst>
              <a:ext uri="{FF2B5EF4-FFF2-40B4-BE49-F238E27FC236}">
                <a16:creationId xmlns:a16="http://schemas.microsoft.com/office/drawing/2014/main" id="{EABBC6B4-82DF-1A11-9243-600C54480833}"/>
              </a:ext>
            </a:extLst>
          </p:cNvPr>
          <p:cNvSpPr>
            <a:spLocks noGrp="1"/>
          </p:cNvSpPr>
          <p:nvPr>
            <p:ph type="ftr" sz="quarter" idx="11"/>
          </p:nvPr>
        </p:nvSpPr>
        <p:spPr/>
        <p:txBody>
          <a:bodyPr/>
          <a:lstStyle/>
          <a:p>
            <a:r>
              <a:rPr lang="en-US"/>
              <a:t>Community Action Advisory Board</a:t>
            </a:r>
            <a:endParaRPr lang="en-US" dirty="0"/>
          </a:p>
        </p:txBody>
      </p:sp>
      <p:sp>
        <p:nvSpPr>
          <p:cNvPr id="4" name="Slide Number Placeholder 3">
            <a:extLst>
              <a:ext uri="{FF2B5EF4-FFF2-40B4-BE49-F238E27FC236}">
                <a16:creationId xmlns:a16="http://schemas.microsoft.com/office/drawing/2014/main" id="{E6603C4E-9898-653F-1C46-7982FAC2BC0E}"/>
              </a:ext>
            </a:extLst>
          </p:cNvPr>
          <p:cNvSpPr>
            <a:spLocks noGrp="1"/>
          </p:cNvSpPr>
          <p:nvPr>
            <p:ph type="sldNum" sz="quarter" idx="12"/>
          </p:nvPr>
        </p:nvSpPr>
        <p:spPr/>
        <p:txBody>
          <a:bodyPr/>
          <a:lstStyle/>
          <a:p>
            <a:fld id="{BD3A08C5-CC68-3947-88A8-A9E34C1A68A7}" type="slidenum">
              <a:rPr lang="en-US" smtClean="0"/>
              <a:pPr/>
              <a:t>99</a:t>
            </a:fld>
            <a:endParaRPr lang="en-US" dirty="0"/>
          </a:p>
        </p:txBody>
      </p:sp>
      <p:pic>
        <p:nvPicPr>
          <p:cNvPr id="5" name="Picture 4">
            <a:extLst>
              <a:ext uri="{FF2B5EF4-FFF2-40B4-BE49-F238E27FC236}">
                <a16:creationId xmlns:a16="http://schemas.microsoft.com/office/drawing/2014/main" id="{F3EECAD6-E7D5-9EE3-5E59-4E6473F78A95}"/>
              </a:ext>
            </a:extLst>
          </p:cNvPr>
          <p:cNvPicPr>
            <a:picLocks noChangeAspect="1"/>
          </p:cNvPicPr>
          <p:nvPr/>
        </p:nvPicPr>
        <p:blipFill>
          <a:blip r:embed="rId2"/>
          <a:stretch>
            <a:fillRect/>
          </a:stretch>
        </p:blipFill>
        <p:spPr>
          <a:xfrm>
            <a:off x="5978" y="860613"/>
            <a:ext cx="9122482" cy="5131396"/>
          </a:xfrm>
          <a:prstGeom prst="rect">
            <a:avLst/>
          </a:prstGeom>
        </p:spPr>
      </p:pic>
    </p:spTree>
    <p:extLst>
      <p:ext uri="{BB962C8B-B14F-4D97-AF65-F5344CB8AC3E}">
        <p14:creationId xmlns:p14="http://schemas.microsoft.com/office/powerpoint/2010/main" val="1726691191"/>
      </p:ext>
    </p:extLst>
  </p:cSld>
  <p:clrMapOvr>
    <a:masterClrMapping/>
  </p:clrMapOvr>
</p:sld>
</file>

<file path=ppt/theme/theme1.xml><?xml version="1.0" encoding="utf-8"?>
<a:theme xmlns:a="http://schemas.openxmlformats.org/drawingml/2006/main" name="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10.xml><?xml version="1.0" encoding="utf-8"?>
<a:theme xmlns:a="http://schemas.openxmlformats.org/drawingml/2006/main" name="2018_Board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B Master PPT Template 02.17.pptx" id="{98581B4B-E406-4A21-906A-92F1F3D889B1}" vid="{AE14115F-06E7-47CB-911F-0BB9BC8185C1}"/>
    </a:ext>
  </a:extLst>
</a:theme>
</file>

<file path=ppt/theme/theme1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5.xml><?xml version="1.0" encoding="utf-8"?>
<a:theme xmlns:a="http://schemas.openxmlformats.org/drawingml/2006/main" name="Office Theme">
  <a:themeElements>
    <a:clrScheme name="Custom 115">
      <a:dk1>
        <a:sysClr val="windowText" lastClr="000000"/>
      </a:dk1>
      <a:lt1>
        <a:sysClr val="window" lastClr="FFFFFF"/>
      </a:lt1>
      <a:dk2>
        <a:srgbClr val="F36E36"/>
      </a:dk2>
      <a:lt2>
        <a:srgbClr val="E7E6E6"/>
      </a:lt2>
      <a:accent1>
        <a:srgbClr val="A31312"/>
      </a:accent1>
      <a:accent2>
        <a:srgbClr val="E7E6E6"/>
      </a:accent2>
      <a:accent3>
        <a:srgbClr val="FDB913"/>
      </a:accent3>
      <a:accent4>
        <a:srgbClr val="1E753B"/>
      </a:accent4>
      <a:accent5>
        <a:srgbClr val="067CA2"/>
      </a:accent5>
      <a:accent6>
        <a:srgbClr val="493456"/>
      </a:accent6>
      <a:hlink>
        <a:srgbClr val="067CA2"/>
      </a:hlink>
      <a:folHlink>
        <a:srgbClr val="886D93"/>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967531_win32_mlw v2" id="{D6E82B91-6E0A-4ADE-ABDF-7A3107FF5DC0}" vid="{FDF63795-6842-4874-86B5-D3F4150A0B07}"/>
    </a:ext>
  </a:extLst>
</a:theme>
</file>

<file path=ppt/theme/theme16.xml><?xml version="1.0" encoding="utf-8"?>
<a:theme xmlns:a="http://schemas.openxmlformats.org/drawingml/2006/main" name="1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45331398_Win32_SL_V13" id="{C59E605D-C281-4A06-BDA0-E97A35AC3AA8}" vid="{25D1D206-DA25-4050-926A-BD6D3A1B506F}"/>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2: full color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0B011555-5D57-4640-BBEF-58C720999D0F}"/>
    </a:ext>
  </a:extLst>
</a:theme>
</file>

<file path=ppt/theme/theme3.xml><?xml version="1.0" encoding="utf-8"?>
<a:theme xmlns:a="http://schemas.openxmlformats.org/drawingml/2006/main" name="MASTER 3: simple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4: blank">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lank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ASTER 1: standard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6584357F-6C1A-5F46-B421-E0E8B8DD0D40}"/>
    </a:ext>
  </a:extLst>
</a:theme>
</file>

<file path=ppt/theme/theme8.xml><?xml version="1.0" encoding="utf-8"?>
<a:theme xmlns:a="http://schemas.openxmlformats.org/drawingml/2006/main" name="1_MASTER 2: full color slide">
  <a:themeElements>
    <a:clrScheme name="Clark_County">
      <a:dk1>
        <a:srgbClr val="000000"/>
      </a:dk1>
      <a:lt1>
        <a:srgbClr val="FFFFFF"/>
      </a:lt1>
      <a:dk2>
        <a:srgbClr val="565F65"/>
      </a:dk2>
      <a:lt2>
        <a:srgbClr val="E7E6E6"/>
      </a:lt2>
      <a:accent1>
        <a:srgbClr val="00595B"/>
      </a:accent1>
      <a:accent2>
        <a:srgbClr val="BBC035"/>
      </a:accent2>
      <a:accent3>
        <a:srgbClr val="D7872A"/>
      </a:accent3>
      <a:accent4>
        <a:srgbClr val="BB4050"/>
      </a:accent4>
      <a:accent5>
        <a:srgbClr val="81627B"/>
      </a:accent5>
      <a:accent6>
        <a:srgbClr val="D3E2D6"/>
      </a:accent6>
      <a:hlink>
        <a:srgbClr val="BCC135"/>
      </a:hlink>
      <a:folHlink>
        <a:srgbClr val="D7872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308PPTtemplate-widescreenV2" id="{CE5D76EA-F285-5C46-B7FC-10D67A87D625}" vid="{0B011555-5D57-4640-BBEF-58C720999D0F}"/>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ClarkCo_template</Template>
  <TotalTime>4734</TotalTime>
  <Words>6310</Words>
  <Application>Microsoft Office PowerPoint</Application>
  <PresentationFormat>On-screen Show (4:3)</PresentationFormat>
  <Paragraphs>824</Paragraphs>
  <Slides>135</Slides>
  <Notes>58</Notes>
  <HiddenSlides>0</HiddenSlides>
  <MMClips>0</MMClips>
  <ScaleCrop>false</ScaleCrop>
  <HeadingPairs>
    <vt:vector size="6" baseType="variant">
      <vt:variant>
        <vt:lpstr>Fonts Used</vt:lpstr>
      </vt:variant>
      <vt:variant>
        <vt:i4>25</vt:i4>
      </vt:variant>
      <vt:variant>
        <vt:lpstr>Theme</vt:lpstr>
      </vt:variant>
      <vt:variant>
        <vt:i4>17</vt:i4>
      </vt:variant>
      <vt:variant>
        <vt:lpstr>Slide Titles</vt:lpstr>
      </vt:variant>
      <vt:variant>
        <vt:i4>135</vt:i4>
      </vt:variant>
    </vt:vector>
  </HeadingPairs>
  <TitlesOfParts>
    <vt:vector size="177" baseType="lpstr">
      <vt:lpstr>-apple-system</vt:lpstr>
      <vt:lpstr>Aptos</vt:lpstr>
      <vt:lpstr>Aptos Narrow</vt:lpstr>
      <vt:lpstr>Arial</vt:lpstr>
      <vt:lpstr>Arial Black</vt:lpstr>
      <vt:lpstr>Average</vt:lpstr>
      <vt:lpstr>Calibri</vt:lpstr>
      <vt:lpstr>Calibri Light</vt:lpstr>
      <vt:lpstr>CiscoSansTT Light</vt:lpstr>
      <vt:lpstr>Courier New</vt:lpstr>
      <vt:lpstr>EB Garamond</vt:lpstr>
      <vt:lpstr>Garamond</vt:lpstr>
      <vt:lpstr>Gill Sans</vt:lpstr>
      <vt:lpstr>Minion Pro</vt:lpstr>
      <vt:lpstr>Myriad Pro</vt:lpstr>
      <vt:lpstr>Noto Sans Symbols</vt:lpstr>
      <vt:lpstr>Oswald</vt:lpstr>
      <vt:lpstr>Proxima Nova</vt:lpstr>
      <vt:lpstr>Segoe UI</vt:lpstr>
      <vt:lpstr>Tenorite</vt:lpstr>
      <vt:lpstr>Times New Roman</vt:lpstr>
      <vt:lpstr>Tw Cen MT</vt:lpstr>
      <vt:lpstr>Univers Condensed Light</vt:lpstr>
      <vt:lpstr>Walbaum Display Light</vt:lpstr>
      <vt:lpstr>Wingdings</vt:lpstr>
      <vt:lpstr>MASTER 1: standard slide</vt:lpstr>
      <vt:lpstr>MASTER 2: full color slide</vt:lpstr>
      <vt:lpstr>MASTER 3: simple slide</vt:lpstr>
      <vt:lpstr>MASTER 4: blank</vt:lpstr>
      <vt:lpstr>Blank Slide</vt:lpstr>
      <vt:lpstr>1_Blank Slide</vt:lpstr>
      <vt:lpstr>1_MASTER 1: standard slide</vt:lpstr>
      <vt:lpstr>1_MASTER 2: full color slide</vt:lpstr>
      <vt:lpstr>Custom Design</vt:lpstr>
      <vt:lpstr>2018_Board Template</vt:lpstr>
      <vt:lpstr>AngleLinesVTI</vt:lpstr>
      <vt:lpstr>Slate</vt:lpstr>
      <vt:lpstr>Custom</vt:lpstr>
      <vt:lpstr>Retrospect</vt:lpstr>
      <vt:lpstr>Office Theme</vt:lpstr>
      <vt:lpstr>1_Slate</vt:lpstr>
      <vt:lpstr>1_Custom</vt:lpstr>
      <vt:lpstr>WELCOME! Community Action Advisory Board Meeting</vt:lpstr>
      <vt:lpstr>Approval of Jan and Feb 2025 Minutes</vt:lpstr>
      <vt:lpstr>July 2024 – December 2024 Outcomes Report</vt:lpstr>
      <vt:lpstr>CAP and HCRS Request for Application Presentations </vt:lpstr>
      <vt:lpstr>CAP – Physical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 – Income and Asset Building</vt:lpstr>
      <vt:lpstr>   CAAB Presentation - March 5, 2025</vt:lpstr>
      <vt:lpstr> Discussion Points</vt:lpstr>
      <vt:lpstr>Mission, Vision, and Values</vt:lpstr>
      <vt:lpstr> Financial Wellness Services</vt:lpstr>
      <vt:lpstr>Our Partners, Clients, and Staff</vt:lpstr>
      <vt:lpstr>The Need within the Community</vt:lpstr>
      <vt:lpstr>Answering that Community Need</vt:lpstr>
      <vt:lpstr>Projections to Support Request</vt:lpstr>
      <vt:lpstr>PowerPoint Presentation</vt:lpstr>
      <vt:lpstr>PowerPoint Presentation</vt:lpstr>
      <vt:lpstr>CAP - Transportation</vt:lpstr>
      <vt:lpstr>SAT Program Support Assistance Transportation Program</vt:lpstr>
      <vt:lpstr>AGENDA</vt:lpstr>
      <vt:lpstr>PowerPoint Presentation</vt:lpstr>
      <vt:lpstr>PowerPoint Presentation</vt:lpstr>
      <vt:lpstr>PowerPoint Presentation</vt:lpstr>
      <vt:lpstr>PowerPoint Presentation</vt:lpstr>
      <vt:lpstr>THANK YOU</vt:lpstr>
      <vt:lpstr>Rapid Re-Housing (RRH)</vt:lpstr>
      <vt:lpstr>PowerPoint Presentation</vt:lpstr>
      <vt:lpstr>Program Fundamentals</vt:lpstr>
      <vt:lpstr>RRH Experience</vt:lpstr>
      <vt:lpstr>Clark RRH Program Goals</vt:lpstr>
      <vt:lpstr>Successes and Challenges</vt:lpstr>
      <vt:lpstr>Success Story     </vt:lpstr>
      <vt:lpstr>Partnerships</vt:lpstr>
      <vt:lpstr>     </vt:lpstr>
      <vt:lpstr>Nest</vt:lpstr>
      <vt:lpstr>Who we serve:</vt:lpstr>
      <vt:lpstr>Case Management  Build trust  Obtain housing   Eliminate barriers Find suitable housing  Positive Youth Development  Life skills  Referrals to outside agencies </vt:lpstr>
      <vt:lpstr>Best Practice Models</vt:lpstr>
      <vt:lpstr>Outcomes  &amp; Success Rates</vt:lpstr>
      <vt:lpstr>Return on Investment</vt:lpstr>
      <vt:lpstr>Success Story</vt:lpstr>
      <vt:lpstr>Questions about Nest? </vt:lpstr>
      <vt:lpstr>PowerPoint Presentation</vt:lpstr>
      <vt:lpstr>Lifeline Connections Clark County  Rapid Re-Housing</vt:lpstr>
      <vt:lpstr>PowerPoint Presentation</vt:lpstr>
      <vt:lpstr>PowerPoint Presentation</vt:lpstr>
      <vt:lpstr>PowerPoint Presentation</vt:lpstr>
      <vt:lpstr>Rapid Rehousing Program Application Presentation </vt:lpstr>
      <vt:lpstr>Approaches &amp; Program Impact</vt:lpstr>
      <vt:lpstr>Case Management in the  Rapid Rehousing Program</vt:lpstr>
      <vt:lpstr>Previous One-Year Outcomes 07.01.23 – 06.30.24</vt:lpstr>
      <vt:lpstr>Thank you! Q &amp; A</vt:lpstr>
      <vt:lpstr>PowerPoint Presentation</vt:lpstr>
      <vt:lpstr>PowerPoint Presentation</vt:lpstr>
      <vt:lpstr>PowerPoint Presentation</vt:lpstr>
      <vt:lpstr>PowerPoint Presentation</vt:lpstr>
      <vt:lpstr>PowerPoint Presentation</vt:lpstr>
      <vt:lpstr>PowerPoint Presentation</vt:lpstr>
      <vt:lpstr>Permanent Supportive Housing (PSH)</vt:lpstr>
      <vt:lpstr>PowerPoint Presentation</vt:lpstr>
      <vt:lpstr>PSH Local Experience</vt:lpstr>
      <vt:lpstr>Clark PSH Program Goals</vt:lpstr>
      <vt:lpstr>Successes and Challenges</vt:lpstr>
      <vt:lpstr>Success Story</vt:lpstr>
      <vt:lpstr>     </vt:lpstr>
      <vt:lpstr>PowerPoint Presentation</vt:lpstr>
      <vt:lpstr>PSH HUD Experience</vt:lpstr>
      <vt:lpstr>Clark PSH HUD MATCH Program Goals</vt:lpstr>
      <vt:lpstr>Success Story</vt:lpstr>
      <vt:lpstr>     </vt:lpstr>
      <vt:lpstr>Permanent Supportive Housing Program  Application Presentation </vt:lpstr>
      <vt:lpstr>Program Impact</vt:lpstr>
      <vt:lpstr>What does PSH and  Case Management look like?</vt:lpstr>
      <vt:lpstr>Previous One-Year Outcomes 07.01.23 – 06.30.24</vt:lpstr>
      <vt:lpstr>Thank you! Q &amp; A</vt:lpstr>
      <vt:lpstr>Permanent Supportive Housing HUD Match Application Presentation</vt:lpstr>
      <vt:lpstr>Program Impact</vt:lpstr>
      <vt:lpstr>“Tommy”   Male, late 40’s, Veteran  “Never been housed ever in my adult life”</vt:lpstr>
      <vt:lpstr>Previous One-Year Outcomes 07.01.23 – 06.30.24</vt:lpstr>
      <vt:lpstr>Thank you! Q &amp; A</vt:lpstr>
      <vt:lpstr>SOAR</vt:lpstr>
      <vt:lpstr>SOAR(SSI/SSDI Outreach, Access, and Recovery)</vt:lpstr>
      <vt:lpstr>                      What is SOAR?</vt:lpstr>
      <vt:lpstr>SOAR Critical Components</vt:lpstr>
      <vt:lpstr>A Foundation for Recovery and Resiliency</vt:lpstr>
      <vt:lpstr>How do States and Communities Benefit?</vt:lpstr>
      <vt:lpstr>Clark County SOAR: Sea Mar-CSNW </vt:lpstr>
      <vt:lpstr>Thank You!</vt:lpstr>
      <vt:lpstr>Open Public Forum and Other Business</vt:lpstr>
    </vt:vector>
  </TitlesOfParts>
  <Company>Clark County / Communications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Leigh Radford</dc:creator>
  <cp:lastModifiedBy>Abby Molloy</cp:lastModifiedBy>
  <cp:revision>287</cp:revision>
  <cp:lastPrinted>2017-08-07T16:32:17Z</cp:lastPrinted>
  <dcterms:created xsi:type="dcterms:W3CDTF">2017-07-26T13:51:17Z</dcterms:created>
  <dcterms:modified xsi:type="dcterms:W3CDTF">2025-03-04T21:42:26Z</dcterms:modified>
</cp:coreProperties>
</file>